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1"/>
  </p:notesMasterIdLst>
  <p:handoutMasterIdLst>
    <p:handoutMasterId r:id="rId22"/>
  </p:handoutMasterIdLst>
  <p:sldIdLst>
    <p:sldId id="258" r:id="rId2"/>
    <p:sldId id="277" r:id="rId3"/>
    <p:sldId id="309" r:id="rId4"/>
    <p:sldId id="292" r:id="rId5"/>
    <p:sldId id="304" r:id="rId6"/>
    <p:sldId id="305" r:id="rId7"/>
    <p:sldId id="306" r:id="rId8"/>
    <p:sldId id="307" r:id="rId9"/>
    <p:sldId id="303" r:id="rId10"/>
    <p:sldId id="308" r:id="rId11"/>
    <p:sldId id="282" r:id="rId12"/>
    <p:sldId id="283" r:id="rId13"/>
    <p:sldId id="280" r:id="rId14"/>
    <p:sldId id="286" r:id="rId15"/>
    <p:sldId id="287" r:id="rId16"/>
    <p:sldId id="288" r:id="rId17"/>
    <p:sldId id="284" r:id="rId18"/>
    <p:sldId id="301" r:id="rId19"/>
    <p:sldId id="289" r:id="rId20"/>
  </p:sldIdLst>
  <p:sldSz cx="9144000" cy="6858000" type="screen4x3"/>
  <p:notesSz cx="6888163" cy="100203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7" autoAdjust="0"/>
    <p:restoredTop sz="94660"/>
  </p:normalViewPr>
  <p:slideViewPr>
    <p:cSldViewPr>
      <p:cViewPr>
        <p:scale>
          <a:sx n="80" d="100"/>
          <a:sy n="80" d="100"/>
        </p:scale>
        <p:origin x="1666" y="149"/>
      </p:cViewPr>
      <p:guideLst>
        <p:guide orient="horz" pos="216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84870" cy="501014"/>
          </a:xfrm>
          <a:prstGeom prst="rect">
            <a:avLst/>
          </a:prstGeom>
        </p:spPr>
        <p:txBody>
          <a:bodyPr vert="horz" lIns="80376" tIns="40188" rIns="80376" bIns="40188" rtlCol="0"/>
          <a:lstStyle>
            <a:lvl1pPr algn="l">
              <a:defRPr sz="11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700" y="2"/>
            <a:ext cx="2984870" cy="501014"/>
          </a:xfrm>
          <a:prstGeom prst="rect">
            <a:avLst/>
          </a:prstGeom>
        </p:spPr>
        <p:txBody>
          <a:bodyPr vert="horz" lIns="80376" tIns="40188" rIns="80376" bIns="40188" rtlCol="0"/>
          <a:lstStyle>
            <a:lvl1pPr algn="r">
              <a:defRPr sz="1100"/>
            </a:lvl1pPr>
          </a:lstStyle>
          <a:p>
            <a:fld id="{85577BF4-553A-4302-9A54-4F8E01B389F2}" type="datetimeFigureOut">
              <a:rPr lang="id-ID" smtClean="0"/>
              <a:pPr/>
              <a:t>09/02/2018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517549"/>
            <a:ext cx="2984870" cy="501014"/>
          </a:xfrm>
          <a:prstGeom prst="rect">
            <a:avLst/>
          </a:prstGeom>
        </p:spPr>
        <p:txBody>
          <a:bodyPr vert="horz" lIns="80376" tIns="40188" rIns="80376" bIns="40188" rtlCol="0" anchor="b"/>
          <a:lstStyle>
            <a:lvl1pPr algn="l">
              <a:defRPr sz="11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700" y="9517549"/>
            <a:ext cx="2984870" cy="501014"/>
          </a:xfrm>
          <a:prstGeom prst="rect">
            <a:avLst/>
          </a:prstGeom>
        </p:spPr>
        <p:txBody>
          <a:bodyPr vert="horz" lIns="80376" tIns="40188" rIns="80376" bIns="40188" rtlCol="0" anchor="b"/>
          <a:lstStyle>
            <a:lvl1pPr algn="r">
              <a:defRPr sz="1100"/>
            </a:lvl1pPr>
          </a:lstStyle>
          <a:p>
            <a:fld id="{83EDA04B-EF02-479E-BF9B-8D4B01AB3EF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43547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84870" cy="501014"/>
          </a:xfrm>
          <a:prstGeom prst="rect">
            <a:avLst/>
          </a:prstGeom>
        </p:spPr>
        <p:txBody>
          <a:bodyPr vert="horz" lIns="80376" tIns="40188" rIns="80376" bIns="40188" rtlCol="0"/>
          <a:lstStyle>
            <a:lvl1pPr algn="l">
              <a:defRPr sz="11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700" y="2"/>
            <a:ext cx="2984870" cy="501014"/>
          </a:xfrm>
          <a:prstGeom prst="rect">
            <a:avLst/>
          </a:prstGeom>
        </p:spPr>
        <p:txBody>
          <a:bodyPr vert="horz" lIns="80376" tIns="40188" rIns="80376" bIns="40188" rtlCol="0"/>
          <a:lstStyle>
            <a:lvl1pPr algn="r">
              <a:defRPr sz="1100"/>
            </a:lvl1pPr>
          </a:lstStyle>
          <a:p>
            <a:fld id="{52E1BA6A-EB0E-4AD2-8E23-14B85931D0D9}" type="datetimeFigureOut">
              <a:rPr lang="id-ID" smtClean="0"/>
              <a:pPr/>
              <a:t>09/02/2018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2475"/>
            <a:ext cx="5008563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376" tIns="40188" rIns="80376" bIns="40188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4"/>
            <a:ext cx="5510530" cy="4509135"/>
          </a:xfrm>
          <a:prstGeom prst="rect">
            <a:avLst/>
          </a:prstGeom>
        </p:spPr>
        <p:txBody>
          <a:bodyPr vert="horz" lIns="80376" tIns="40188" rIns="80376" bIns="4018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517549"/>
            <a:ext cx="2984870" cy="501014"/>
          </a:xfrm>
          <a:prstGeom prst="rect">
            <a:avLst/>
          </a:prstGeom>
        </p:spPr>
        <p:txBody>
          <a:bodyPr vert="horz" lIns="80376" tIns="40188" rIns="80376" bIns="40188" rtlCol="0" anchor="b"/>
          <a:lstStyle>
            <a:lvl1pPr algn="l">
              <a:defRPr sz="11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700" y="9517549"/>
            <a:ext cx="2984870" cy="501014"/>
          </a:xfrm>
          <a:prstGeom prst="rect">
            <a:avLst/>
          </a:prstGeom>
        </p:spPr>
        <p:txBody>
          <a:bodyPr vert="horz" lIns="80376" tIns="40188" rIns="80376" bIns="40188" rtlCol="0" anchor="b"/>
          <a:lstStyle>
            <a:lvl1pPr algn="r">
              <a:defRPr sz="1100"/>
            </a:lvl1pPr>
          </a:lstStyle>
          <a:p>
            <a:fld id="{FF0A7904-9583-491F-AADB-459A97EE086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42775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0A7904-9583-491F-AADB-459A97EE086A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0425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0A7904-9583-491F-AADB-459A97EE086A}" type="slidenum">
              <a:rPr lang="id-ID" smtClean="0"/>
              <a:pPr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0944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0A7904-9583-491F-AADB-459A97EE086A}" type="slidenum">
              <a:rPr lang="id-ID" smtClean="0"/>
              <a:pPr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85568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0A7904-9583-491F-AADB-459A97EE086A}" type="slidenum">
              <a:rPr lang="id-ID" smtClean="0"/>
              <a:pPr/>
              <a:t>15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85568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0A7904-9583-491F-AADB-459A97EE086A}" type="slidenum">
              <a:rPr lang="id-ID" smtClean="0"/>
              <a:pPr/>
              <a:t>16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85568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B4B85DF-4574-425A-84F8-CF3310C28568}" type="datetimeFigureOut">
              <a:rPr lang="id-ID" smtClean="0"/>
              <a:pPr/>
              <a:t>09/02/2018</a:t>
            </a:fld>
            <a:endParaRPr lang="id-ID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C20E71B-4D50-4841-9EF3-6FD5A782D6A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85DF-4574-425A-84F8-CF3310C28568}" type="datetimeFigureOut">
              <a:rPr lang="id-ID" smtClean="0"/>
              <a:pPr/>
              <a:t>09/02/2018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E71B-4D50-4841-9EF3-6FD5A782D6A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85DF-4574-425A-84F8-CF3310C28568}" type="datetimeFigureOut">
              <a:rPr lang="id-ID" smtClean="0"/>
              <a:pPr/>
              <a:t>09/02/2018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E71B-4D50-4841-9EF3-6FD5A782D6A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85DF-4574-425A-84F8-CF3310C28568}" type="datetimeFigureOut">
              <a:rPr lang="id-ID" smtClean="0"/>
              <a:pPr/>
              <a:t>09/02/2018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E71B-4D50-4841-9EF3-6FD5A782D6A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85DF-4574-425A-84F8-CF3310C28568}" type="datetimeFigureOut">
              <a:rPr lang="id-ID" smtClean="0"/>
              <a:pPr/>
              <a:t>09/02/2018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E71B-4D50-4841-9EF3-6FD5A782D6A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85DF-4574-425A-84F8-CF3310C28568}" type="datetimeFigureOut">
              <a:rPr lang="id-ID" smtClean="0"/>
              <a:pPr/>
              <a:t>09/02/2018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E71B-4D50-4841-9EF3-6FD5A782D6A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85DF-4574-425A-84F8-CF3310C28568}" type="datetimeFigureOut">
              <a:rPr lang="id-ID" smtClean="0"/>
              <a:pPr/>
              <a:t>09/02/2018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E71B-4D50-4841-9EF3-6FD5A782D6A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85DF-4574-425A-84F8-CF3310C28568}" type="datetimeFigureOut">
              <a:rPr lang="id-ID" smtClean="0"/>
              <a:pPr/>
              <a:t>09/02/2018</a:t>
            </a:fld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E71B-4D50-4841-9EF3-6FD5A782D6A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85DF-4574-425A-84F8-CF3310C28568}" type="datetimeFigureOut">
              <a:rPr lang="id-ID" smtClean="0"/>
              <a:pPr/>
              <a:t>09/02/2018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E71B-4D50-4841-9EF3-6FD5A782D6A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85DF-4574-425A-84F8-CF3310C28568}" type="datetimeFigureOut">
              <a:rPr lang="id-ID" smtClean="0"/>
              <a:pPr/>
              <a:t>09/02/2018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E71B-4D50-4841-9EF3-6FD5A782D6A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85DF-4574-425A-84F8-CF3310C28568}" type="datetimeFigureOut">
              <a:rPr lang="id-ID" smtClean="0"/>
              <a:pPr/>
              <a:t>09/02/2018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0E71B-4D50-4841-9EF3-6FD5A782D6A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B4B85DF-4574-425A-84F8-CF3310C28568}" type="datetimeFigureOut">
              <a:rPr lang="id-ID" smtClean="0"/>
              <a:pPr/>
              <a:t>09/02/2018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2C20E71B-4D50-4841-9EF3-6FD5A782D6A4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2087562"/>
          </a:xfrm>
        </p:spPr>
        <p:txBody>
          <a:bodyPr>
            <a:noAutofit/>
          </a:bodyPr>
          <a:lstStyle/>
          <a:p>
            <a:pPr algn="ctr"/>
            <a:r>
              <a:rPr lang="id-ID" sz="3200" b="1" dirty="0" smtClean="0"/>
              <a:t>RA</a:t>
            </a:r>
            <a:r>
              <a:rPr lang="en-US" sz="3200" b="1" dirty="0" smtClean="0"/>
              <a:t>PAT </a:t>
            </a:r>
            <a:r>
              <a:rPr lang="id-ID" sz="3200" b="1" dirty="0" smtClean="0"/>
              <a:t>KER</a:t>
            </a:r>
            <a:r>
              <a:rPr lang="en-US" sz="3200" b="1" dirty="0" smtClean="0"/>
              <a:t>JA </a:t>
            </a:r>
            <a:r>
              <a:rPr lang="id-ID" sz="3200" b="1" dirty="0" smtClean="0"/>
              <a:t>KES</a:t>
            </a:r>
            <a:r>
              <a:rPr lang="en-US" sz="3200" b="1" dirty="0" smtClean="0"/>
              <a:t>EHATAN </a:t>
            </a:r>
            <a:r>
              <a:rPr lang="id-ID" sz="3200" b="1" dirty="0" smtClean="0"/>
              <a:t>DA</a:t>
            </a:r>
            <a:r>
              <a:rPr lang="en-US" sz="3200" b="1" dirty="0" smtClean="0"/>
              <a:t>ERAH</a:t>
            </a:r>
            <a:r>
              <a:rPr lang="id-ID" sz="3200" b="1" dirty="0" smtClean="0"/>
              <a:t/>
            </a:r>
            <a:br>
              <a:rPr lang="id-ID" sz="3200" b="1" dirty="0" smtClean="0"/>
            </a:br>
            <a:r>
              <a:rPr lang="id-ID" sz="3200" b="1" dirty="0" smtClean="0"/>
              <a:t>KABUPATEN SUMEDANG</a:t>
            </a:r>
            <a:br>
              <a:rPr lang="id-ID" sz="3200" b="1" dirty="0" smtClean="0"/>
            </a:br>
            <a:r>
              <a:rPr lang="id-ID" sz="3200" b="1" dirty="0" smtClean="0"/>
              <a:t>TAHUN 2018</a:t>
            </a:r>
            <a:endParaRPr lang="id-ID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153400" cy="3873691"/>
          </a:xfrm>
        </p:spPr>
        <p:txBody>
          <a:bodyPr>
            <a:normAutofit fontScale="92500" lnSpcReduction="10000"/>
          </a:bodyPr>
          <a:lstStyle/>
          <a:p>
            <a:endParaRPr lang="id-ID" dirty="0" smtClean="0"/>
          </a:p>
          <a:p>
            <a:pPr marL="0" indent="0" algn="ctr">
              <a:buNone/>
            </a:pPr>
            <a:endParaRPr lang="id-ID" dirty="0" smtClean="0"/>
          </a:p>
          <a:p>
            <a:pPr marL="0" indent="0" algn="ctr">
              <a:buNone/>
            </a:pPr>
            <a:r>
              <a:rPr lang="id-ID" sz="1900" dirty="0" smtClean="0"/>
              <a:t>DISUSUN OLEH</a:t>
            </a:r>
            <a:r>
              <a:rPr lang="en-US" sz="1900" dirty="0" smtClean="0"/>
              <a:t> </a:t>
            </a:r>
            <a:r>
              <a:rPr lang="en-US" sz="2400" dirty="0" smtClean="0"/>
              <a:t>:</a:t>
            </a:r>
            <a:endParaRPr lang="id-ID" sz="2400" dirty="0" smtClean="0"/>
          </a:p>
          <a:p>
            <a:pPr marL="0" indent="0" algn="ctr">
              <a:buNone/>
            </a:pPr>
            <a:r>
              <a:rPr lang="id-ID" sz="2600" b="1" dirty="0" smtClean="0">
                <a:solidFill>
                  <a:schemeClr val="tx1"/>
                </a:solidFill>
              </a:rPr>
              <a:t>R.IDA MARLAIDA,</a:t>
            </a:r>
            <a:r>
              <a:rPr lang="en-US" sz="2600" b="1" dirty="0" smtClean="0">
                <a:solidFill>
                  <a:schemeClr val="tx1"/>
                </a:solidFill>
              </a:rPr>
              <a:t> </a:t>
            </a:r>
            <a:r>
              <a:rPr lang="id-ID" sz="2600" b="1" dirty="0" smtClean="0">
                <a:solidFill>
                  <a:schemeClr val="tx1"/>
                </a:solidFill>
              </a:rPr>
              <a:t>SH.M.Si</a:t>
            </a:r>
          </a:p>
          <a:p>
            <a:pPr marL="0" indent="0" algn="ctr">
              <a:buNone/>
            </a:pPr>
            <a:r>
              <a:rPr lang="id-ID" sz="2400" dirty="0" smtClean="0"/>
              <a:t>K</a:t>
            </a:r>
            <a:r>
              <a:rPr lang="en-US" sz="2400" dirty="0" err="1" smtClean="0"/>
              <a:t>epala</a:t>
            </a:r>
            <a:r>
              <a:rPr lang="en-US" sz="2400" dirty="0" smtClean="0"/>
              <a:t> </a:t>
            </a:r>
            <a:r>
              <a:rPr lang="id-ID" sz="2400" dirty="0" smtClean="0"/>
              <a:t>bid</a:t>
            </a:r>
            <a:r>
              <a:rPr lang="en-US" sz="2400" dirty="0" err="1" smtClean="0"/>
              <a:t>ang</a:t>
            </a:r>
            <a:r>
              <a:rPr lang="id-ID" sz="2400" dirty="0" smtClean="0"/>
              <a:t> Sumber Daya Kesehatan</a:t>
            </a:r>
          </a:p>
          <a:p>
            <a:pPr marL="0" indent="0" algn="ctr">
              <a:buNone/>
            </a:pPr>
            <a:endParaRPr lang="id-ID" sz="2400" dirty="0"/>
          </a:p>
          <a:p>
            <a:pPr marL="0" indent="0" algn="ctr">
              <a:buNone/>
            </a:pPr>
            <a:r>
              <a:rPr lang="id-ID" sz="2400" dirty="0" smtClean="0"/>
              <a:t>DINAS KESEHATAN KABUPATEN SUMEDANG</a:t>
            </a:r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                                       </a:t>
            </a:r>
            <a:r>
              <a:rPr lang="id-ID" sz="2400" dirty="0" smtClean="0"/>
              <a:t>Subang, 9 Pebruari 2018</a:t>
            </a:r>
          </a:p>
          <a:p>
            <a:pPr marL="0" indent="0" algn="ctr">
              <a:buNone/>
            </a:pPr>
            <a:endParaRPr lang="id-ID" sz="3800" dirty="0"/>
          </a:p>
        </p:txBody>
      </p:sp>
      <p:sp>
        <p:nvSpPr>
          <p:cNvPr id="4" name="AutoShape 2" descr="Logo HTBS 2017 : TB Indones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Logo HTBS 2017 : TB Indonesi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4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63762"/>
          </a:xfrm>
        </p:spPr>
        <p:txBody>
          <a:bodyPr>
            <a:normAutofit/>
          </a:bodyPr>
          <a:lstStyle/>
          <a:p>
            <a:pPr algn="ctr"/>
            <a:r>
              <a:rPr lang="id-ID" sz="4000" b="1" dirty="0" smtClean="0"/>
              <a:t>TUGAS POKOK </a:t>
            </a:r>
            <a:br>
              <a:rPr lang="id-ID" sz="4000" b="1" dirty="0" smtClean="0"/>
            </a:br>
            <a:r>
              <a:rPr lang="id-ID" sz="4000" b="1" dirty="0" smtClean="0"/>
              <a:t>BIDANG SUMBER DAYA KESEHATAN</a:t>
            </a:r>
            <a:endParaRPr lang="id-ID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86000"/>
            <a:ext cx="7505700" cy="32004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endParaRPr lang="fi-FI" dirty="0" smtClean="0"/>
          </a:p>
          <a:p>
            <a:pPr marL="0" indent="0" algn="just">
              <a:buNone/>
            </a:pPr>
            <a:endParaRPr lang="fi-FI" sz="2800" dirty="0" smtClean="0"/>
          </a:p>
          <a:p>
            <a:pPr marL="0" indent="0" algn="just">
              <a:buNone/>
            </a:pPr>
            <a:r>
              <a:rPr lang="fi-FI" sz="3500" dirty="0" smtClean="0"/>
              <a:t>Bidang </a:t>
            </a:r>
            <a:r>
              <a:rPr lang="fi-FI" sz="3500" dirty="0"/>
              <a:t>Sumber Daya Kesehatan mempunyai tugas pokok menyelenggarakan urusan </a:t>
            </a:r>
            <a:r>
              <a:rPr lang="id-ID" sz="3500" dirty="0"/>
              <a:t>P</a:t>
            </a:r>
            <a:r>
              <a:rPr lang="fi-FI" sz="3500" dirty="0" smtClean="0"/>
              <a:t>emerintahan  </a:t>
            </a:r>
            <a:r>
              <a:rPr lang="id-ID" sz="3500" dirty="0"/>
              <a:t>B</a:t>
            </a:r>
            <a:r>
              <a:rPr lang="fi-FI" sz="3500" dirty="0" smtClean="0"/>
              <a:t>idang </a:t>
            </a:r>
            <a:r>
              <a:rPr lang="id-ID" sz="3500" dirty="0" smtClean="0"/>
              <a:t>S</a:t>
            </a:r>
            <a:r>
              <a:rPr lang="fi-FI" sz="3500" dirty="0" smtClean="0"/>
              <a:t>umber </a:t>
            </a:r>
            <a:r>
              <a:rPr lang="id-ID" sz="3500" dirty="0"/>
              <a:t>D</a:t>
            </a:r>
            <a:r>
              <a:rPr lang="fi-FI" sz="3500" dirty="0" smtClean="0"/>
              <a:t>aya </a:t>
            </a:r>
            <a:r>
              <a:rPr lang="id-ID" sz="3500" dirty="0"/>
              <a:t>K</a:t>
            </a:r>
            <a:r>
              <a:rPr lang="fi-FI" sz="3500" dirty="0" smtClean="0"/>
              <a:t>esehatan, meliputi</a:t>
            </a:r>
            <a:r>
              <a:rPr lang="id-ID" sz="3500" dirty="0" smtClean="0"/>
              <a:t>:</a:t>
            </a:r>
            <a:r>
              <a:rPr lang="fi-FI" sz="3500" dirty="0" smtClean="0"/>
              <a:t> </a:t>
            </a:r>
            <a:r>
              <a:rPr lang="id-ID" sz="3500" dirty="0" smtClean="0"/>
              <a:t>K</a:t>
            </a:r>
            <a:r>
              <a:rPr lang="fi-FI" sz="3500" dirty="0" smtClean="0"/>
              <a:t>efarmasian </a:t>
            </a:r>
            <a:r>
              <a:rPr lang="fi-FI" sz="3500" dirty="0"/>
              <a:t>dan </a:t>
            </a:r>
            <a:r>
              <a:rPr lang="id-ID" sz="3500" dirty="0" smtClean="0"/>
              <a:t>A</a:t>
            </a:r>
            <a:r>
              <a:rPr lang="fi-FI" sz="3500" dirty="0" smtClean="0"/>
              <a:t>lat </a:t>
            </a:r>
            <a:r>
              <a:rPr lang="id-ID" sz="3500" dirty="0"/>
              <a:t>K</a:t>
            </a:r>
            <a:r>
              <a:rPr lang="fi-FI" sz="3500" dirty="0" smtClean="0"/>
              <a:t>esehatan</a:t>
            </a:r>
            <a:r>
              <a:rPr lang="fi-FI" sz="3500" dirty="0"/>
              <a:t>,  </a:t>
            </a:r>
            <a:r>
              <a:rPr lang="id-ID" sz="3500" dirty="0" smtClean="0"/>
              <a:t>P</a:t>
            </a:r>
            <a:r>
              <a:rPr lang="fi-FI" sz="3500" dirty="0" smtClean="0"/>
              <a:t>embiayaan </a:t>
            </a:r>
            <a:r>
              <a:rPr lang="fi-FI" sz="3500" dirty="0"/>
              <a:t>dan </a:t>
            </a:r>
            <a:r>
              <a:rPr lang="id-ID" sz="3500" dirty="0" smtClean="0"/>
              <a:t>J</a:t>
            </a:r>
            <a:r>
              <a:rPr lang="fi-FI" sz="3500" dirty="0" smtClean="0"/>
              <a:t>aminan kesehatan</a:t>
            </a:r>
            <a:r>
              <a:rPr lang="id-ID" sz="3500" dirty="0" smtClean="0"/>
              <a:t>, </a:t>
            </a:r>
            <a:r>
              <a:rPr lang="en-US" sz="3500" dirty="0" err="1" smtClean="0"/>
              <a:t>serta</a:t>
            </a:r>
            <a:r>
              <a:rPr lang="en-US" sz="3500" dirty="0" smtClean="0"/>
              <a:t> </a:t>
            </a:r>
            <a:r>
              <a:rPr lang="id-ID" sz="3500" dirty="0" smtClean="0"/>
              <a:t>S</a:t>
            </a:r>
            <a:r>
              <a:rPr lang="fi-FI" sz="3500" dirty="0" smtClean="0"/>
              <a:t>umber </a:t>
            </a:r>
            <a:r>
              <a:rPr lang="id-ID" sz="3500" dirty="0"/>
              <a:t>D</a:t>
            </a:r>
            <a:r>
              <a:rPr lang="fi-FI" sz="3500" dirty="0" smtClean="0"/>
              <a:t>aya </a:t>
            </a:r>
            <a:r>
              <a:rPr lang="id-ID" sz="3500" dirty="0"/>
              <a:t>M</a:t>
            </a:r>
            <a:r>
              <a:rPr lang="fi-FI" sz="3500" dirty="0" smtClean="0"/>
              <a:t>anusia </a:t>
            </a:r>
            <a:r>
              <a:rPr lang="id-ID" sz="3500" dirty="0"/>
              <a:t>K</a:t>
            </a:r>
            <a:r>
              <a:rPr lang="fi-FI" sz="3500" dirty="0" smtClean="0"/>
              <a:t>esehatan</a:t>
            </a:r>
            <a:endParaRPr lang="id-ID" sz="3500" dirty="0"/>
          </a:p>
        </p:txBody>
      </p:sp>
    </p:spTree>
    <p:extLst>
      <p:ext uri="{BB962C8B-B14F-4D97-AF65-F5344CB8AC3E}">
        <p14:creationId xmlns:p14="http://schemas.microsoft.com/office/powerpoint/2010/main" val="138315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4000" b="1" dirty="0" smtClean="0"/>
              <a:t>EVALUASI KEGIATAN BIDANG SUMBER DAYA KESEHATAN TAHUN 2017</a:t>
            </a:r>
            <a:endParaRPr lang="id-ID" sz="4000" b="1" dirty="0"/>
          </a:p>
        </p:txBody>
      </p:sp>
    </p:spTree>
    <p:extLst>
      <p:ext uri="{BB962C8B-B14F-4D97-AF65-F5344CB8AC3E}">
        <p14:creationId xmlns:p14="http://schemas.microsoft.com/office/powerpoint/2010/main" val="409679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343936"/>
          </a:xfrm>
        </p:spPr>
        <p:txBody>
          <a:bodyPr>
            <a:noAutofit/>
          </a:bodyPr>
          <a:lstStyle/>
          <a:p>
            <a:pPr lvl="0" algn="ctr"/>
            <a:r>
              <a:rPr lang="id-ID" sz="2800" b="1" dirty="0"/>
              <a:t>Evaluasi Kegiatan Tahun 2017</a:t>
            </a:r>
            <a:br>
              <a:rPr lang="id-ID" sz="2800" b="1" dirty="0"/>
            </a:br>
            <a:r>
              <a:rPr lang="id-ID" sz="2800" b="1" dirty="0"/>
              <a:t>Seksi Kefarmasian dan Alat Kesehatan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0555566"/>
              </p:ext>
            </p:extLst>
          </p:nvPr>
        </p:nvGraphicFramePr>
        <p:xfrm>
          <a:off x="374848" y="1600200"/>
          <a:ext cx="8229600" cy="49580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233"/>
                <a:gridCol w="1477091"/>
                <a:gridCol w="1344716"/>
                <a:gridCol w="931912"/>
                <a:gridCol w="652264"/>
                <a:gridCol w="3456384"/>
              </a:tblGrid>
              <a:tr h="384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NO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PROGRAM</a:t>
                      </a:r>
                      <a:r>
                        <a:rPr lang="id-ID" sz="1800" baseline="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PRIORITAS</a:t>
                      </a:r>
                      <a:endParaRPr lang="id-ID" sz="18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INDIKATOR</a:t>
                      </a:r>
                      <a:r>
                        <a:rPr lang="id-ID" sz="18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KINERJA</a:t>
                      </a:r>
                      <a:endParaRPr lang="id-ID" sz="18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TARGET RPJMD</a:t>
                      </a:r>
                      <a:endParaRPr lang="id-ID" sz="18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CAPAIAN</a:t>
                      </a:r>
                      <a:endParaRPr lang="id-ID" sz="18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PERMASALAHAN</a:t>
                      </a:r>
                      <a:endParaRPr lang="id-ID" sz="18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</a:tr>
              <a:tr h="769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id-ID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Program Obat dan Perbekalan</a:t>
                      </a:r>
                      <a:r>
                        <a:rPr lang="id-ID" sz="1400" baseline="0" dirty="0" smtClean="0"/>
                        <a:t> Kesehatan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Ketersediaan obat dan Alat Kesehatan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100 %</a:t>
                      </a:r>
                      <a:endParaRPr lang="id-ID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99,99</a:t>
                      </a:r>
                      <a:endParaRPr lang="id-ID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sz="1400" dirty="0" smtClean="0"/>
                        <a:t>Daftar</a:t>
                      </a:r>
                      <a:r>
                        <a:rPr lang="id-ID" sz="1400" baseline="0" dirty="0" smtClean="0"/>
                        <a:t> E catalog Obat terbit april</a:t>
                      </a:r>
                      <a:endParaRPr lang="id-ID" sz="140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1400" dirty="0" smtClean="0"/>
                        <a:t>Beberapa Pesanan Obat terlambat datang ke Gudang Farmasi ( Paracet, Antasida,  Amok silin</a:t>
                      </a:r>
                      <a:r>
                        <a:rPr lang="id-ID" sz="1400" baseline="0" dirty="0" smtClean="0"/>
                        <a:t> dll)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1400" baseline="0" dirty="0" smtClean="0"/>
                        <a:t>LPLPO tambahan meningkat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id-ID" sz="1400" baseline="0" dirty="0" smtClean="0"/>
                        <a:t>Masih ada Penanggung Jawab Obat bukan tenaga fungsional kefarmasian  (harus PNS/PTT)</a:t>
                      </a:r>
                      <a:endParaRPr lang="id-ID" sz="140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1400" dirty="0" smtClean="0"/>
                        <a:t>Pengelolaan</a:t>
                      </a:r>
                      <a:r>
                        <a:rPr lang="id-ID" sz="1400" baseline="0" dirty="0" smtClean="0"/>
                        <a:t> Obat  belum optimal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1400" dirty="0" smtClean="0"/>
                        <a:t>Jumlah</a:t>
                      </a:r>
                      <a:r>
                        <a:rPr lang="id-ID" sz="1400" baseline="0" dirty="0" smtClean="0"/>
                        <a:t> Anggaran Alkes tidak optimal (DAK 1,2 M dan APBD 600 Jt )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1400" baseline="0" dirty="0" smtClean="0"/>
                        <a:t>8 Puskesmas yang menjadi sasaran kegiatan pengadaan Alkes</a:t>
                      </a:r>
                      <a:endParaRPr lang="id-ID" sz="14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indent="-342900">
                        <a:buAutoNum type="arabicPeriod"/>
                      </a:pPr>
                      <a:endParaRPr lang="id-ID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</a:tr>
              <a:tr h="384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id-ID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29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82762"/>
          </a:xfrm>
        </p:spPr>
        <p:txBody>
          <a:bodyPr>
            <a:normAutofit fontScale="90000"/>
          </a:bodyPr>
          <a:lstStyle/>
          <a:p>
            <a:r>
              <a:rPr lang="id-ID" sz="2400" dirty="0" smtClean="0"/>
              <a:t>Evaluasi Prgram/Kegiatan tahun 2017 Seksi Pembiayaan </a:t>
            </a:r>
            <a:br>
              <a:rPr lang="id-ID" sz="2400" dirty="0" smtClean="0"/>
            </a:br>
            <a:r>
              <a:rPr lang="id-ID" sz="2400" dirty="0" smtClean="0"/>
              <a:t>dan jaminan kesehatan Kesehatan</a:t>
            </a:r>
            <a:endParaRPr lang="id-ID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2927727"/>
              </p:ext>
            </p:extLst>
          </p:nvPr>
        </p:nvGraphicFramePr>
        <p:xfrm>
          <a:off x="228600" y="1295401"/>
          <a:ext cx="8651304" cy="5490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1368152"/>
                <a:gridCol w="2232248"/>
                <a:gridCol w="864096"/>
                <a:gridCol w="864096"/>
                <a:gridCol w="2674640"/>
              </a:tblGrid>
              <a:tr h="612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NO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PROGRAM</a:t>
                      </a:r>
                      <a:r>
                        <a:rPr lang="id-ID" sz="1200" baseline="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PRIORITAS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INDIKATOR</a:t>
                      </a:r>
                      <a:r>
                        <a:rPr lang="id-ID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KINERJA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TARGET RPJMD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CAPAIAN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PERMASALAHAN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</a:tr>
              <a:tr h="1296042"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Jaminan</a:t>
                      </a:r>
                      <a:r>
                        <a:rPr lang="id-ID" sz="1200" baseline="0" dirty="0" smtClean="0"/>
                        <a:t> Kesehatan</a:t>
                      </a:r>
                    </a:p>
                    <a:p>
                      <a:r>
                        <a:rPr lang="id-ID" sz="1200" baseline="0" dirty="0" smtClean="0"/>
                        <a:t>Nasional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sz="1200" dirty="0" smtClean="0"/>
                        <a:t>Indikator RPJMD </a:t>
                      </a:r>
                    </a:p>
                    <a:p>
                      <a:pPr marL="0" indent="0">
                        <a:buNone/>
                      </a:pPr>
                      <a:r>
                        <a:rPr lang="id-ID" sz="1200" dirty="0" smtClean="0"/>
                        <a:t>Cakupan Masyarakat terlindungi jaminan berbasis asuransi Kesehatan (JKN)     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50%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64,17%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Masih terbatasnya pembiayaan jaminan kesehatan terutama bagi masyarakat miskin dalam Menuju</a:t>
                      </a:r>
                      <a:r>
                        <a:rPr lang="id-ID" sz="1200" baseline="0" dirty="0" smtClean="0"/>
                        <a:t> UHC 95% kepesrtaan JKN</a:t>
                      </a:r>
                      <a:endParaRPr lang="id-ID" sz="1200" dirty="0"/>
                    </a:p>
                  </a:txBody>
                  <a:tcPr/>
                </a:tc>
              </a:tr>
              <a:tr h="2282286">
                <a:tc>
                  <a:txBody>
                    <a:bodyPr/>
                    <a:lstStyle/>
                    <a:p>
                      <a:endParaRPr lang="id-ID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b="1" dirty="0" smtClean="0">
                          <a:solidFill>
                            <a:srgbClr val="0070C0"/>
                          </a:solidFill>
                        </a:rPr>
                        <a:t>2. Indikator Output</a:t>
                      </a:r>
                      <a:r>
                        <a:rPr lang="id-ID" sz="1200" b="1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</a:p>
                    <a:p>
                      <a:r>
                        <a:rPr lang="id-ID" sz="1200" b="1" dirty="0" smtClean="0">
                          <a:solidFill>
                            <a:srgbClr val="0070C0"/>
                          </a:solidFill>
                        </a:rPr>
                        <a:t>Cakupan 100% KBK FKTP Puskesmas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sz="1200" dirty="0" smtClean="0"/>
                        <a:t>Angka kontak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sz="1200" dirty="0" smtClean="0"/>
                        <a:t>Rasio prolanis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sz="1200" dirty="0" smtClean="0"/>
                        <a:t>Rasio rujukan Non spesialistik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200" b="1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id-ID" sz="1200" b="1" dirty="0" smtClean="0">
                          <a:solidFill>
                            <a:srgbClr val="0070C0"/>
                          </a:solidFill>
                        </a:rPr>
                        <a:t>50%</a:t>
                      </a:r>
                    </a:p>
                    <a:p>
                      <a:endParaRPr lang="id-ID" sz="1200" dirty="0" smtClean="0"/>
                    </a:p>
                    <a:p>
                      <a:r>
                        <a:rPr lang="id-ID" sz="1200" dirty="0" smtClean="0"/>
                        <a:t>50%</a:t>
                      </a:r>
                    </a:p>
                    <a:p>
                      <a:r>
                        <a:rPr lang="id-ID" sz="1200" dirty="0" smtClean="0"/>
                        <a:t>50%</a:t>
                      </a:r>
                    </a:p>
                    <a:p>
                      <a:r>
                        <a:rPr lang="id-ID" sz="1200" dirty="0" smtClean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200" b="1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id-ID" sz="1200" b="1" dirty="0" smtClean="0">
                          <a:solidFill>
                            <a:srgbClr val="0070C0"/>
                          </a:solidFill>
                        </a:rPr>
                        <a:t>34,29%</a:t>
                      </a:r>
                    </a:p>
                    <a:p>
                      <a:endParaRPr lang="id-ID" sz="1200" dirty="0" smtClean="0"/>
                    </a:p>
                    <a:p>
                      <a:r>
                        <a:rPr lang="id-ID" sz="1200" dirty="0" smtClean="0"/>
                        <a:t>34,29%</a:t>
                      </a:r>
                    </a:p>
                    <a:p>
                      <a:r>
                        <a:rPr lang="id-ID" sz="1200" dirty="0" smtClean="0"/>
                        <a:t>91,43%</a:t>
                      </a:r>
                    </a:p>
                    <a:p>
                      <a:r>
                        <a:rPr lang="id-ID" sz="1200" dirty="0" smtClean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200" dirty="0" smtClean="0"/>
                    </a:p>
                    <a:p>
                      <a:r>
                        <a:rPr lang="id-ID" sz="1200" dirty="0" smtClean="0"/>
                        <a:t>12 FKTP</a:t>
                      </a:r>
                      <a:r>
                        <a:rPr lang="id-ID" sz="1200" baseline="0" dirty="0" smtClean="0"/>
                        <a:t> cap ind 100%</a:t>
                      </a:r>
                    </a:p>
                    <a:p>
                      <a:r>
                        <a:rPr lang="id-ID" sz="1200" baseline="0" dirty="0" smtClean="0"/>
                        <a:t>20 FKTP cap ind   95%</a:t>
                      </a:r>
                    </a:p>
                    <a:p>
                      <a:r>
                        <a:rPr lang="id-ID" sz="1200" baseline="0" dirty="0" smtClean="0"/>
                        <a:t>  3 FKTP cap ind 92,5%</a:t>
                      </a:r>
                    </a:p>
                    <a:p>
                      <a:r>
                        <a:rPr lang="id-ID" sz="1200" baseline="0" dirty="0" smtClean="0"/>
                        <a:t>Dampak :</a:t>
                      </a:r>
                    </a:p>
                    <a:p>
                      <a:r>
                        <a:rPr lang="id-ID" sz="1200" baseline="0" dirty="0" smtClean="0"/>
                        <a:t>- Penurunan kapitasi yang  diterima 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sz="1200" baseline="0" dirty="0" smtClean="0"/>
                        <a:t>Penurunan Pendapatan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sz="1200" baseline="0" dirty="0" smtClean="0"/>
                        <a:t>Penurunan pemenuhan kebutuhan peningkatan mutu pelayanan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d-ID" sz="1200" baseline="0" dirty="0" smtClean="0"/>
                        <a:t>Penurunan kesejahteraan</a:t>
                      </a:r>
                      <a:endParaRPr lang="id-ID" sz="1200" dirty="0"/>
                    </a:p>
                  </a:txBody>
                  <a:tcPr/>
                </a:tc>
              </a:tr>
              <a:tr h="1296042"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Jamkesda</a:t>
                      </a:r>
                      <a:endParaRPr lang="id-ID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1. Indikator RPJMD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sz="1200" dirty="0" smtClean="0"/>
                        <a:t>100%</a:t>
                      </a:r>
                      <a:r>
                        <a:rPr lang="id-ID" sz="1200" baseline="0" dirty="0" smtClean="0"/>
                        <a:t> masyarakat miskin mendapatkan pelayanan</a:t>
                      </a:r>
                    </a:p>
                    <a:p>
                      <a:endParaRPr lang="id-ID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200" dirty="0" smtClean="0"/>
                    </a:p>
                    <a:p>
                      <a:r>
                        <a:rPr lang="id-ID" sz="1200" dirty="0" smtClean="0"/>
                        <a:t>100%</a:t>
                      </a:r>
                    </a:p>
                    <a:p>
                      <a:endParaRPr lang="id-ID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200" dirty="0" smtClean="0"/>
                    </a:p>
                    <a:p>
                      <a:r>
                        <a:rPr lang="id-ID" sz="1200" dirty="0" smtClean="0"/>
                        <a:t>100%</a:t>
                      </a:r>
                    </a:p>
                    <a:p>
                      <a:endParaRPr lang="id-ID" sz="1200" dirty="0" smtClean="0"/>
                    </a:p>
                    <a:p>
                      <a:endParaRPr lang="id-ID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200" dirty="0" smtClean="0"/>
                        <a:t>Keterbatasan pembiayaan. pembiayaan yang diterima pd tahun berjalan hanya untuk pembayaran</a:t>
                      </a:r>
                      <a:r>
                        <a:rPr lang="id-ID" sz="1200" baseline="0" dirty="0" smtClean="0"/>
                        <a:t> klaim pelayanan tahun lalu.</a:t>
                      </a:r>
                      <a:endParaRPr lang="id-ID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992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endParaRPr lang="id-ID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9269027"/>
              </p:ext>
            </p:extLst>
          </p:nvPr>
        </p:nvGraphicFramePr>
        <p:xfrm>
          <a:off x="304801" y="381000"/>
          <a:ext cx="8598023" cy="6329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387"/>
                <a:gridCol w="1145032"/>
                <a:gridCol w="2075371"/>
                <a:gridCol w="787210"/>
                <a:gridCol w="930339"/>
                <a:gridCol w="3230684"/>
              </a:tblGrid>
              <a:tr h="6515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NO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PROGRAM</a:t>
                      </a:r>
                      <a:r>
                        <a:rPr lang="id-ID" sz="1200" baseline="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PRIORITAS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INDIKATOR</a:t>
                      </a:r>
                      <a:r>
                        <a:rPr lang="id-ID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KINERJA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TARGET RPJMD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CAPAIAN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PERMASALAHAN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</a:tr>
              <a:tr h="735896">
                <a:tc>
                  <a:txBody>
                    <a:bodyPr/>
                    <a:lstStyle/>
                    <a:p>
                      <a:endParaRPr lang="id-ID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b. Masyarakat miskin yang mendapat pelayanan rujukan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100%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100%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</a:tr>
              <a:tr h="950532">
                <a:tc>
                  <a:txBody>
                    <a:bodyPr/>
                    <a:lstStyle/>
                    <a:p>
                      <a:endParaRPr lang="id-ID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2. Indikator Output </a:t>
                      </a:r>
                    </a:p>
                    <a:p>
                      <a:r>
                        <a:rPr lang="id-ID" sz="1400" dirty="0" smtClean="0"/>
                        <a:t>Peserta jamkesda terintegrasi kedalam JKN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 smtClean="0"/>
                    </a:p>
                    <a:p>
                      <a:r>
                        <a:rPr lang="id-ID" sz="1400" dirty="0" smtClean="0"/>
                        <a:t>40%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 smtClean="0"/>
                    </a:p>
                    <a:p>
                      <a:r>
                        <a:rPr lang="id-ID" sz="1400" dirty="0" smtClean="0"/>
                        <a:t>20%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 smtClean="0"/>
                    </a:p>
                    <a:p>
                      <a:r>
                        <a:rPr lang="id-ID" sz="1400" dirty="0" smtClean="0"/>
                        <a:t>Keterbatasan Pembiayaan</a:t>
                      </a:r>
                      <a:r>
                        <a:rPr lang="id-ID" sz="1400" baseline="0" dirty="0" smtClean="0"/>
                        <a:t> APBD yang seharusnya 60% dari jumlah peserta jamkesda</a:t>
                      </a:r>
                      <a:endParaRPr lang="id-ID" sz="1400" dirty="0"/>
                    </a:p>
                  </a:txBody>
                  <a:tcPr/>
                </a:tc>
              </a:tr>
              <a:tr h="1165168"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PPK-BLUD</a:t>
                      </a:r>
                      <a:r>
                        <a:rPr lang="id-ID" sz="1400" baseline="0" dirty="0" smtClean="0"/>
                        <a:t> Puskesmas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1. Indikator</a:t>
                      </a:r>
                      <a:r>
                        <a:rPr lang="id-ID" sz="1400" baseline="0" dirty="0" smtClean="0"/>
                        <a:t> RPJMD :</a:t>
                      </a:r>
                      <a:endParaRPr lang="id-ID" sz="1400" dirty="0" smtClean="0"/>
                    </a:p>
                    <a:p>
                      <a:r>
                        <a:rPr lang="id-ID" sz="1400" dirty="0" smtClean="0"/>
                        <a:t>Jumlah</a:t>
                      </a:r>
                      <a:r>
                        <a:rPr lang="id-ID" sz="1400" baseline="0" dirty="0" smtClean="0"/>
                        <a:t> Unit kerja Dinkes yang ditetapkan menjadi  PPK-BLUD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 smtClean="0"/>
                    </a:p>
                    <a:p>
                      <a:r>
                        <a:rPr lang="id-ID" sz="1400" dirty="0" smtClean="0"/>
                        <a:t>50%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 smtClean="0"/>
                    </a:p>
                    <a:p>
                      <a:r>
                        <a:rPr lang="id-ID" sz="1400" dirty="0" smtClean="0"/>
                        <a:t>100%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 smtClean="0"/>
                    </a:p>
                    <a:p>
                      <a:r>
                        <a:rPr lang="id-ID" sz="1400" dirty="0" smtClean="0"/>
                        <a:t>Jumlah</a:t>
                      </a:r>
                      <a:r>
                        <a:rPr lang="id-ID" sz="1400" baseline="0" dirty="0" smtClean="0"/>
                        <a:t> status BLUD belum dibarengi dengan peningkatan kinerja BLUD</a:t>
                      </a:r>
                      <a:endParaRPr lang="id-ID" sz="1400" dirty="0"/>
                    </a:p>
                  </a:txBody>
                  <a:tcPr/>
                </a:tc>
              </a:tr>
              <a:tr h="950532">
                <a:tc>
                  <a:txBody>
                    <a:bodyPr/>
                    <a:lstStyle/>
                    <a:p>
                      <a:endParaRPr lang="id-ID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id-ID" sz="1400" dirty="0" smtClean="0"/>
                        <a:t>2. Indikator out put</a:t>
                      </a:r>
                    </a:p>
                    <a:p>
                      <a:pPr marL="0" indent="0">
                        <a:buNone/>
                      </a:pPr>
                      <a:r>
                        <a:rPr lang="id-ID" sz="1400" dirty="0" smtClean="0"/>
                        <a:t>a. Tersedianya regulasi pendukung pelaksanaan BLUD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25%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20%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</a:tr>
              <a:tr h="787651">
                <a:tc>
                  <a:txBody>
                    <a:bodyPr/>
                    <a:lstStyle/>
                    <a:p>
                      <a:endParaRPr lang="id-ID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id-ID" sz="1400" dirty="0" smtClean="0"/>
                        <a:t>b. Tersedianya dokumen persyaratan administrasi BLUD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100%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100%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</a:tr>
              <a:tr h="930836">
                <a:tc>
                  <a:txBody>
                    <a:bodyPr/>
                    <a:lstStyle/>
                    <a:p>
                      <a:endParaRPr lang="id-ID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id-ID" sz="1400" dirty="0" smtClean="0"/>
                        <a:t>c. Tersedianya dokumen RBA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100%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100%</a:t>
                      </a:r>
                      <a:endParaRPr lang="id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400" dirty="0" smtClean="0"/>
                        <a:t>Masih dalam bentuk RKA,</a:t>
                      </a:r>
                      <a:r>
                        <a:rPr lang="id-ID" sz="1400" baseline="0" dirty="0" smtClean="0"/>
                        <a:t> belum terkonsolidasi ke 3 jenis belanja</a:t>
                      </a:r>
                      <a:endParaRPr lang="id-ID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933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endParaRPr lang="id-ID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7232340"/>
              </p:ext>
            </p:extLst>
          </p:nvPr>
        </p:nvGraphicFramePr>
        <p:xfrm>
          <a:off x="251520" y="179394"/>
          <a:ext cx="8651304" cy="7136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1152128"/>
                <a:gridCol w="2088232"/>
                <a:gridCol w="792088"/>
                <a:gridCol w="936104"/>
                <a:gridCol w="3250704"/>
              </a:tblGrid>
              <a:tr h="6041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NO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PROGRAM</a:t>
                      </a:r>
                      <a:r>
                        <a:rPr lang="id-ID" sz="1200" baseline="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PRIORITAS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INDIKATOR</a:t>
                      </a:r>
                      <a:r>
                        <a:rPr lang="id-ID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KINERJA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TARGET RPJMD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CAPAIAN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PERMASALAHAN</a:t>
                      </a:r>
                      <a:endParaRPr lang="id-ID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</a:tr>
              <a:tr h="1108706">
                <a:tc>
                  <a:txBody>
                    <a:bodyPr/>
                    <a:lstStyle/>
                    <a:p>
                      <a:endParaRPr lang="id-ID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id-ID" dirty="0" smtClean="0"/>
                        <a:t>d. Tersedianya laporan keuangan</a:t>
                      </a:r>
                    </a:p>
                    <a:p>
                      <a:pPr marL="342900" indent="-342900">
                        <a:buAutoNum type="alphaLcPeriod"/>
                      </a:pP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100%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100%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Belum dilaksanakan audit</a:t>
                      </a:r>
                      <a:r>
                        <a:rPr lang="id-ID" baseline="0" dirty="0" smtClean="0"/>
                        <a:t> internal dan eksternal</a:t>
                      </a:r>
                      <a:endParaRPr lang="id-ID" dirty="0"/>
                    </a:p>
                  </a:txBody>
                  <a:tcPr/>
                </a:tc>
              </a:tr>
              <a:tr h="4178969">
                <a:tc>
                  <a:txBody>
                    <a:bodyPr/>
                    <a:lstStyle/>
                    <a:p>
                      <a:endParaRPr lang="id-ID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Permasalahan :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dirty="0" smtClean="0"/>
                        <a:t>Bimbingan</a:t>
                      </a:r>
                      <a:r>
                        <a:rPr lang="id-ID" baseline="0" dirty="0" smtClean="0"/>
                        <a:t> teknik pengelolaan keuangan belum optimal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baseline="0" dirty="0" smtClean="0"/>
                        <a:t>Ketersediaan sdm masih kurang dan pemahaman sdm tentang blud masih belum optimal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baseline="0" dirty="0" smtClean="0"/>
                        <a:t>Ketersediaan regulasi masih terbatas</a:t>
                      </a:r>
                    </a:p>
                    <a:p>
                      <a:pPr marL="342900" indent="-342900">
                        <a:buAutoNum type="alphaLcPeriod"/>
                      </a:pPr>
                      <a:r>
                        <a:rPr lang="id-ID" baseline="0" dirty="0" smtClean="0"/>
                        <a:t>Komitmen dan pemahaman lembaga terkait BLUD belaum optimal</a:t>
                      </a:r>
                    </a:p>
                    <a:p>
                      <a:endParaRPr lang="id-ID" dirty="0"/>
                    </a:p>
                  </a:txBody>
                  <a:tcPr/>
                </a:tc>
              </a:tr>
              <a:tr h="863018">
                <a:tc>
                  <a:txBody>
                    <a:bodyPr/>
                    <a:lstStyle/>
                    <a:p>
                      <a:endParaRPr lang="id-ID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752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Autofit/>
          </a:bodyPr>
          <a:lstStyle/>
          <a:p>
            <a:pPr algn="ctr"/>
            <a:r>
              <a:rPr lang="id-ID" sz="2800" dirty="0" smtClean="0"/>
              <a:t>Evaluasi Kegiatan Tahun 2017</a:t>
            </a:r>
            <a:br>
              <a:rPr lang="id-ID" sz="2800" dirty="0" smtClean="0"/>
            </a:br>
            <a:r>
              <a:rPr lang="id-ID" sz="2800" dirty="0" smtClean="0"/>
              <a:t>Seksi </a:t>
            </a:r>
            <a:r>
              <a:rPr lang="en-US" sz="2800" dirty="0" smtClean="0"/>
              <a:t>SDM </a:t>
            </a:r>
            <a:r>
              <a:rPr lang="en-US" sz="2800" dirty="0" err="1" smtClean="0"/>
              <a:t>Kesehatan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1371601"/>
          <a:ext cx="8153400" cy="5329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866"/>
                <a:gridCol w="1496858"/>
                <a:gridCol w="2200694"/>
                <a:gridCol w="851882"/>
                <a:gridCol w="851882"/>
                <a:gridCol w="2261218"/>
              </a:tblGrid>
              <a:tr h="422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NO</a:t>
                      </a:r>
                      <a:endParaRPr lang="id-ID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PROGRAM</a:t>
                      </a:r>
                      <a:r>
                        <a:rPr lang="id-ID" sz="1200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 PRIORITAS</a:t>
                      </a:r>
                      <a:endParaRPr lang="id-ID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INDIKATOR</a:t>
                      </a:r>
                      <a:r>
                        <a:rPr lang="id-ID" sz="1200" baseline="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 KINERJA</a:t>
                      </a:r>
                      <a:endParaRPr lang="id-ID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TARGET RPJMD</a:t>
                      </a:r>
                      <a:endParaRPr lang="id-ID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</a:rPr>
                        <a:t>CAPAIAN</a:t>
                      </a:r>
                      <a:endParaRPr lang="id-ID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PERMASALAHAN</a:t>
                      </a:r>
                      <a:endParaRPr lang="id-ID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2697" marR="62697" marT="0" marB="0"/>
                </a:tc>
              </a:tr>
              <a:tr h="180554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1</a:t>
                      </a:r>
                      <a:endParaRPr lang="id-ID" sz="14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+mj-lt"/>
                          <a:ea typeface="Times New Roman"/>
                          <a:cs typeface="Times New Roman"/>
                        </a:rPr>
                        <a:t>Upaya</a:t>
                      </a:r>
                      <a:r>
                        <a:rPr lang="en-US" sz="1400" dirty="0" smtClean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 smtClean="0">
                          <a:latin typeface="+mj-lt"/>
                          <a:ea typeface="Times New Roman"/>
                          <a:cs typeface="Times New Roman"/>
                        </a:rPr>
                        <a:t>Kesehatan</a:t>
                      </a:r>
                      <a:r>
                        <a:rPr lang="en-US" sz="1400" dirty="0" smtClean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 smtClean="0">
                          <a:latin typeface="+mj-lt"/>
                          <a:ea typeface="Times New Roman"/>
                          <a:cs typeface="Times New Roman"/>
                        </a:rPr>
                        <a:t>Masyarakat</a:t>
                      </a: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endParaRPr lang="id-ID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Peningkatan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dan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Pemberdayaan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SDM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Kesehatan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Diklat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PPGDON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Diklat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Nutrionis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Ahli</a:t>
                      </a:r>
                      <a:endParaRPr lang="en-US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6974" marR="56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+mj-lt"/>
                          <a:ea typeface="Times New Roman"/>
                          <a:cs typeface="Times New Roman"/>
                        </a:rPr>
                        <a:t>100 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100 %</a:t>
                      </a:r>
                    </a:p>
                  </a:txBody>
                  <a:tcPr marL="56974" marR="56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+mj-lt"/>
                          <a:ea typeface="Times New Roman"/>
                          <a:cs typeface="Times New Roman"/>
                        </a:rPr>
                        <a:t>83 %                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45 %</a:t>
                      </a:r>
                    </a:p>
                  </a:txBody>
                  <a:tcPr marL="56974" marR="569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Kontribusi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anggaran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untuk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pelatihan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belum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maksimal</a:t>
                      </a:r>
                      <a:endParaRPr lang="en-US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Dari 22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Tenaga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Nutrisionis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yg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sudah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Diklat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Jafung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ahli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10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Orang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Sisa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12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Orang</a:t>
                      </a:r>
                      <a:endParaRPr lang="en-US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6974" marR="56974" marT="0" marB="0"/>
                </a:tc>
              </a:tr>
              <a:tr h="70420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2</a:t>
                      </a:r>
                      <a:endParaRPr lang="id-ID" sz="14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Penyelenggaraan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Tenaga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Kesehatan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Teladan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56974" marR="56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100 %</a:t>
                      </a:r>
                    </a:p>
                  </a:txBody>
                  <a:tcPr marL="56974" marR="56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100 %</a:t>
                      </a:r>
                    </a:p>
                  </a:txBody>
                  <a:tcPr marL="56974" marR="569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Kontribusi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anggaran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untuk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Reward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belum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maksimal</a:t>
                      </a:r>
                      <a:endParaRPr lang="en-US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6974" marR="56974" marT="0" marB="0"/>
                </a:tc>
              </a:tr>
              <a:tr h="217338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3</a:t>
                      </a:r>
                      <a:endParaRPr lang="id-ID" sz="1400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Pendayagunaan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Organisasi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Profesi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Kesehatan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dan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Peningkatan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Kapasitas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Tenaga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Funsional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Registrasi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Profesi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Nakes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( 13 )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Pemutakhiran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Data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Nakes</a:t>
                      </a:r>
                      <a:endParaRPr lang="en-US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6974" marR="56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+mj-lt"/>
                          <a:ea typeface="Times New Roman"/>
                          <a:cs typeface="Times New Roman"/>
                        </a:rPr>
                        <a:t>100 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+mj-lt"/>
                          <a:ea typeface="Times New Roman"/>
                          <a:cs typeface="Times New Roman"/>
                        </a:rPr>
                        <a:t>100 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56974" marR="569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+mj-lt"/>
                          <a:ea typeface="Times New Roman"/>
                          <a:cs typeface="Times New Roman"/>
                        </a:rPr>
                        <a:t>100 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+mj-lt"/>
                          <a:ea typeface="Times New Roman"/>
                          <a:cs typeface="Times New Roman"/>
                        </a:rPr>
                        <a:t>91 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56974" marR="569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Kontribusi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anggaran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untuk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Kegiatan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Nakes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Fungsional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belum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maksimal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Puskesmas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belum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seluruhnya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mengisi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data SDMK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sesuai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Format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aplikasi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(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dari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35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Puskesmas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+mj-lt"/>
                          <a:ea typeface="Times New Roman"/>
                          <a:cs typeface="Times New Roman"/>
                        </a:rPr>
                        <a:t>baru</a:t>
                      </a: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 32 )</a:t>
                      </a:r>
                    </a:p>
                  </a:txBody>
                  <a:tcPr marL="56974" marR="5697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20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id-ID" sz="4000" b="1" dirty="0" smtClean="0"/>
              <a:t>RENCANA KEGIATAN BIDANG SUMBER DAYA KESEHATAN TAHUN 2018</a:t>
            </a:r>
            <a:endParaRPr lang="id-ID" sz="4000" b="1" dirty="0"/>
          </a:p>
        </p:txBody>
      </p:sp>
    </p:spTree>
    <p:extLst>
      <p:ext uri="{BB962C8B-B14F-4D97-AF65-F5344CB8AC3E}">
        <p14:creationId xmlns:p14="http://schemas.microsoft.com/office/powerpoint/2010/main" val="28910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Fokus Kegiatan tahun 2018</a:t>
            </a:r>
            <a:br>
              <a:rPr lang="id-ID" dirty="0" smtClean="0"/>
            </a:br>
            <a:r>
              <a:rPr lang="id-ID" dirty="0" smtClean="0"/>
              <a:t>Seksi Kefarmasian dan Alkes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dirty="0" smtClean="0"/>
              <a:t>Capian  </a:t>
            </a:r>
            <a:r>
              <a:rPr lang="id-ID" dirty="0"/>
              <a:t>RPJMD </a:t>
            </a:r>
            <a:r>
              <a:rPr lang="id-ID" dirty="0" smtClean="0"/>
              <a:t>Akhir Periode 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   - F</a:t>
            </a:r>
            <a:r>
              <a:rPr lang="id-ID" dirty="0" smtClean="0"/>
              <a:t>asilitasi Penambahan </a:t>
            </a:r>
            <a:r>
              <a:rPr lang="id-ID" dirty="0"/>
              <a:t>1 Puskesmas</a:t>
            </a:r>
          </a:p>
          <a:p>
            <a:pPr marL="0" indent="0">
              <a:buNone/>
            </a:pPr>
            <a:r>
              <a:rPr lang="id-ID" dirty="0"/>
              <a:t>   - F</a:t>
            </a:r>
            <a:r>
              <a:rPr lang="id-ID" dirty="0" smtClean="0"/>
              <a:t>asilitasi Penambahan </a:t>
            </a:r>
            <a:r>
              <a:rPr lang="id-ID" dirty="0"/>
              <a:t>3 </a:t>
            </a:r>
            <a:r>
              <a:rPr lang="id-ID" dirty="0" smtClean="0"/>
              <a:t>Puskesmas  DTP</a:t>
            </a:r>
          </a:p>
          <a:p>
            <a:pPr marL="0" indent="0">
              <a:buNone/>
            </a:pPr>
            <a:r>
              <a:rPr lang="id-ID" dirty="0"/>
              <a:t> </a:t>
            </a:r>
            <a:r>
              <a:rPr lang="id-ID" dirty="0" smtClean="0"/>
              <a:t>  - Fasilitasi Penambahan  </a:t>
            </a:r>
            <a:r>
              <a:rPr lang="id-ID" dirty="0"/>
              <a:t>3 Poned</a:t>
            </a:r>
          </a:p>
          <a:p>
            <a:r>
              <a:rPr lang="id-ID" dirty="0" smtClean="0"/>
              <a:t>Capaian </a:t>
            </a:r>
            <a:r>
              <a:rPr lang="id-ID" dirty="0"/>
              <a:t>ASPAK</a:t>
            </a:r>
          </a:p>
          <a:p>
            <a:pPr marL="0" indent="0">
              <a:buNone/>
            </a:pPr>
            <a:r>
              <a:rPr lang="id-ID" dirty="0"/>
              <a:t> -  </a:t>
            </a:r>
            <a:r>
              <a:rPr lang="id-ID" dirty="0" smtClean="0"/>
              <a:t>Pencapaian Standar </a:t>
            </a:r>
            <a:r>
              <a:rPr lang="id-ID" dirty="0"/>
              <a:t>Aspak &gt; 60</a:t>
            </a:r>
            <a:r>
              <a:rPr lang="id-ID" dirty="0" smtClean="0"/>
              <a:t>%</a:t>
            </a:r>
          </a:p>
          <a:p>
            <a:r>
              <a:rPr lang="id-ID" dirty="0" smtClean="0"/>
              <a:t>Peningkatan Kuwalitas Alkes</a:t>
            </a:r>
          </a:p>
          <a:p>
            <a:pPr marL="0" indent="0">
              <a:buNone/>
            </a:pPr>
            <a:r>
              <a:rPr lang="id-ID" dirty="0"/>
              <a:t> </a:t>
            </a:r>
            <a:r>
              <a:rPr lang="id-ID" dirty="0" smtClean="0"/>
              <a:t>-  Penyelenggaraan Kalibrasi Alat Kesehatan di </a:t>
            </a:r>
          </a:p>
          <a:p>
            <a:pPr marL="0" indent="0">
              <a:buNone/>
            </a:pPr>
            <a:r>
              <a:rPr lang="id-ID" dirty="0"/>
              <a:t> </a:t>
            </a:r>
            <a:r>
              <a:rPr lang="id-ID" dirty="0" smtClean="0"/>
              <a:t>   Puskesmas  dan Labkesda</a:t>
            </a: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2666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06090"/>
          </a:xfrm>
        </p:spPr>
        <p:txBody>
          <a:bodyPr>
            <a:noAutofit/>
          </a:bodyPr>
          <a:lstStyle/>
          <a:p>
            <a:pPr algn="ctr"/>
            <a:r>
              <a:rPr lang="id-ID" sz="2400" b="1" i="1" dirty="0" smtClean="0"/>
              <a:t>Rencana kegiatan Seksi Kefarmasian dan Alkes </a:t>
            </a:r>
            <a:br>
              <a:rPr lang="id-ID" sz="2400" b="1" i="1" dirty="0" smtClean="0"/>
            </a:br>
            <a:r>
              <a:rPr lang="id-ID" sz="2400" b="1" i="1" dirty="0" smtClean="0"/>
              <a:t>Tahun 2018</a:t>
            </a:r>
            <a:endParaRPr lang="id-ID" sz="2400" b="1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4716129"/>
              </p:ext>
            </p:extLst>
          </p:nvPr>
        </p:nvGraphicFramePr>
        <p:xfrm>
          <a:off x="467544" y="1124744"/>
          <a:ext cx="8229600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408"/>
                <a:gridCol w="3302024"/>
                <a:gridCol w="2016224"/>
                <a:gridCol w="1008112"/>
                <a:gridCol w="1316832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No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Kegiatan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Sasaran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Sumber Dana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Waktu 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1.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Pengadaan Obat dan</a:t>
                      </a:r>
                      <a:r>
                        <a:rPr lang="id-ID" sz="1600" baseline="0" dirty="0" smtClean="0"/>
                        <a:t> Perbekalan Kesehatan 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35 Puskesmas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DAK Fisik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Februari s/d Juni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2.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Pengadaan Alat Kesehatan Puskesmas Perawatan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1. Cimalaka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2. Cibugel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3. Buahdua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DAK</a:t>
                      </a:r>
                    </a:p>
                    <a:p>
                      <a:r>
                        <a:rPr lang="id-ID" sz="1600" dirty="0" smtClean="0"/>
                        <a:t>Fisik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Februari s/d Juni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3.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Pengadaan Alat Kesehatan Umum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AutoNum type="arabicPeriod"/>
                      </a:pPr>
                      <a:r>
                        <a:rPr lang="id-ID" sz="1600" dirty="0" smtClean="0"/>
                        <a:t>Hariang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2. Tanjungmedar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3. Tanjungkerta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4. Cisarua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5. Jatigede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6. Sukagalih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7. Ganeas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8. Paseh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DAK Fisik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Februari s/d Juni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4.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Pengadaan Alat Kesehatan Puskesmas Mampu PONED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AutoNum type="arabicPeriod"/>
                      </a:pPr>
                      <a:r>
                        <a:rPr lang="id-ID" sz="1600" dirty="0" smtClean="0"/>
                        <a:t>Situraja</a:t>
                      </a:r>
                    </a:p>
                    <a:p>
                      <a:pPr marL="342900" indent="-342900">
                        <a:buFontTx/>
                        <a:buAutoNum type="arabicPeriod"/>
                      </a:pPr>
                      <a:r>
                        <a:rPr lang="id-ID" sz="1600" dirty="0" smtClean="0"/>
                        <a:t>Ganeas</a:t>
                      </a:r>
                    </a:p>
                    <a:p>
                      <a:pPr marL="342900" indent="-342900">
                        <a:buFontTx/>
                        <a:buAutoNum type="arabicPeriod"/>
                      </a:pPr>
                      <a:r>
                        <a:rPr lang="id-ID" sz="1600" dirty="0" smtClean="0"/>
                        <a:t>Paseh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Pajak Rokok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Februari s/d</a:t>
                      </a:r>
                      <a:r>
                        <a:rPr lang="id-ID" sz="1600" baseline="0" dirty="0" smtClean="0"/>
                        <a:t> Juni</a:t>
                      </a:r>
                      <a:endParaRPr lang="id-ID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74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634082"/>
          </a:xfrm>
        </p:spPr>
        <p:txBody>
          <a:bodyPr>
            <a:normAutofit/>
          </a:bodyPr>
          <a:lstStyle/>
          <a:p>
            <a:pPr algn="r"/>
            <a:r>
              <a:rPr lang="id-ID" sz="2800" b="1" i="1" dirty="0" smtClean="0"/>
              <a:t>Seksi Farmasi &amp; Alkes......</a:t>
            </a:r>
            <a:endParaRPr lang="id-ID" sz="28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d-ID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3977232"/>
              </p:ext>
            </p:extLst>
          </p:nvPr>
        </p:nvGraphicFramePr>
        <p:xfrm>
          <a:off x="395536" y="980728"/>
          <a:ext cx="8363272" cy="540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408"/>
                <a:gridCol w="3456384"/>
                <a:gridCol w="2088232"/>
                <a:gridCol w="925760"/>
                <a:gridCol w="1306488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No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Kegiatan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Sasaran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Sumber Dana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Waktu 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5.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Kalibrasi Alat</a:t>
                      </a:r>
                      <a:r>
                        <a:rPr lang="id-ID" sz="1600" baseline="0" dirty="0" smtClean="0"/>
                        <a:t> Kesehatan  </a:t>
                      </a:r>
                    </a:p>
                    <a:p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35 Puskesmas </a:t>
                      </a:r>
                    </a:p>
                    <a:p>
                      <a:r>
                        <a:rPr lang="id-ID" sz="1600" dirty="0" smtClean="0"/>
                        <a:t>1 Labkesda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APBD</a:t>
                      </a:r>
                    </a:p>
                    <a:p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Mei s/d Juni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6.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Monitoring</a:t>
                      </a:r>
                      <a:r>
                        <a:rPr lang="id-ID" sz="1600" baseline="0" dirty="0" smtClean="0"/>
                        <a:t> dan Evaluasi pelaksanaan Pengelolaan Kefarmasian di Puskesmas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35 Puskesmas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(2 kali)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Pajak Rokok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Februari</a:t>
                      </a:r>
                      <a:r>
                        <a:rPr lang="id-ID" sz="1600" baseline="0" dirty="0" smtClean="0"/>
                        <a:t> Maret </a:t>
                      </a:r>
                      <a:r>
                        <a:rPr lang="id-ID" sz="1600" dirty="0" smtClean="0"/>
                        <a:t> dan Agst</a:t>
                      </a:r>
                      <a:r>
                        <a:rPr lang="id-ID" sz="1600" baseline="0" dirty="0" smtClean="0"/>
                        <a:t> - Sept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7.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Monitoring dan Evaluasi</a:t>
                      </a:r>
                      <a:r>
                        <a:rPr lang="id-ID" sz="1600" baseline="0" dirty="0" smtClean="0"/>
                        <a:t> Pelaksanaan Pengelolaan Kefarmasian di Swasta (Apotek)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50</a:t>
                      </a:r>
                      <a:r>
                        <a:rPr lang="id-ID" sz="1600" baseline="0" dirty="0" smtClean="0"/>
                        <a:t> Apotek (1 kali )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Pajak Rokok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April –</a:t>
                      </a:r>
                      <a:r>
                        <a:rPr lang="id-ID" sz="1600" baseline="0" dirty="0" smtClean="0"/>
                        <a:t> </a:t>
                      </a:r>
                      <a:r>
                        <a:rPr lang="id-ID" sz="1600" dirty="0" smtClean="0"/>
                        <a:t>Mei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8.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Bintek Pengelolaan E Logistik pada</a:t>
                      </a:r>
                      <a:r>
                        <a:rPr lang="id-ID" sz="1600" baseline="0" dirty="0" smtClean="0"/>
                        <a:t> Pengelola Gudang Farmasi dan Perbekalan Kesehatan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id-ID" sz="1600" baseline="0" dirty="0" smtClean="0"/>
                        <a:t>Gudang Farmasi dan Perbekalan Kesehatan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Pajak</a:t>
                      </a:r>
                      <a:r>
                        <a:rPr lang="id-ID" sz="1600" baseline="0" dirty="0" smtClean="0"/>
                        <a:t> Rokok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April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9. 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Pengadaan Format</a:t>
                      </a:r>
                      <a:r>
                        <a:rPr lang="id-ID" sz="1600" baseline="0" dirty="0" smtClean="0"/>
                        <a:t> LPLPO dan Buku panduan pengelolaan Kefarmasian di Puskesmas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35 Puskesmas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Pajak Rokok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Februari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230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sz="3200" dirty="0"/>
              <a:t>Fokus Kegiatan tahun 2018</a:t>
            </a:r>
            <a:br>
              <a:rPr lang="id-ID" sz="3200" dirty="0"/>
            </a:br>
            <a:r>
              <a:rPr lang="id-ID" sz="3200" dirty="0"/>
              <a:t>Seksi Pembiayaan dan Jaminan Kesehatan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Pencapaian UHC Tahun 2019</a:t>
            </a:r>
          </a:p>
          <a:p>
            <a:r>
              <a:rPr lang="id-ID" dirty="0" smtClean="0"/>
              <a:t>Optimalisasi PPK BLUD Puskesmas dan Labkesda</a:t>
            </a:r>
          </a:p>
          <a:p>
            <a:r>
              <a:rPr lang="id-ID" dirty="0" smtClean="0"/>
              <a:t>Integrasi Peserta Jamkesda ke JKM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9975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06090"/>
          </a:xfrm>
        </p:spPr>
        <p:txBody>
          <a:bodyPr>
            <a:noAutofit/>
          </a:bodyPr>
          <a:lstStyle/>
          <a:p>
            <a:pPr algn="ctr"/>
            <a:r>
              <a:rPr lang="id-ID" sz="2400" b="1" i="1" dirty="0" smtClean="0"/>
              <a:t>Rencana kegiatan Seksi Pembiayaan dan Jaminan Kesehatan Tahun 2018</a:t>
            </a:r>
            <a:endParaRPr lang="id-ID" sz="2400" b="1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020128"/>
              </p:ext>
            </p:extLst>
          </p:nvPr>
        </p:nvGraphicFramePr>
        <p:xfrm>
          <a:off x="467544" y="1124744"/>
          <a:ext cx="8229600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408"/>
                <a:gridCol w="3302024"/>
                <a:gridCol w="1872208"/>
                <a:gridCol w="1152128"/>
                <a:gridCol w="1316832"/>
              </a:tblGrid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No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Kegiatan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Sasaran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Sumber Dana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Waktu 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1.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aseline="0" dirty="0" smtClean="0"/>
                        <a:t>Pelayanan kesehatan ibu hamil, persalinan dan bayi baru lahir dengan Jampersal di 35 pusk dan RSUD Kab. Sumedang 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Masyarakat</a:t>
                      </a:r>
                      <a:r>
                        <a:rPr lang="id-ID" sz="1600" baseline="0" dirty="0" smtClean="0"/>
                        <a:t> mis</a:t>
                      </a:r>
                      <a:r>
                        <a:rPr lang="id-ID" sz="1600" dirty="0" smtClean="0"/>
                        <a:t>kin dan belum memiliki</a:t>
                      </a:r>
                      <a:r>
                        <a:rPr lang="id-ID" sz="1600" baseline="0" dirty="0" smtClean="0"/>
                        <a:t> jaminan kesehatan apapun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DAK non Fisik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Januari s/d Desember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2.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Sosialisasi, evaluasi program</a:t>
                      </a:r>
                      <a:r>
                        <a:rPr lang="id-ID" sz="1600" baseline="0" dirty="0" smtClean="0"/>
                        <a:t> Jampersal</a:t>
                      </a:r>
                      <a:r>
                        <a:rPr lang="id-ID" sz="1600" dirty="0" smtClean="0"/>
                        <a:t> dan verifikasi penerima bantuan Jampersal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35 puskesmas dan RSUD Sumedang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DAK non</a:t>
                      </a:r>
                    </a:p>
                    <a:p>
                      <a:r>
                        <a:rPr lang="id-ID" sz="1600" dirty="0" smtClean="0"/>
                        <a:t>Fisik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Triw</a:t>
                      </a:r>
                      <a:r>
                        <a:rPr lang="id-ID" sz="1600" baseline="0" dirty="0" smtClean="0"/>
                        <a:t> I dan IV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3.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Pembayaran Premi Peserta Jamkesda Terintegrasi ke JKN 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Masyarakat</a:t>
                      </a:r>
                      <a:r>
                        <a:rPr lang="id-ID" sz="1600" baseline="0" dirty="0" smtClean="0"/>
                        <a:t> miskin yang terintegrasi (38.297 jiwa)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- Pajak</a:t>
                      </a:r>
                      <a:r>
                        <a:rPr lang="id-ID" sz="1600" baseline="0" dirty="0" smtClean="0"/>
                        <a:t> Rokok</a:t>
                      </a:r>
                    </a:p>
                    <a:p>
                      <a:r>
                        <a:rPr lang="id-ID" sz="1600" baseline="0" dirty="0" smtClean="0"/>
                        <a:t>-Bankeu Prov Jabar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Januari s/d Desember</a:t>
                      </a:r>
                    </a:p>
                    <a:p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4.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Pembayaran Utang Klaim Pelayanan</a:t>
                      </a:r>
                      <a:r>
                        <a:rPr lang="id-ID" sz="1600" baseline="0" dirty="0" smtClean="0"/>
                        <a:t> Kesehatan Peserta Jamkesda yang belum terintegrasi th 2015-2017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AutoNum type="arabicPeriod"/>
                      </a:pPr>
                      <a:r>
                        <a:rPr lang="id-ID" sz="1600" dirty="0" smtClean="0"/>
                        <a:t>35 Pusk</a:t>
                      </a:r>
                    </a:p>
                    <a:p>
                      <a:pPr marL="342900" indent="-342900">
                        <a:buFontTx/>
                        <a:buAutoNum type="arabicPeriod"/>
                      </a:pPr>
                      <a:r>
                        <a:rPr lang="id-ID" sz="1600" dirty="0" smtClean="0"/>
                        <a:t>3</a:t>
                      </a:r>
                      <a:r>
                        <a:rPr lang="id-ID" sz="1600" baseline="0" dirty="0" smtClean="0"/>
                        <a:t> RS yang bekerja sama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Pajak Rokok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Februari</a:t>
                      </a:r>
                      <a:endParaRPr lang="id-ID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28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562074"/>
          </a:xfrm>
        </p:spPr>
        <p:txBody>
          <a:bodyPr>
            <a:noAutofit/>
          </a:bodyPr>
          <a:lstStyle/>
          <a:p>
            <a:r>
              <a:rPr lang="id-ID" sz="2800" b="1" i="1" dirty="0" smtClean="0"/>
              <a:t>.......Seksi </a:t>
            </a:r>
            <a:r>
              <a:rPr lang="id-ID" sz="2800" b="1" i="1" dirty="0" smtClean="0"/>
              <a:t>Pembiayaan dan Jaminan Kesehatan </a:t>
            </a:r>
            <a:endParaRPr lang="id-ID" sz="2800" b="1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5796529"/>
              </p:ext>
            </p:extLst>
          </p:nvPr>
        </p:nvGraphicFramePr>
        <p:xfrm>
          <a:off x="467544" y="836712"/>
          <a:ext cx="8229600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408"/>
                <a:gridCol w="3302024"/>
                <a:gridCol w="2016224"/>
                <a:gridCol w="1095400"/>
                <a:gridCol w="1229544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No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Kegiatan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Sasaran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Sumber Dana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Waktu 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5.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aseline="0" dirty="0" smtClean="0"/>
                        <a:t> Monitoring dan evaluasi program JKN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35 Puskesmas dan 44 FKTP swasta</a:t>
                      </a:r>
                      <a:r>
                        <a:rPr lang="id-ID" sz="1600" baseline="0" dirty="0" smtClean="0"/>
                        <a:t> yg bekerjasama dengan BPJS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Pajak rokok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April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6.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Sosialisasi UHC pada FKTP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5 kelompok prolanis pada FKTP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Pajak rokok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Februari s.d Oktober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7.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Pelaksanaan Jambore dan evaluasi program</a:t>
                      </a:r>
                      <a:r>
                        <a:rPr lang="id-ID" sz="1600" baseline="0" dirty="0" smtClean="0"/>
                        <a:t> JKN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35 Puskesmas dan 44 fktp swasta</a:t>
                      </a:r>
                      <a:r>
                        <a:rPr lang="id-ID" sz="1600" baseline="0" dirty="0" smtClean="0"/>
                        <a:t> yg bekerjasama dengan BPJS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- Pajak</a:t>
                      </a:r>
                      <a:r>
                        <a:rPr lang="id-ID" sz="1600" baseline="0" dirty="0" smtClean="0"/>
                        <a:t> Rokok</a:t>
                      </a:r>
                    </a:p>
                    <a:p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Oktober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8.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Bintek Pcare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35 petugas P-Care Pusk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Pajak Rokok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Februari s.d Oktober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9.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Workshop Aplikasi Keuangan</a:t>
                      </a:r>
                      <a:r>
                        <a:rPr lang="id-ID" sz="1600" baseline="0" dirty="0" smtClean="0"/>
                        <a:t> PPK BLUD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35</a:t>
                      </a:r>
                      <a:r>
                        <a:rPr lang="id-ID" sz="1600" baseline="0" dirty="0" smtClean="0"/>
                        <a:t> UPT</a:t>
                      </a:r>
                      <a:r>
                        <a:rPr lang="id-ID" sz="1600" dirty="0" smtClean="0"/>
                        <a:t> pusk dan 1 UPT Labkesda 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Pajak rokok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Maret</a:t>
                      </a:r>
                      <a:endParaRPr lang="id-ID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10.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Pengadaan</a:t>
                      </a:r>
                      <a:r>
                        <a:rPr lang="id-ID" sz="1600" baseline="0" dirty="0" smtClean="0"/>
                        <a:t> Aplikasi bridging BLUD ke dalam SIPKD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Aplikasi bridging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Pajak Rokok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Maret</a:t>
                      </a:r>
                      <a:endParaRPr lang="id-ID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367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06090"/>
          </a:xfrm>
        </p:spPr>
        <p:txBody>
          <a:bodyPr>
            <a:noAutofit/>
          </a:bodyPr>
          <a:lstStyle/>
          <a:p>
            <a:r>
              <a:rPr lang="id-ID" sz="2800" b="1" i="1" dirty="0" smtClean="0"/>
              <a:t>.......Seksi Pembiayaan dan Jaminan Kesehatan </a:t>
            </a:r>
            <a:endParaRPr lang="id-ID" sz="2800" b="1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69355"/>
              </p:ext>
            </p:extLst>
          </p:nvPr>
        </p:nvGraphicFramePr>
        <p:xfrm>
          <a:off x="467544" y="1124744"/>
          <a:ext cx="8229600" cy="543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408"/>
                <a:gridCol w="3302024"/>
                <a:gridCol w="2016224"/>
                <a:gridCol w="1095400"/>
                <a:gridCol w="1229544"/>
              </a:tblGrid>
              <a:tr h="649338">
                <a:tc>
                  <a:txBody>
                    <a:bodyPr/>
                    <a:lstStyle/>
                    <a:p>
                      <a:r>
                        <a:rPr lang="id-ID" dirty="0" smtClean="0"/>
                        <a:t>No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Kegiatan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Sasaran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Sumber Dana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Waktu </a:t>
                      </a:r>
                      <a:endParaRPr lang="id-ID" dirty="0"/>
                    </a:p>
                  </a:txBody>
                  <a:tcPr/>
                </a:tc>
              </a:tr>
              <a:tr h="587496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11.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baseline="0" dirty="0" smtClean="0"/>
                        <a:t>Review Kinerja BLUD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35</a:t>
                      </a:r>
                      <a:r>
                        <a:rPr lang="id-ID" sz="1600" baseline="0" dirty="0" smtClean="0"/>
                        <a:t> UPT</a:t>
                      </a:r>
                      <a:r>
                        <a:rPr lang="id-ID" sz="1600" dirty="0" smtClean="0"/>
                        <a:t> pusk dan 1 UPT Labkesda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DBHCHT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Mei</a:t>
                      </a:r>
                      <a:endParaRPr lang="id-ID" sz="1600" dirty="0"/>
                    </a:p>
                  </a:txBody>
                  <a:tcPr/>
                </a:tc>
              </a:tr>
              <a:tr h="5874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12.</a:t>
                      </a:r>
                    </a:p>
                    <a:p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Bintek-bintek pengelolaan Keuangan PPK BLLUD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35</a:t>
                      </a:r>
                      <a:r>
                        <a:rPr lang="id-ID" sz="1600" baseline="0" dirty="0" smtClean="0"/>
                        <a:t> UPT Pusk dan 1 UPT Labkesda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DBHCHT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Februari s.d Desember</a:t>
                      </a:r>
                      <a:endParaRPr lang="id-ID" sz="1600" dirty="0"/>
                    </a:p>
                  </a:txBody>
                  <a:tcPr/>
                </a:tc>
              </a:tr>
              <a:tr h="1824330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13.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Penyusunan Regulasi Pendukung PPK BLUD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Draft Perbup Pengelolaan Pegawai Non PNS pada PPK BLUD</a:t>
                      </a:r>
                      <a:r>
                        <a:rPr lang="id-ID" sz="1600" baseline="0" dirty="0" smtClean="0"/>
                        <a:t> dan pengadaan barjas pada PPK BLUD 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Pajak Rokok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Februari s.d Desember</a:t>
                      </a:r>
                    </a:p>
                    <a:p>
                      <a:endParaRPr lang="id-ID" sz="1600" dirty="0"/>
                    </a:p>
                  </a:txBody>
                  <a:tcPr/>
                </a:tc>
              </a:tr>
              <a:tr h="587496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14.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Bintek</a:t>
                      </a:r>
                      <a:r>
                        <a:rPr lang="id-ID" sz="1600" baseline="0" dirty="0" smtClean="0"/>
                        <a:t> Aplikasi Pelayanan Kesehatan Peserta Jamkesda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Tim</a:t>
                      </a:r>
                      <a:r>
                        <a:rPr lang="id-ID" sz="1600" baseline="0" dirty="0" smtClean="0"/>
                        <a:t> Verifikasi Klaim Jamkesda Tk kab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Pajak Rokok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Triw II</a:t>
                      </a:r>
                      <a:endParaRPr lang="id-ID" sz="1600" dirty="0"/>
                    </a:p>
                  </a:txBody>
                  <a:tcPr/>
                </a:tc>
              </a:tr>
              <a:tr h="587496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15.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Pengkajian Regulasi Jamkesda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id-ID" sz="1600" dirty="0" smtClean="0"/>
                        <a:t>Perda Jamkesda no 7/2010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Pajak Rokok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Triw II</a:t>
                      </a:r>
                      <a:endParaRPr lang="id-ID" sz="1600" dirty="0"/>
                    </a:p>
                  </a:txBody>
                  <a:tcPr/>
                </a:tc>
              </a:tr>
              <a:tr h="376204"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56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59040" cy="1539240"/>
          </a:xfrm>
        </p:spPr>
        <p:txBody>
          <a:bodyPr>
            <a:noAutofit/>
          </a:bodyPr>
          <a:lstStyle/>
          <a:p>
            <a:pPr algn="ctr"/>
            <a:r>
              <a:rPr lang="id-ID" sz="3200" b="1" dirty="0"/>
              <a:t>Fokus Kegiatan tahun 2018</a:t>
            </a:r>
            <a:br>
              <a:rPr lang="id-ID" sz="3200" b="1" dirty="0"/>
            </a:br>
            <a:r>
              <a:rPr lang="id-ID" sz="3200" b="1" dirty="0"/>
              <a:t>Seksi </a:t>
            </a:r>
            <a:r>
              <a:rPr lang="id-ID" sz="3200" b="1" dirty="0" smtClean="0"/>
              <a:t>Sumber Daya Manusia Kesehatan</a:t>
            </a:r>
            <a:endParaRPr lang="id-ID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514600"/>
            <a:ext cx="7429500" cy="2971800"/>
          </a:xfrm>
        </p:spPr>
        <p:txBody>
          <a:bodyPr>
            <a:normAutofit lnSpcReduction="10000"/>
          </a:bodyPr>
          <a:lstStyle/>
          <a:p>
            <a:r>
              <a:rPr lang="id-ID" sz="2800" dirty="0" smtClean="0"/>
              <a:t>Peningkatan Kopetensi Sumber Daya Manusia Kesehatan melalui Diklat</a:t>
            </a:r>
            <a:r>
              <a:rPr lang="en-US" sz="2800" dirty="0" smtClean="0"/>
              <a:t> </a:t>
            </a:r>
            <a:r>
              <a:rPr lang="id-ID" sz="2800" dirty="0" smtClean="0"/>
              <a:t>(Pengembangan dan Pemutakhiran data dasar SDM</a:t>
            </a:r>
            <a:r>
              <a:rPr lang="en-US" sz="2800" dirty="0" smtClean="0"/>
              <a:t>K</a:t>
            </a:r>
          </a:p>
          <a:p>
            <a:r>
              <a:rPr lang="en-US" sz="2800" dirty="0" err="1" smtClean="0"/>
              <a:t>Penyusunan</a:t>
            </a:r>
            <a:r>
              <a:rPr lang="en-US" sz="2800" dirty="0" smtClean="0"/>
              <a:t> </a:t>
            </a:r>
            <a:r>
              <a:rPr lang="en-US" sz="2800" dirty="0" err="1" smtClean="0"/>
              <a:t>Rencana</a:t>
            </a:r>
            <a:r>
              <a:rPr lang="en-US" sz="2800" dirty="0" smtClean="0"/>
              <a:t> </a:t>
            </a:r>
            <a:r>
              <a:rPr lang="en-US" sz="2800" dirty="0" err="1" smtClean="0"/>
              <a:t>Kebutuhan</a:t>
            </a:r>
            <a:r>
              <a:rPr lang="en-US" sz="2800" dirty="0" smtClean="0"/>
              <a:t> </a:t>
            </a:r>
            <a:r>
              <a:rPr lang="en-US" sz="2800" dirty="0" err="1" smtClean="0"/>
              <a:t>Nakes</a:t>
            </a:r>
            <a:endParaRPr lang="id-ID" sz="2800" dirty="0" smtClean="0"/>
          </a:p>
          <a:p>
            <a:r>
              <a:rPr lang="id-ID" sz="2800" dirty="0" smtClean="0"/>
              <a:t>Penggunaan Aplikasi Anjab ABK</a:t>
            </a:r>
          </a:p>
          <a:p>
            <a:pPr>
              <a:buNone/>
            </a:pPr>
            <a:endParaRPr lang="id-ID" sz="1800" dirty="0"/>
          </a:p>
        </p:txBody>
      </p:sp>
    </p:spTree>
    <p:extLst>
      <p:ext uri="{BB962C8B-B14F-4D97-AF65-F5344CB8AC3E}">
        <p14:creationId xmlns:p14="http://schemas.microsoft.com/office/powerpoint/2010/main" val="45943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KEGIATAN SEKSI SDMK 2018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9303162"/>
              </p:ext>
            </p:extLst>
          </p:nvPr>
        </p:nvGraphicFramePr>
        <p:xfrm>
          <a:off x="457200" y="381000"/>
          <a:ext cx="8153400" cy="661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956"/>
                <a:gridCol w="2657404"/>
                <a:gridCol w="1630680"/>
                <a:gridCol w="1630680"/>
                <a:gridCol w="1630680"/>
              </a:tblGrid>
              <a:tr h="50741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Kegiatan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Sasaran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Waktu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Sumber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Anggaran</a:t>
                      </a:r>
                      <a:endParaRPr lang="en-US" sz="1400" dirty="0"/>
                    </a:p>
                  </a:txBody>
                  <a:tcPr/>
                </a:tc>
              </a:tr>
              <a:tr h="50741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Penyelenggaraan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Nakes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Teladan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 </a:t>
                      </a:r>
                      <a:r>
                        <a:rPr lang="en-US" sz="1400" dirty="0" err="1" smtClean="0"/>
                        <a:t>Profesi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Kesehatan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April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Pajak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Rokok</a:t>
                      </a:r>
                      <a:endParaRPr lang="en-US" sz="1400" dirty="0"/>
                    </a:p>
                  </a:txBody>
                  <a:tcPr/>
                </a:tc>
              </a:tr>
              <a:tr h="71635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Peningkatan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Kompetensi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Nakes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Melalui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Diklat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Pelatihan</a:t>
                      </a:r>
                      <a:r>
                        <a:rPr lang="en-US" sz="1400" dirty="0" smtClean="0"/>
                        <a:t> BTCLS 15 Orang </a:t>
                      </a:r>
                      <a:r>
                        <a:rPr lang="en-US" sz="1400" dirty="0" err="1" smtClean="0"/>
                        <a:t>Perawat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April/</a:t>
                      </a:r>
                      <a:r>
                        <a:rPr lang="en-US" sz="1400" dirty="0" err="1" smtClean="0"/>
                        <a:t>Juni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Pajak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Rokok</a:t>
                      </a:r>
                      <a:endParaRPr lang="en-US" sz="1400" dirty="0"/>
                    </a:p>
                  </a:txBody>
                  <a:tcPr/>
                </a:tc>
              </a:tr>
              <a:tr h="11342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Penegmbangan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Pemutakhiran</a:t>
                      </a:r>
                      <a:r>
                        <a:rPr lang="en-US" sz="1400" baseline="0" dirty="0" smtClean="0"/>
                        <a:t> Data </a:t>
                      </a:r>
                      <a:r>
                        <a:rPr lang="en-US" sz="1400" baseline="0" dirty="0" err="1" smtClean="0"/>
                        <a:t>Dasar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Dlaam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Pendayagunaan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Pemerataan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Tenaga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Kesehatan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35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err="1" smtClean="0"/>
                        <a:t>Puskesmas</a:t>
                      </a:r>
                      <a:r>
                        <a:rPr lang="en-US" sz="1400" dirty="0" smtClean="0"/>
                        <a:t> </a:t>
                      </a:r>
                    </a:p>
                    <a:p>
                      <a:r>
                        <a:rPr lang="en-US" sz="1400" dirty="0" smtClean="0"/>
                        <a:t>1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Labkesda</a:t>
                      </a:r>
                      <a:r>
                        <a:rPr lang="en-US" sz="1400" baseline="0" dirty="0" smtClean="0"/>
                        <a:t> </a:t>
                      </a:r>
                    </a:p>
                    <a:p>
                      <a:r>
                        <a:rPr lang="en-US" sz="1400" baseline="0" dirty="0" smtClean="0"/>
                        <a:t>1 </a:t>
                      </a:r>
                      <a:r>
                        <a:rPr lang="en-US" sz="1400" baseline="0" dirty="0" err="1" smtClean="0"/>
                        <a:t>Gudang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Farmasi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Juli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/>
                        <a:t>Pajak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Rokok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</a:tr>
              <a:tr h="11342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Standarisasi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Kompetensi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Tenaga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Kesehatan</a:t>
                      </a:r>
                      <a:r>
                        <a:rPr lang="en-US" sz="1400" baseline="0" dirty="0" smtClean="0"/>
                        <a:t>, </a:t>
                      </a:r>
                      <a:r>
                        <a:rPr lang="en-US" sz="1400" baseline="0" dirty="0" err="1" smtClean="0"/>
                        <a:t>Peminaan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Pengawasan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Tim </a:t>
                      </a:r>
                      <a:r>
                        <a:rPr lang="en-US" sz="1400" dirty="0" err="1" smtClean="0"/>
                        <a:t>Penguji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Kompetensi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Tenaga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Kesehatan</a:t>
                      </a:r>
                      <a:r>
                        <a:rPr lang="en-US" sz="1400" dirty="0" smtClean="0"/>
                        <a:t> (45 Orang)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Mei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/>
                        <a:t>Pajak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Rokok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</a:tr>
              <a:tr h="11342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Pengembangan</a:t>
                      </a:r>
                      <a:r>
                        <a:rPr lang="en-US" sz="1400" dirty="0" smtClean="0"/>
                        <a:t> SDM </a:t>
                      </a:r>
                      <a:r>
                        <a:rPr lang="en-US" sz="1400" dirty="0" err="1" smtClean="0"/>
                        <a:t>Kesehatan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Pelatihan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jabatan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Fungsional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Ahli</a:t>
                      </a:r>
                      <a:r>
                        <a:rPr lang="en-US" sz="1400" baseline="0" dirty="0" smtClean="0"/>
                        <a:t> Sanitarian (8 Orang)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Oktober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/>
                        <a:t>Pajak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Rokok</a:t>
                      </a:r>
                      <a:endParaRPr lang="en-US" sz="1400" dirty="0" smtClean="0"/>
                    </a:p>
                  </a:txBody>
                  <a:tcPr/>
                </a:tc>
              </a:tr>
              <a:tr h="134315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/>
                        <a:t>Peningkatan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Kapasitas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Tenaga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Kesehatan</a:t>
                      </a:r>
                      <a:r>
                        <a:rPr lang="en-US" sz="1400" baseline="0" dirty="0" smtClean="0"/>
                        <a:t>  (150 Orang)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Maret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/>
                        <a:t>Pajak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Rokok</a:t>
                      </a:r>
                      <a:endParaRPr lang="en-US" sz="14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812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3242772"/>
          </a:xfrm>
        </p:spPr>
        <p:txBody>
          <a:bodyPr>
            <a:normAutofit/>
          </a:bodyPr>
          <a:lstStyle/>
          <a:p>
            <a:pPr algn="ctr"/>
            <a:endParaRPr lang="id-ID" sz="7200" i="1" dirty="0" smtClean="0">
              <a:latin typeface="Bernard MT Condensed" panose="02050806060905020404" pitchFamily="18" charset="0"/>
            </a:endParaRPr>
          </a:p>
          <a:p>
            <a:pPr algn="ctr"/>
            <a:r>
              <a:rPr lang="id-ID" sz="7200" i="1" dirty="0" smtClean="0">
                <a:latin typeface="Bernard MT Condensed" panose="02050806060905020404" pitchFamily="18" charset="0"/>
              </a:rPr>
              <a:t>Terima kasih</a:t>
            </a:r>
            <a:endParaRPr lang="id-ID" sz="7200" i="1" dirty="0">
              <a:latin typeface="Bernard MT Condensed" panose="02050806060905020404" pitchFamily="18" charset="0"/>
            </a:endParaRPr>
          </a:p>
        </p:txBody>
      </p:sp>
      <p:pic>
        <p:nvPicPr>
          <p:cNvPr id="2052" name="Picture 4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657600"/>
            <a:ext cx="1795882" cy="183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03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1036</TotalTime>
  <Words>1405</Words>
  <Application>Microsoft Office PowerPoint</Application>
  <PresentationFormat>On-screen Show (4:3)</PresentationFormat>
  <Paragraphs>418</Paragraphs>
  <Slides>19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Bernard MT Condensed</vt:lpstr>
      <vt:lpstr>Calibri</vt:lpstr>
      <vt:lpstr>Century Gothic</vt:lpstr>
      <vt:lpstr>Times New Roman</vt:lpstr>
      <vt:lpstr>Wingdings 2</vt:lpstr>
      <vt:lpstr>Austin</vt:lpstr>
      <vt:lpstr>RAPAT KERJA KESEHATAN DAERAH KABUPATEN SUMEDANG TAHUN 2018</vt:lpstr>
      <vt:lpstr>TUGAS POKOK  BIDANG SUMBER DAYA KESEHATAN</vt:lpstr>
      <vt:lpstr>PowerPoint Presentation</vt:lpstr>
      <vt:lpstr>Evaluasi Kegiatan Tahun 2017 Seksi Kefarmasian dan Alat Kesehatan</vt:lpstr>
      <vt:lpstr>Evaluasi Prgram/Kegiatan tahun 2017 Seksi Pembiayaan  dan jaminan kesehatan Kesehatan</vt:lpstr>
      <vt:lpstr>PowerPoint Presentation</vt:lpstr>
      <vt:lpstr>PowerPoint Presentation</vt:lpstr>
      <vt:lpstr>Evaluasi Kegiatan Tahun 2017 Seksi SDM Kesehatan</vt:lpstr>
      <vt:lpstr>PowerPoint Presentation</vt:lpstr>
      <vt:lpstr>Fokus Kegiatan tahun 2018 Seksi Kefarmasian dan Alkes</vt:lpstr>
      <vt:lpstr>Rencana kegiatan Seksi Kefarmasian dan Alkes  Tahun 2018</vt:lpstr>
      <vt:lpstr>Seksi Farmasi &amp; Alkes......</vt:lpstr>
      <vt:lpstr>Fokus Kegiatan tahun 2018 Seksi Pembiayaan dan Jaminan Kesehatan</vt:lpstr>
      <vt:lpstr>Rencana kegiatan Seksi Pembiayaan dan Jaminan Kesehatan Tahun 2018</vt:lpstr>
      <vt:lpstr>.......Seksi Pembiayaan dan Jaminan Kesehatan </vt:lpstr>
      <vt:lpstr>.......Seksi Pembiayaan dan Jaminan Kesehatan </vt:lpstr>
      <vt:lpstr>Fokus Kegiatan tahun 2018 Seksi Sumber Daya Manusia Kesehatan</vt:lpstr>
      <vt:lpstr>KEGIATAN SEKSI SDMK 2018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RAKERKESDA KABUPATEN SUMEDANG TAHUN 2018</dc:title>
  <dc:creator>FARMASI</dc:creator>
  <cp:lastModifiedBy>user</cp:lastModifiedBy>
  <cp:revision>106</cp:revision>
  <cp:lastPrinted>2018-02-08T08:33:48Z</cp:lastPrinted>
  <dcterms:created xsi:type="dcterms:W3CDTF">2018-02-04T22:29:12Z</dcterms:created>
  <dcterms:modified xsi:type="dcterms:W3CDTF">2018-02-09T06:41:24Z</dcterms:modified>
</cp:coreProperties>
</file>