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0" r:id="rId3"/>
    <p:sldId id="258" r:id="rId4"/>
    <p:sldId id="259" r:id="rId5"/>
    <p:sldId id="260" r:id="rId6"/>
    <p:sldId id="261" r:id="rId7"/>
    <p:sldId id="281" r:id="rId8"/>
    <p:sldId id="26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82" r:id="rId21"/>
    <p:sldId id="278" r:id="rId22"/>
    <p:sldId id="283" r:id="rId23"/>
    <p:sldId id="265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162" autoAdjust="0"/>
  </p:normalViewPr>
  <p:slideViewPr>
    <p:cSldViewPr snapToGrid="0" snapToObjects="1">
      <p:cViewPr>
        <p:scale>
          <a:sx n="53" d="100"/>
          <a:sy n="53" d="100"/>
        </p:scale>
        <p:origin x="-1866" y="-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4392A-E1F5-7D4F-B87B-4A857F5437CC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421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4392A-E1F5-7D4F-B87B-4A857F5437CC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811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4392A-E1F5-7D4F-B87B-4A857F5437CC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219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4392A-E1F5-7D4F-B87B-4A857F5437CC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474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4392A-E1F5-7D4F-B87B-4A857F5437CC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038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4392A-E1F5-7D4F-B87B-4A857F5437CC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358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4392A-E1F5-7D4F-B87B-4A857F5437CC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376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4392A-E1F5-7D4F-B87B-4A857F5437CC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540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4392A-E1F5-7D4F-B87B-4A857F5437CC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495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4392A-E1F5-7D4F-B87B-4A857F5437CC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304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4392A-E1F5-7D4F-B87B-4A857F5437CC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46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4392A-E1F5-7D4F-B87B-4A857F5437CC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977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35585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RENSTRA DINAS KESEHATAN </a:t>
            </a:r>
            <a:br>
              <a:rPr lang="en-US" dirty="0" smtClean="0"/>
            </a:br>
            <a:r>
              <a:rPr lang="en-US" dirty="0" smtClean="0"/>
              <a:t>KABUPATEN SUMEDANG</a:t>
            </a:r>
            <a:br>
              <a:rPr lang="en-US" dirty="0" smtClean="0"/>
            </a:br>
            <a:r>
              <a:rPr lang="en-US" dirty="0" smtClean="0"/>
              <a:t>27 November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89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001547"/>
              </p:ext>
            </p:extLst>
          </p:nvPr>
        </p:nvGraphicFramePr>
        <p:xfrm>
          <a:off x="591673" y="484095"/>
          <a:ext cx="8050302" cy="5719483"/>
        </p:xfrm>
        <a:graphic>
          <a:graphicData uri="http://schemas.openxmlformats.org/drawingml/2006/table">
            <a:tbl>
              <a:tblPr firstRow="1" firstCol="1" bandRow="1"/>
              <a:tblGrid>
                <a:gridCol w="634275"/>
                <a:gridCol w="678505"/>
                <a:gridCol w="465825"/>
                <a:gridCol w="508173"/>
                <a:gridCol w="254087"/>
                <a:gridCol w="391012"/>
                <a:gridCol w="369836"/>
                <a:gridCol w="464415"/>
                <a:gridCol w="369836"/>
                <a:gridCol w="464415"/>
                <a:gridCol w="369836"/>
                <a:gridCol w="492174"/>
                <a:gridCol w="369836"/>
                <a:gridCol w="492174"/>
                <a:gridCol w="369836"/>
                <a:gridCol w="463002"/>
                <a:gridCol w="537345"/>
                <a:gridCol w="355720"/>
              </a:tblGrid>
              <a:tr h="28597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Cakupan penanganan kegawatdaruratan kesehatan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7149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Sistem Penanggulangan Gawat Darurat Terpadu (SPGDT)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Pelayanan kesehatan Gawat Darurat Medis Pra Fasilitas Kesehatan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Kasus Gadar yang ditangani di bagi jumlah panggilan yang diterima dikalikan 100%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3500000000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3500000000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75%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3500000000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3500000000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3500000000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3500000000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Yankes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Dinkes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49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Peningkatan sistem rujukan berjenjang dan berbasis Kompetensi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Persentasi Kasus rujukan tertangani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Kasus rujukan tertangani dibagi jumlah seluruh kasus rujukan di kali 100%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500,000,000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500,000,000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500,000,000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500,000,000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500,000,000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500,000,000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YANKES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597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Peningkatan jumlah jenis pemeriksaan labkesling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8597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Peningkatan Kapasitas labkesling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Pengadaan sarana dan prasarana Labkesling (paket)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 paket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2 paket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250,000,000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2 paket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500,000,000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2 paket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750,000,000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2 paket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1,000,000,000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2 paket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1,250,000,000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 paket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1250000000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Labkesda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4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puskesmas yang melaksanakan upaya kesehatan masyaraka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6434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Penyelenggaraan Bantuan Operasional Kesehatan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Puskesmas terbiayai BOK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Puskesmas yang diberi anggaran BOK dibagi jumlah seluruh Puskesmas dikali 100 %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                                                   35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35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24,553,000,000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35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35,000,000,000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35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40,000,000,000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35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45,000,000,000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35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50,000,000,000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50,000,000,000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sekretariat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04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Pembinaan upaya kesehatan olahraga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Puskesmas yang melaksanakan Upaya Kesehatan Olahraga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Puskesmas yg melaksanakan Upaya Kesehata Olahraga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0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30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100,000,000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35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525,000,000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35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125,000,000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35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125,000,000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35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125,000,000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1,000,000,000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4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puskesmas yang melaksanakan upaya kesehatan kerja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78642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Pembinaan upaya kesehatan kerja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Puskesmas yang melaksanakan Upaya Kesehatan Kerja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Puskesmas yg melaksanakan Upaya Kesehatan Kerja dibagi Jumlah Seluruh Puskesmas dikali 100%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0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30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35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75,000,000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35 </a:t>
                      </a:r>
                      <a:endParaRPr lang="en-US" sz="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75,000,000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35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75,000,000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35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75,000,000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300,000,000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42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Peningkatan</a:t>
                      </a: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</a:t>
                      </a: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Kualitas</a:t>
                      </a: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</a:t>
                      </a: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Pelaksanaan</a:t>
                      </a: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</a:t>
                      </a: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Manajemen</a:t>
                      </a:r>
                      <a:br>
                        <a:rPr lang="en-US" sz="4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</a:b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Puskesmas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</a:b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Pembinaan, pengawasan dan evaluasi pelayanan kesehatan di fasilitas kesehatan dasar pemerintah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Puskesmas  yang dilakukan Pembinaan, pengawasan dan evaluasi  minimal 2 kali setiap tahun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150,000,000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150,000,000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150,000,000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150,000,000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150,000,000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750,000,000 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YANKES</a:t>
                      </a:r>
                      <a:endParaRPr lang="en-US" sz="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1823" marR="318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431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459637"/>
              </p:ext>
            </p:extLst>
          </p:nvPr>
        </p:nvGraphicFramePr>
        <p:xfrm>
          <a:off x="125511" y="464372"/>
          <a:ext cx="8677830" cy="5936430"/>
        </p:xfrm>
        <a:graphic>
          <a:graphicData uri="http://schemas.openxmlformats.org/drawingml/2006/table">
            <a:tbl>
              <a:tblPr firstRow="1" firstCol="1" bandRow="1"/>
              <a:tblGrid>
                <a:gridCol w="683717"/>
                <a:gridCol w="731396"/>
                <a:gridCol w="502137"/>
                <a:gridCol w="547786"/>
                <a:gridCol w="273893"/>
                <a:gridCol w="421489"/>
                <a:gridCol w="398665"/>
                <a:gridCol w="500615"/>
                <a:gridCol w="398665"/>
                <a:gridCol w="500615"/>
                <a:gridCol w="398665"/>
                <a:gridCol w="530542"/>
                <a:gridCol w="398665"/>
                <a:gridCol w="530542"/>
                <a:gridCol w="398665"/>
                <a:gridCol w="499093"/>
                <a:gridCol w="579231"/>
                <a:gridCol w="383449"/>
              </a:tblGrid>
              <a:tr h="5866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Peningkatan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Pelayanan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pada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Fasilitas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Kesehatan</a:t>
                      </a:r>
                      <a:b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</a:b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Swasta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dan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Tradisional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capaian program esensial dan penyehat tradisional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 program esensial dan penyehat tradisional yang mencapai target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 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250,000,000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YANKES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911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Pembangunan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RS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Pratama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proses pembanguan RS Pratama sd pembangunan RS Pratama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Persetase kemajuan proses pembangunan RS Pratama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40%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2,000,000,000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60%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3,000,000,000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80%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40,000,000,000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200,000,000,000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400,000,000,000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Sekretariat / Yankes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8474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Penyebarluasan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Informasi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Publik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pada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Bidang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informasi publik bidang kesehatan yang tersampaikan ke masyarakat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informasi publik bidang kesehatan yang tersampaikan dibagi jumlah informasi publik yang ada dikali 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100%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900000000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100%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900000000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100%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900000000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100%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900000000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100%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900000000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Secretariat/subbag program,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2951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Pengelolaan</a:t>
                      </a: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</a:t>
                      </a: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Administrasi</a:t>
                      </a: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</a:t>
                      </a: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Dana</a:t>
                      </a: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</a:t>
                      </a: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Alokasi</a:t>
                      </a: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</a:t>
                      </a: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Khusus</a:t>
                      </a:r>
                      <a:br>
                        <a:rPr lang="en-US" sz="500">
                          <a:solidFill>
                            <a:srgbClr val="FF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</a:b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Bidang</a:t>
                      </a: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607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Program Standarisasi pelayanan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sarana kesehatan yang terakreditasi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1,353,312,600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1,425,173,499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1,500,337,149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1,578,924,809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1,661,060,478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5215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Pengembangan Sumber Daya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SDMK Terstandar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SDMK yang mendapatkan pendidikan dan pelatihan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190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190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800,000,000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800,000,000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800,000,000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800,000,000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800,000,000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800,000,000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SDK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71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akreditasi Puskesmas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UPT yang terakreditasi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3,000,000,000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3,000,000,000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3,000,000,000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3,000,000,000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3,000,000,000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3,000,000,000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556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akreditasi Labkesda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labkesda terakreditasi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500,000,000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500,000,000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500,000,000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500,000,000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500,000,000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500,000,000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11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Puskesmas menerapkan Sistem informasi Kesehatan terintegrasi online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5866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Sistem Informasi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Sistem informasi Kesehatan terintegrasi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Puskesmas yang menerapakan Sistem Informasi Kesehatan terintegrasi online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15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500,000,000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25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500,000,000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1,000,000,000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35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1,250,000,000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35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1,500,000,000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1,500,000,000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Subbag program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85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Program Obat dan Perbekalan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pemenuhan sediaan farmasi, alat kesehatan dan perbekalan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Puskesmas yang dapat memenuhi  Kebutruhan 20 item obat dan vaksin yang harus tersedia di puskesmas dibagi Jumlah Puskesmas dikali 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18,434,437,435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19,413,306,063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20,437,163,825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21,507,662,466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22,626,491,067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SDK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2951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Penyediaan Obat Dan Bahan Medis Habis Pakai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ketersedian Kefarmasian dan BMHP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ketersedian Kefarmasian dan BMHP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11.000.000.000 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11.000.000.000 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11.000.000.000 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11.000.000.000 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11.000.000.000 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SDK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7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Penyediaan Alat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Alat Kesehatan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pengadaan alat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900,000,000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4,000,000,000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5,000,000,000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6,000,000,000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7,000,000,000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SDK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287" marR="28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7906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716353"/>
              </p:ext>
            </p:extLst>
          </p:nvPr>
        </p:nvGraphicFramePr>
        <p:xfrm>
          <a:off x="376519" y="376518"/>
          <a:ext cx="8104091" cy="6257363"/>
        </p:xfrm>
        <a:graphic>
          <a:graphicData uri="http://schemas.openxmlformats.org/drawingml/2006/table">
            <a:tbl>
              <a:tblPr firstRow="1" firstCol="1" bandRow="1"/>
              <a:tblGrid>
                <a:gridCol w="638513"/>
                <a:gridCol w="683036"/>
                <a:gridCol w="468937"/>
                <a:gridCol w="511568"/>
                <a:gridCol w="255785"/>
                <a:gridCol w="393623"/>
                <a:gridCol w="372308"/>
                <a:gridCol w="467516"/>
                <a:gridCol w="372308"/>
                <a:gridCol w="467516"/>
                <a:gridCol w="372308"/>
                <a:gridCol w="495464"/>
                <a:gridCol w="372308"/>
                <a:gridCol w="495464"/>
                <a:gridCol w="372308"/>
                <a:gridCol w="466096"/>
                <a:gridCol w="540935"/>
                <a:gridCol w="358098"/>
              </a:tblGrid>
              <a:tr h="63480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Penyediaan</a:t>
                      </a:r>
                      <a:r>
                        <a:rPr lang="en-US" sz="5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Alat</a:t>
                      </a:r>
                      <a:r>
                        <a:rPr lang="en-US" sz="5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Kesehatan</a:t>
                      </a:r>
                      <a:r>
                        <a:rPr lang="en-US" sz="5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Puskesmas</a:t>
                      </a:r>
                      <a:r>
                        <a:rPr lang="en-US" sz="5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(DBHCHT)</a:t>
                      </a:r>
                      <a:endParaRPr lang="en-US" sz="5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Alat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pengadaan alat kesehatan puskesmas yang bersumber dana DBHCHT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 pkt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 pkt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900,000,000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1 pkt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4,000,000,000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1 pkt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5,000,000,000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 pkt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6,000,000,000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 pkt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7,000,000,000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SDK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41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Penyediaan Alat Kesehatan Non Afirmasi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Alat Kesehatan Non Afirmasi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pengadaan alat kesehatan yang bersumber dana DAK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1 paket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 pkt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4.000.000.000 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 pkt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4.000.000.000 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 pkt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4.000.000.000 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 pkt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4.000.000.000 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 pkt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4.000.000.000 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SDK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8823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Distribusi Obat, Alat Kesehatan Dan  Perbekalan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Peresentasi obat alat kesehatan dan perbekalan kesehatan yang terdistribusi ke Puskesmas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Puskesmas yang terdistribusikan obat, alkes dan perbekalan kesehatan dibagi jumlah total puskesmas dikali 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250,000,000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300,000,000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350,000,000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400,000,000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500,000,000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27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Distribusi Obat Dan E-logistik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Puskesmas yang terdistribusi obat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 Puskesmas X 6 kali distribusi tiap tahun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500.000.000 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500.000.000 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500.000.000 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500.000.000 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500.000.000 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UPT GFK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1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Pengelolaan Obat Dalam Gedung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obat rusak dan obat kadaluarsa di UPT Gudang Farmasi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</a:t>
                      </a:r>
                      <a:r>
                        <a:rPr lang="en-US" sz="5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obat</a:t>
                      </a:r>
                      <a:r>
                        <a:rPr lang="en-US" sz="5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rusak</a:t>
                      </a:r>
                      <a:r>
                        <a:rPr lang="en-US" sz="5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dan</a:t>
                      </a:r>
                      <a:r>
                        <a:rPr lang="en-US" sz="5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obat</a:t>
                      </a:r>
                      <a:r>
                        <a:rPr lang="en-US" sz="5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kadaluarsa</a:t>
                      </a:r>
                      <a:r>
                        <a:rPr lang="en-US" sz="5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di UPT </a:t>
                      </a:r>
                      <a:r>
                        <a:rPr lang="en-US" sz="500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Gudang</a:t>
                      </a:r>
                      <a:r>
                        <a:rPr lang="en-US" sz="5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Farmasi</a:t>
                      </a:r>
                      <a:r>
                        <a:rPr lang="en-US" sz="5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Kesehatan</a:t>
                      </a:r>
                      <a:endParaRPr lang="en-US" sz="5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150000000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150000000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150000000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150000000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150000000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150000000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uptd gudang farmasi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41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Peningkatan Mutu Penggunaan Alat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UPT yang dilakukan kalibrasi alat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setiap UPT wajib melakukan kalibrasi minimal 1 kali dalam 1 tahun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36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36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250,000,000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36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300,000,000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36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350,000,000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36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400,000,000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36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450,000,000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36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41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Pengendalian Risiko Obat Dan Perbekalan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Institusi yang dilakukan pengawasan atas resiko obat dan perbekes (puskesmas dan Apotek)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Puskesmas Minimal 2 kali setiap tahun       Apotek minimal 1 kali setiap tahun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Puskesmas 100 %                                              Apotek 40 %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100 %                60 %                                 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100 %                60 %                                 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400,000,000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100 %                60 %                                 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450,000,000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100 %                75 %                                 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500,000,000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100 %                90 %                                 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550,000,000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100 %                100 %                                 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SDK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7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Penyediaan Obat Dan BMHP Di Kab/Kota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ketersedian Kefarmasian dan BMHP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ketersedian Kefarmasian dan BMHP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12,000,000,000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12,500,000,000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13,000,000,000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13,000,000,000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14,000,000,000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0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Program Pembiayaan dan Jaminan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Kepesertaan JKN Semesta Seluruh Penduduk Sumedang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17,863,327,820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18,811,870,527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19,804,008,579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20,841,342,548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21,925,509,188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</a:tr>
              <a:tr h="13602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Jaminan Kesehatan Masyarakat (JKN)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pembayaran premi bagi peserta jamkesda terintegrasi JKN, persentase capaian kinerja berbasis kapitasi dan dokumen fraud program JKN pada FKTP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pembayaran premi bagi peserta jamkesda terintegrasi JKN, persentase capaian kinerja berbasis kapitasi dan dokumen fraud program JKN pada FKTP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69.32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95 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17.000.000.000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95 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25.000.000.000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95 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30.000.000.000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95 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35.000.000.000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95 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40.000.000.000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SDK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951" marR="299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7035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513991"/>
              </p:ext>
            </p:extLst>
          </p:nvPr>
        </p:nvGraphicFramePr>
        <p:xfrm>
          <a:off x="430306" y="488579"/>
          <a:ext cx="8373033" cy="5661208"/>
        </p:xfrm>
        <a:graphic>
          <a:graphicData uri="http://schemas.openxmlformats.org/drawingml/2006/table">
            <a:tbl>
              <a:tblPr firstRow="1" firstCol="1" bandRow="1"/>
              <a:tblGrid>
                <a:gridCol w="659703"/>
                <a:gridCol w="705706"/>
                <a:gridCol w="484500"/>
                <a:gridCol w="528545"/>
                <a:gridCol w="264274"/>
                <a:gridCol w="406685"/>
                <a:gridCol w="384663"/>
                <a:gridCol w="483031"/>
                <a:gridCol w="384663"/>
                <a:gridCol w="483031"/>
                <a:gridCol w="384663"/>
                <a:gridCol w="511906"/>
                <a:gridCol w="384663"/>
                <a:gridCol w="511906"/>
                <a:gridCol w="384663"/>
                <a:gridCol w="481562"/>
                <a:gridCol w="558888"/>
                <a:gridCol w="369981"/>
              </a:tblGrid>
              <a:tr h="4048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Jaminan Kesehatan daerah (JAMKESDA)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peserta Jamkesda  yang terbiayai diluar kuota JKN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jumlah peserta Jamkesda  yang terbiayai diluar kuota JKN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13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Persetase pembiayaan dan jaminan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462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Pengelolaan PPK BLUD pada UPT Dinas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dokumen pendukung pengelolaan PPK BLUD UPT Dinas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5 dokumen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96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Program pelayanan Kesehatan pada PPK BLUD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Pelayanan PPK BLUD yang sesuai standar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49,975,390,172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52,629,083,390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55,404,741,248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58,306,841,595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61,339,963,494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</a:tr>
              <a:tr h="3462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Pelayanan Kesehatan PPK BLUD Puskesmas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Waktu Pelayanan Kesehatan PPK BLUD Puskesmas (Satuan : Bulan)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 bulan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62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Pelayanan Kesehatan PPK BLUD Labkesda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Waktu Pelayanan Kesehatan PPK BLUD Labkesda (satuan : Bulan)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 bulan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1937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Program Promosi Kesehatan dan Pemberdayaan Masyarakat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Cakupan Desa Siaga Aktif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desa siaga aktif dibagi jumlah desa siaga yang dibentuk dikali 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277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277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1,000,000,000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277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1,053,100,000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277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1,108,640,494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277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1,166,711,083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1,227,403,394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627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Peningkatan Desa Siaga Aktif Purnama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desa siaga aktif Purnama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forum desa siaga aktif Purnama dibagi jumlah desa dikali 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200,000,000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27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Pendampingan Peningkatan desa siaga aktif mandiri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desa siaga aktif Mandiri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forum desa siaga aktif Mandiri dibagi jumlah desa dikali 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200,000,000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281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Penguatan forum desa siaga aktif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forum desa siaga aktif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forum desa siaga aktif dibagi jumlah desa dikali 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500,000,000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500000000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500000000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500000000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35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PHBS Pada Rumah Tangga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596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Pelayanan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Sosial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Dasar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melalui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UKBM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Posyandu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250,000,000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84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Orientasi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PHBS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Tatanan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Rumah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Tangga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PHBS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Rumah Tangga sehat dibagi jumlah seluruh rumah tangga dikali 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56.25%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58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250,000,000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500000000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62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500000000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63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500000000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13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Gerakan Masyarakat Hidup Sehat (Germas)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500">
                        <a:effectLst/>
                        <a:latin typeface="Cambria"/>
                      </a:endParaRPr>
                    </a:p>
                  </a:txBody>
                  <a:tcPr marL="28640" marR="2864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100,000,000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31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posyandu mandiri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3281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Pengembangan, pengelolaan UKBM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Indikator Program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</a:b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UKBM yang dikelola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UKBM yang dikelola dibagi jumlah UKBM dikali 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500,000,000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750,000,000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750,000,000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750,000,000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8640" marR="286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5594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078015"/>
              </p:ext>
            </p:extLst>
          </p:nvPr>
        </p:nvGraphicFramePr>
        <p:xfrm>
          <a:off x="358587" y="614083"/>
          <a:ext cx="8337181" cy="5392267"/>
        </p:xfrm>
        <a:graphic>
          <a:graphicData uri="http://schemas.openxmlformats.org/drawingml/2006/table">
            <a:tbl>
              <a:tblPr firstRow="1" firstCol="1" bandRow="1"/>
              <a:tblGrid>
                <a:gridCol w="656877"/>
                <a:gridCol w="702683"/>
                <a:gridCol w="482424"/>
                <a:gridCol w="526283"/>
                <a:gridCol w="263142"/>
                <a:gridCol w="404944"/>
                <a:gridCol w="383016"/>
                <a:gridCol w="480964"/>
                <a:gridCol w="383016"/>
                <a:gridCol w="480964"/>
                <a:gridCol w="383016"/>
                <a:gridCol w="509715"/>
                <a:gridCol w="383016"/>
                <a:gridCol w="509715"/>
                <a:gridCol w="383016"/>
                <a:gridCol w="479500"/>
                <a:gridCol w="556494"/>
                <a:gridCol w="368396"/>
              </a:tblGrid>
              <a:tr h="29743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Program Pengembangan Lingkungan Sehat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Lingkungan Permukiman, TTU-I dan TPM sehat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4,150,000,000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4,370,365,000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4,600,858,050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4,841,850,995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5,093,724,084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</a:tr>
              <a:tr h="2583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Penyehatan Lingkungan Permukiman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kecamatan yang dibina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27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27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550,000,000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27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2,820,365,000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27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2,900,858,050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27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3,041,850,995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27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3,093,724,084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27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12,406,798,128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846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Percepatan dan penguatan STBM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Desa yang dibina STBM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277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200,000,000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1,550,000,000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1,700,000,000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1,800,000,000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2,000,000,000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7,250,000,000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64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Pengawasan tempat pengelolaan pestisida, fasilitas makanan dan minuman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Pengawasan Tempat Pengelolaan Pestisida dan fasilitas makanan minuman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45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Pengawasan hygiene dan sanitasi terhadap tempat-tempat umum;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Tempat - Tempat Umum yang dilakukan Pengawasan Hygiene Sanitasi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83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Penyediaan Sarana Prasarana Kesehatan Lingkungan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pengadaan sanitarian kit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35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3,350,000,000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83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Puskesmas yang mengelola limbah medis padat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583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Pengelolaan limbah medis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Puskesmas yang mengelola limbah medis padat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100,000,000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10,050,000,000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10,050,000,000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10,050,000,000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10,050,000,000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40,300,000,000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743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puskesmas yang melaksanakan dokumen UKL dan UPL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8613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Analisis pengendalian dampak lingkungan dan manajemen faktor resiko lingkungan bidang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UPT yang melakukan Analisis pengendalian dampak lingkungan dan manajemen faktor resiko lingkungan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UPT yang memiliki dokumen Analisis pengendalian dampak lingkungan dan manajemen faktor resiko lingkungan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10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550,000,000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15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400,000,000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20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400,000,000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400,000,000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35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400,000,000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2,150,000,000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733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Program Pencegenahan dan Penanggulangan Penyakit menular, penyakit tidak menular dan surveilans epidemiologi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Angka kesembuhan TB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Pasien Baru TB BTA (+) yang sembuh DIBAGI Jumlah Pasien TB Baru BTA (+) yang diobati DIKALI 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85%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85%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2,250,000,000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85%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2,369,475,000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85%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2,494,441,112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85%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2,625,099,937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85%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2,761,657,636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85%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P2P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</a:tr>
              <a:tr h="59487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CNR TB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Pasien TB (semua Tipe) yang ditemukan DIBAGI Jumlah Penduduk DIKALI 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114%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95%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95%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95%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95%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95%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95%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</a:tr>
              <a:tr h="59487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Deteksi dini hepatitis B pada bumil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bumil yang di deteksi Hepatitis B DIBAGI Jumlah seluruh bumil DIKALI 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9603" marR="296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6191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002787"/>
              </p:ext>
            </p:extLst>
          </p:nvPr>
        </p:nvGraphicFramePr>
        <p:xfrm>
          <a:off x="457199" y="-30900"/>
          <a:ext cx="8229602" cy="3474720"/>
        </p:xfrm>
        <a:graphic>
          <a:graphicData uri="http://schemas.openxmlformats.org/drawingml/2006/table">
            <a:tbl>
              <a:tblPr firstRow="1" firstCol="1" bandRow="1"/>
              <a:tblGrid>
                <a:gridCol w="752940"/>
                <a:gridCol w="516928"/>
                <a:gridCol w="563922"/>
                <a:gridCol w="281961"/>
                <a:gridCol w="433906"/>
                <a:gridCol w="410410"/>
                <a:gridCol w="515362"/>
                <a:gridCol w="410410"/>
                <a:gridCol w="515362"/>
                <a:gridCol w="410410"/>
                <a:gridCol w="546168"/>
                <a:gridCol w="410410"/>
                <a:gridCol w="546168"/>
                <a:gridCol w="410410"/>
                <a:gridCol w="513795"/>
                <a:gridCol w="596295"/>
                <a:gridCol w="394745"/>
              </a:tblGrid>
              <a:tr h="68531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Penemuan kasus diare semua umur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Kasus Diare pada semua umur yang ditemukan DIBAGI Jumlah Penduduk DIKALI 100%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81.28%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9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</a:tr>
              <a:tr h="69190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penemuan kasus pnemonia pada balita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Kasus Pneumonia Pada Balita yang ditemukan DIBAGI Jumlah Balita DIKALI 100%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89.11%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</a:tr>
              <a:tr h="7614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proporsi penemuan kasus kusta cacat tk 2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kasus kusta cacat tingkat 2 yang ditemukan DIBAGI Jumlah Kasus Kusta yang ditemukan DIKALI 100%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36.36%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u="sng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&lt; </a:t>
                      </a: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15%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u="sng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&lt; </a:t>
                      </a: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15%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u="sng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&lt; </a:t>
                      </a: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15%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u="sng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&lt; </a:t>
                      </a: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15%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u="sng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&lt; </a:t>
                      </a: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15%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u="sng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&lt; </a:t>
                      </a: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15%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</a:tr>
              <a:tr h="83760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Cakupan POPM Kecacingan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Sasaran yang mendapatkan POPM Kecacingan DIBAGI Jumlah Sasaran POPM Kecacingan DIKALI 100%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98%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95%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95%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95%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95%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95%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95%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128255"/>
              </p:ext>
            </p:extLst>
          </p:nvPr>
        </p:nvGraphicFramePr>
        <p:xfrm>
          <a:off x="457199" y="3443820"/>
          <a:ext cx="8229602" cy="3200400"/>
        </p:xfrm>
        <a:graphic>
          <a:graphicData uri="http://schemas.openxmlformats.org/drawingml/2006/table">
            <a:tbl>
              <a:tblPr firstRow="1" firstCol="1" bandRow="1"/>
              <a:tblGrid>
                <a:gridCol w="752940"/>
                <a:gridCol w="516928"/>
                <a:gridCol w="563922"/>
                <a:gridCol w="281961"/>
                <a:gridCol w="433906"/>
                <a:gridCol w="410410"/>
                <a:gridCol w="515362"/>
                <a:gridCol w="410410"/>
                <a:gridCol w="515362"/>
                <a:gridCol w="410410"/>
                <a:gridCol w="546168"/>
                <a:gridCol w="410410"/>
                <a:gridCol w="546168"/>
                <a:gridCol w="410410"/>
                <a:gridCol w="513795"/>
                <a:gridCol w="596295"/>
                <a:gridCol w="394745"/>
              </a:tblGrid>
              <a:tr h="18989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Insident</a:t>
                      </a:r>
                      <a:r>
                        <a:rPr lang="en-US" sz="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Rate DBD</a:t>
                      </a:r>
                      <a:endParaRPr lang="en-US" sz="9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frekuensi penyakit atau kasus baru DBD yang berjangkit dalam masyarakat di suatu tempat atau wilayah atau negara pada waktu tertentu (umumnya 1 tahun) dibandingkan dengan jumlah penduduk yang mungkin terkena penyakit baru tersebut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22/100.000 penduduk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u="sng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&lt;</a:t>
                      </a: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49/100.000 Penduduk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u="sng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&lt;</a:t>
                      </a: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49/100.000 Penduduk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u="sng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&lt;</a:t>
                      </a: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49/100.000 Penduduk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u="sng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&lt;</a:t>
                      </a: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49/100.000 Penduduk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u="sng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&lt;</a:t>
                      </a: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49/100.000 Penduduk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</a:tr>
              <a:tr h="6573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</a:t>
                      </a:r>
                      <a:r>
                        <a:rPr lang="en-US" sz="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b="1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Kasus</a:t>
                      </a:r>
                      <a:r>
                        <a:rPr lang="en-US" sz="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HIV yang </a:t>
                      </a:r>
                      <a:r>
                        <a:rPr lang="en-US" sz="600" b="1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diobati</a:t>
                      </a:r>
                      <a:endParaRPr lang="en-US" sz="9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Penderita HIV yang diobati DIBAGI Jumlah kasus HIV yang ditemukan DIKALI 100%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55%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6313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386428"/>
              </p:ext>
            </p:extLst>
          </p:nvPr>
        </p:nvGraphicFramePr>
        <p:xfrm>
          <a:off x="313764" y="795271"/>
          <a:ext cx="8579225" cy="3231254"/>
        </p:xfrm>
        <a:graphic>
          <a:graphicData uri="http://schemas.openxmlformats.org/drawingml/2006/table">
            <a:tbl>
              <a:tblPr firstRow="1" firstCol="1" bandRow="1"/>
              <a:tblGrid>
                <a:gridCol w="784927"/>
                <a:gridCol w="538889"/>
                <a:gridCol w="587879"/>
                <a:gridCol w="293940"/>
                <a:gridCol w="452340"/>
                <a:gridCol w="427846"/>
                <a:gridCol w="537256"/>
                <a:gridCol w="427846"/>
                <a:gridCol w="537256"/>
                <a:gridCol w="427846"/>
                <a:gridCol w="569371"/>
                <a:gridCol w="427846"/>
                <a:gridCol w="569371"/>
                <a:gridCol w="427846"/>
                <a:gridCol w="535623"/>
                <a:gridCol w="621628"/>
                <a:gridCol w="411515"/>
              </a:tblGrid>
              <a:tr h="24003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Insident</a:t>
                      </a:r>
                      <a:r>
                        <a:rPr lang="en-US" sz="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Rate DBD</a:t>
                      </a:r>
                      <a:endParaRPr lang="en-US" sz="9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frekuensi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penyakit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atau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kasus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baru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DBD yang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berjangkit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dalam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masyarakat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di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suatu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tempat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atau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wilayah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atau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negara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pada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waktu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tertentu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umumnya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1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tahun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dibandingkan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dengan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penduduk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yang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mungkin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terkena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penyakit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baru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tersebut</a:t>
                      </a:r>
                      <a:endParaRPr lang="en-US" sz="9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22/100.000 penduduk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u="sng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&lt;</a:t>
                      </a: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49/100.000 Penduduk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u="sng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&lt;</a:t>
                      </a: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49/100.000 Penduduk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u="sng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&lt;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49/100.000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Penduduk</a:t>
                      </a:r>
                      <a:endParaRPr lang="en-US" sz="9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u="sng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&lt;</a:t>
                      </a: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49/100.000 Penduduk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u="sng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&lt;</a:t>
                      </a: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49/100.000 Penduduk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</a:tr>
              <a:tr h="8308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</a:t>
                      </a:r>
                      <a:r>
                        <a:rPr lang="en-US" sz="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b="1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Kasus</a:t>
                      </a:r>
                      <a:r>
                        <a:rPr lang="en-US" sz="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HIV yang </a:t>
                      </a:r>
                      <a:r>
                        <a:rPr lang="en-US" sz="600" b="1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diobati</a:t>
                      </a:r>
                      <a:endParaRPr lang="en-US" sz="9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Penderita HIV yang diobati DIBAGI Jumlah kasus HIV yang ditemukan DIKALI 100%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55%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90%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6235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57200" y="1924429"/>
          <a:ext cx="8229600" cy="3877505"/>
        </p:xfrm>
        <a:graphic>
          <a:graphicData uri="http://schemas.openxmlformats.org/drawingml/2006/table">
            <a:tbl>
              <a:tblPr firstRow="1" firstCol="1" bandRow="1"/>
              <a:tblGrid>
                <a:gridCol w="648401"/>
                <a:gridCol w="693616"/>
                <a:gridCol w="476200"/>
                <a:gridCol w="519491"/>
                <a:gridCol w="259745"/>
                <a:gridCol w="399719"/>
                <a:gridCol w="378074"/>
                <a:gridCol w="474757"/>
                <a:gridCol w="378074"/>
                <a:gridCol w="474757"/>
                <a:gridCol w="378074"/>
                <a:gridCol w="503137"/>
                <a:gridCol w="378074"/>
                <a:gridCol w="503137"/>
                <a:gridCol w="378074"/>
                <a:gridCol w="473314"/>
                <a:gridCol w="549313"/>
                <a:gridCol w="363643"/>
              </a:tblGrid>
              <a:tr h="923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Pencegahan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penyakit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menular</a:t>
                      </a:r>
                      <a:endParaRPr lang="en-US" sz="9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Orang yang mendapatkan pembinaan pencegahan penyakit menular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Orang yang mendapatkan pembinaan dalam upaya pencegahan penyakit menular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360 orang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260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500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500,000,000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500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500,000,000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750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600,000,000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1000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650,000,000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1385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750,000,000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Pengendalian penyakit menular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Puskesmas yang dibina untuk melakukan tata laksana teknis sesuai standar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Puskesmas Yang mendapatkan pembinaan tatalaksana teknis pengendalian dan penanggulangan penyakit menular sesuai standar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 Puskesmas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900,000,000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1,000,000,000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1,500,000,000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1,500,000,000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1,500,000,000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1,500,000,000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28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usia 15-59 yg mendapat screening PTM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</a:tr>
              <a:tr h="55392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penderita hypertensi mendapatkan pelayanan sesuai standar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</a:tr>
              <a:tr h="55392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penderita ODGJ Berat mendapatkan pelayanan sesuai standar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6795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989352"/>
              </p:ext>
            </p:extLst>
          </p:nvPr>
        </p:nvGraphicFramePr>
        <p:xfrm>
          <a:off x="412371" y="609599"/>
          <a:ext cx="8552334" cy="5516564"/>
        </p:xfrm>
        <a:graphic>
          <a:graphicData uri="http://schemas.openxmlformats.org/drawingml/2006/table">
            <a:tbl>
              <a:tblPr firstRow="1" firstCol="1" bandRow="1"/>
              <a:tblGrid>
                <a:gridCol w="673829"/>
                <a:gridCol w="720817"/>
                <a:gridCol w="494874"/>
                <a:gridCol w="539864"/>
                <a:gridCol w="269931"/>
                <a:gridCol w="415394"/>
                <a:gridCol w="392901"/>
                <a:gridCol w="493376"/>
                <a:gridCol w="392901"/>
                <a:gridCol w="493376"/>
                <a:gridCol w="392901"/>
                <a:gridCol w="522867"/>
                <a:gridCol w="392901"/>
                <a:gridCol w="522867"/>
                <a:gridCol w="392901"/>
                <a:gridCol w="491875"/>
                <a:gridCol w="570855"/>
                <a:gridCol w="377904"/>
              </a:tblGrid>
              <a:tr h="47556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penderita DM mendapatkan pelayanan sesuai standar 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</a:tr>
              <a:tr h="133158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Pencegahan dan penanggulangan penyakit tidak menular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penanganan penyakit Tidak Menular sesuai standar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penanganan PTM sesuai standar dalam periode waktu tertentu di suatu wilayah dibagi jumlah kasus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100 % 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900,000,000 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100 % 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1.000.000.000 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100 % 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1.500.000.000 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100 % 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2.000.000.000 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100 % 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2.500.000.000 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2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Penyediaan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Cryoterapi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2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Penyediaan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Posbindu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Kit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56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Cakupan Desa/kelurahan </a:t>
                      </a:r>
                      <a:r>
                        <a:rPr lang="en-US" sz="500" b="1" i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Universal Child Immunization </a:t>
                      </a: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(UCI)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</a:tr>
              <a:tr h="28533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Kegiatan imunisasi dasar lengkap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anak usia 0- 11 bulan yg mendapat imunisasi dasar lengkap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(Jumlah bayi yang mendapat satu kali imunisasi Hepatitis B; Satu kali imunisasi BCG; tiga kali imunisasi DPT,HB dan Hib); empat kali imunisasi polio; dan satu kali imunisasi campak dalam kurun waktu satu tahun) / (jumlah seluruh bayi selama kurun waktu yang sama) x 100%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70%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70%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250,000,000 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75%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265,000,000 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270,000,000 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85%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280,000,000 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90%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280,000,000 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90%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280,000,000 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Ka.Bid P2P</a:t>
                      </a:r>
                      <a:endParaRPr lang="en-US" sz="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Puskesmas</a:t>
                      </a:r>
                      <a:endParaRPr lang="en-US" sz="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894" marR="438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24806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5280762"/>
              </p:ext>
            </p:extLst>
          </p:nvPr>
        </p:nvGraphicFramePr>
        <p:xfrm>
          <a:off x="358586" y="484097"/>
          <a:ext cx="8480615" cy="6331531"/>
        </p:xfrm>
        <a:graphic>
          <a:graphicData uri="http://schemas.openxmlformats.org/drawingml/2006/table">
            <a:tbl>
              <a:tblPr firstRow="1" firstCol="1" bandRow="1"/>
              <a:tblGrid>
                <a:gridCol w="668177"/>
                <a:gridCol w="714773"/>
                <a:gridCol w="490724"/>
                <a:gridCol w="535335"/>
                <a:gridCol w="267669"/>
                <a:gridCol w="411913"/>
                <a:gridCol w="389606"/>
                <a:gridCol w="489238"/>
                <a:gridCol w="389606"/>
                <a:gridCol w="489238"/>
                <a:gridCol w="389606"/>
                <a:gridCol w="518483"/>
                <a:gridCol w="389606"/>
                <a:gridCol w="518483"/>
                <a:gridCol w="389606"/>
                <a:gridCol w="487751"/>
                <a:gridCol w="566067"/>
                <a:gridCol w="374734"/>
              </a:tblGrid>
              <a:tr h="9967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Peningkatan kesehatan Jemaah Haji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Presentase hasil pemeriksaan jemaah haji (3 bulan sebelum operasional)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hasil pemeriksaan kesehatan jemaah haji yang di entry dalam SISKOHATKES pada tiga bulan sebelum operasional dibagi dengan jumlah kuota jemaah haji pada tahu berjalan dikalikan 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75%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85%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Ka.Bid P2P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Puskesmas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4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24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Cakupan Desa/Kelurahan mengalami KLB yang dilakukan penyelidikan epidemiologi &lt; 24 jam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</a:tr>
              <a:tr h="6644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Surveilans epidemiologi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</a:b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Cakupan Desa/ Kelurahan mengalami KLB yang dilakukan penyelidikan epidemiologi &lt; 24 jam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</a:b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Cakupan Desa/ Kelurahan mengalami KLB yang dilakukan penyelidikan epidemiologi &lt; 24 jamRumus silahkan cari di permenkes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19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Program Peningkatan Kesehatan Keluarga dan Gizi Masyarakat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Anemia Pada Ibu Hamil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4,458,000,000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4,694,719,800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4,942,319,322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5,201,198,008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5,471,764,329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</a:tr>
              <a:tr h="9286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BBLR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</a:tr>
              <a:tr h="3531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Pelayanan kesehatan terstandar bagi ibu hamil dan Ibu bersalin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K4 dengan 10 T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106.7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250,000,000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275,000,000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300,000,000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330,000,000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363,000,000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2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linakes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56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Pelayanan Gizi terstandar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puskesmas melaksanakan surveilan gizi aktif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80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100,000,000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85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110,000,000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90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121,000,000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95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133,000,000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160,000,000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4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Percepatan perbaikan gizi untuk penanggulangan stunting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Keluarga Baduta Stunting mendapat pendampingan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2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balita gizi lebih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</a:tr>
              <a:tr h="1392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balita kurus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</a:tr>
              <a:tr h="31544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Pelayanan Kesehatan Terstandar Bagi Bayi Baru Lahir, Balita, dan Anak Pra Sekolah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pelayanan kesehatan bayi baru lahir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108.9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700,000,000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750,000,000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800,000,000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850,000,000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900,000,000 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pelayanan kesehatan anak balita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7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Penyediaan alat antropometri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Penyediaan alat antropometri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8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lansia yang mendapat screening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</a:tr>
              <a:tr h="4643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anak kelas 1-7 dan 10  mendapat screening kesehatan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331"/>
                    </a:solidFill>
                  </a:tcPr>
                </a:tc>
              </a:tr>
              <a:tr h="5107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Pelayanan kesehatan keluarga terstandar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orang yang mendapatkan pelayanan kesehatan terstandar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5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25498" marR="254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449">
                <a:tc>
                  <a:txBody>
                    <a:bodyPr/>
                    <a:lstStyle/>
                    <a:p>
                      <a:endParaRPr lang="en-US" sz="500">
                        <a:effectLst/>
                        <a:latin typeface="Cambria"/>
                      </a:endParaRPr>
                    </a:p>
                  </a:txBody>
                  <a:tcPr marL="25498" marR="25498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500">
                        <a:effectLst/>
                        <a:latin typeface="Cambria"/>
                      </a:endParaRPr>
                    </a:p>
                  </a:txBody>
                  <a:tcPr marL="25498" marR="25498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500">
                        <a:effectLst/>
                        <a:latin typeface="Cambria"/>
                      </a:endParaRPr>
                    </a:p>
                  </a:txBody>
                  <a:tcPr marL="25498" marR="25498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500">
                        <a:effectLst/>
                        <a:latin typeface="Cambria"/>
                      </a:endParaRPr>
                    </a:p>
                  </a:txBody>
                  <a:tcPr marL="25498" marR="2549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500">
                        <a:effectLst/>
                        <a:latin typeface="Cambria"/>
                      </a:endParaRPr>
                    </a:p>
                  </a:txBody>
                  <a:tcPr marL="25498" marR="2549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500">
                        <a:effectLst/>
                        <a:latin typeface="Cambria"/>
                      </a:endParaRPr>
                    </a:p>
                  </a:txBody>
                  <a:tcPr marL="25498" marR="2549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500">
                        <a:effectLst/>
                        <a:latin typeface="Cambria"/>
                      </a:endParaRPr>
                    </a:p>
                  </a:txBody>
                  <a:tcPr marL="25498" marR="2549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500">
                        <a:effectLst/>
                        <a:latin typeface="Cambria"/>
                      </a:endParaRPr>
                    </a:p>
                  </a:txBody>
                  <a:tcPr marL="25498" marR="2549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500">
                        <a:effectLst/>
                        <a:latin typeface="Cambria"/>
                      </a:endParaRPr>
                    </a:p>
                  </a:txBody>
                  <a:tcPr marL="25498" marR="2549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500">
                        <a:effectLst/>
                        <a:latin typeface="Cambria"/>
                      </a:endParaRPr>
                    </a:p>
                  </a:txBody>
                  <a:tcPr marL="25498" marR="2549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500">
                        <a:effectLst/>
                        <a:latin typeface="Cambria"/>
                      </a:endParaRPr>
                    </a:p>
                  </a:txBody>
                  <a:tcPr marL="25498" marR="2549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500">
                        <a:effectLst/>
                        <a:latin typeface="Cambria"/>
                      </a:endParaRPr>
                    </a:p>
                  </a:txBody>
                  <a:tcPr marL="25498" marR="2549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500">
                        <a:effectLst/>
                        <a:latin typeface="Cambria"/>
                      </a:endParaRPr>
                    </a:p>
                  </a:txBody>
                  <a:tcPr marL="25498" marR="2549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500">
                        <a:effectLst/>
                        <a:latin typeface="Cambria"/>
                      </a:endParaRPr>
                    </a:p>
                  </a:txBody>
                  <a:tcPr marL="25498" marR="2549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500">
                        <a:effectLst/>
                        <a:latin typeface="Cambria"/>
                      </a:endParaRPr>
                    </a:p>
                  </a:txBody>
                  <a:tcPr marL="25498" marR="2549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500">
                        <a:effectLst/>
                        <a:latin typeface="Cambria"/>
                      </a:endParaRPr>
                    </a:p>
                  </a:txBody>
                  <a:tcPr marL="25498" marR="2549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500">
                        <a:effectLst/>
                        <a:latin typeface="Cambria"/>
                      </a:endParaRPr>
                    </a:p>
                  </a:txBody>
                  <a:tcPr marL="25498" marR="2549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500" dirty="0">
                        <a:effectLst/>
                        <a:latin typeface="Cambria"/>
                      </a:endParaRPr>
                    </a:p>
                  </a:txBody>
                  <a:tcPr marL="25498" marR="2549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8541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1858" y="647664"/>
            <a:ext cx="9155858" cy="6210336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858" y="0"/>
            <a:ext cx="9155858" cy="64766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smtClean="0">
                <a:solidFill>
                  <a:schemeClr val="tx1"/>
                </a:solidFill>
              </a:rPr>
              <a:t>AMANAH RPJMD TERKAIT DINAS KESEHATAN</a:t>
            </a:r>
            <a:endParaRPr lang="id-ID" b="1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029" y="933287"/>
            <a:ext cx="8661293" cy="653545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b="1" smtClean="0">
                <a:solidFill>
                  <a:schemeClr val="tx1"/>
                </a:solidFill>
                <a:latin typeface="Arial"/>
                <a:cs typeface="Arial"/>
              </a:rPr>
              <a:t>VISI KD</a:t>
            </a:r>
          </a:p>
          <a:p>
            <a:pPr algn="ctr"/>
            <a:r>
              <a:rPr lang="id-ID" sz="1400" i="1" smtClean="0">
                <a:solidFill>
                  <a:schemeClr val="bg1"/>
                </a:solidFill>
                <a:latin typeface="Arial"/>
                <a:cs typeface="Arial"/>
              </a:rPr>
              <a:t>Terwujudnya masyarakat Sumedang yang Sejahtera, Agamis, Maju, Profesional, dan Kreatif (SIMPATI) pada tahun 2023</a:t>
            </a:r>
            <a:r>
              <a:rPr lang="id-ID" sz="1400" smtClean="0">
                <a:solidFill>
                  <a:schemeClr val="bg1"/>
                </a:solidFill>
                <a:effectLst/>
                <a:latin typeface="Arial"/>
                <a:cs typeface="Arial"/>
              </a:rPr>
              <a:t> </a:t>
            </a:r>
            <a:endParaRPr lang="id-ID" sz="14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9807" y="1816963"/>
            <a:ext cx="8742402" cy="594132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b="1" smtClean="0">
                <a:solidFill>
                  <a:srgbClr val="000000"/>
                </a:solidFill>
                <a:latin typeface="Arial"/>
                <a:cs typeface="Arial"/>
              </a:rPr>
              <a:t>MISI KD TERKAIT DINKES</a:t>
            </a:r>
          </a:p>
          <a:p>
            <a:pPr algn="ctr"/>
            <a:r>
              <a:rPr lang="id-ID" sz="1400" i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Memenuhi kebutuhan dasar masyarakat secara mudah dan terjangkau </a:t>
            </a:r>
            <a:endParaRPr lang="id-ID" sz="1400" i="1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4449974" y="1608455"/>
            <a:ext cx="248915" cy="178865"/>
          </a:xfrm>
          <a:prstGeom prst="downArrow">
            <a:avLst/>
          </a:prstGeom>
          <a:solidFill>
            <a:schemeClr val="tx1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029" y="2590253"/>
            <a:ext cx="8742402" cy="594132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b="1" smtClean="0">
                <a:solidFill>
                  <a:srgbClr val="000000"/>
                </a:solidFill>
                <a:latin typeface="Arial"/>
                <a:cs typeface="Arial"/>
              </a:rPr>
              <a:t>TUJUAN TERKAIT DINKES</a:t>
            </a:r>
          </a:p>
          <a:p>
            <a:pPr algn="ctr"/>
            <a:r>
              <a:rPr lang="id-ID" sz="140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Terwujudnya  pelayanan kesehatan yang berkualitas dan berkeadilan bagi masyarakat Sumedang </a:t>
            </a:r>
            <a:endParaRPr lang="id-ID" sz="1400" i="1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8029" y="3365006"/>
            <a:ext cx="8742402" cy="698993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b="1" dirty="0" smtClean="0">
                <a:solidFill>
                  <a:srgbClr val="000000"/>
                </a:solidFill>
                <a:latin typeface="Arial"/>
                <a:cs typeface="Arial"/>
              </a:rPr>
              <a:t>SASARAN TERKAIT DINKES</a:t>
            </a:r>
          </a:p>
          <a:p>
            <a:pPr algn="ctr"/>
            <a:r>
              <a:rPr lang="id-ID" sz="1400" dirty="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Meningkatnya kualitas tenaga Kesehatan serta menyediakan fasilitas pelayanan kesehatan yang </a:t>
            </a:r>
            <a:r>
              <a:rPr lang="id-ID" sz="1400" strike="sngStrike" dirty="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murah</a:t>
            </a:r>
            <a:r>
              <a:rPr lang="id-ID" sz="1400" dirty="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, mudah dan responsif dalam memberikan pelayanan kesehatan bagi masyarakat </a:t>
            </a:r>
            <a:endParaRPr lang="id-ID" sz="1400" i="1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213081"/>
              </p:ext>
            </p:extLst>
          </p:nvPr>
        </p:nvGraphicFramePr>
        <p:xfrm>
          <a:off x="1010982" y="4280626"/>
          <a:ext cx="7121256" cy="203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75000"/>
                <a:gridCol w="1054176"/>
                <a:gridCol w="578416"/>
                <a:gridCol w="578416"/>
                <a:gridCol w="578416"/>
                <a:gridCol w="578416"/>
                <a:gridCol w="578416"/>
              </a:tblGrid>
              <a:tr h="272916">
                <a:tc gridSpan="7">
                  <a:txBody>
                    <a:bodyPr/>
                    <a:lstStyle/>
                    <a:p>
                      <a:pPr algn="ctr"/>
                      <a:r>
                        <a:rPr lang="id-ID" sz="1400" b="1" noProof="0" dirty="0" smtClean="0">
                          <a:latin typeface="Arial"/>
                          <a:cs typeface="Arial"/>
                        </a:rPr>
                        <a:t>INDIKATOR SASARAN </a:t>
                      </a:r>
                      <a:endParaRPr lang="id-ID" sz="1400" b="1" noProof="0" dirty="0"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916">
                <a:tc row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400" b="1" noProof="0" dirty="0" smtClean="0">
                          <a:latin typeface="Arial"/>
                          <a:cs typeface="Arial"/>
                        </a:rPr>
                        <a:t>Indikator</a:t>
                      </a:r>
                    </a:p>
                    <a:p>
                      <a:pPr algn="ctr"/>
                      <a:endParaRPr lang="id-ID" sz="1400" b="1" noProof="0" dirty="0"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d-ID" sz="1400" b="1" noProof="0" smtClean="0">
                          <a:latin typeface="Arial"/>
                          <a:cs typeface="Arial"/>
                        </a:rPr>
                        <a:t>Kondisi</a:t>
                      </a:r>
                    </a:p>
                    <a:p>
                      <a:pPr algn="ctr"/>
                      <a:r>
                        <a:rPr lang="id-ID" sz="1400" b="1" noProof="0" smtClean="0">
                          <a:latin typeface="Arial"/>
                          <a:cs typeface="Arial"/>
                        </a:rPr>
                        <a:t>Awal</a:t>
                      </a:r>
                      <a:endParaRPr lang="id-ID" sz="1400" b="1" noProof="0"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id-ID" sz="1400" b="1" noProof="0" dirty="0" smtClean="0">
                          <a:latin typeface="Arial"/>
                          <a:cs typeface="Arial"/>
                        </a:rPr>
                        <a:t>Target Kinerja</a:t>
                      </a:r>
                      <a:r>
                        <a:rPr lang="id-ID" sz="1400" b="1" baseline="0" noProof="0" dirty="0" smtClean="0">
                          <a:latin typeface="Arial"/>
                          <a:cs typeface="Arial"/>
                        </a:rPr>
                        <a:t> Tahunan</a:t>
                      </a:r>
                      <a:endParaRPr lang="id-ID" sz="1400" b="1" noProof="0" dirty="0"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1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1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1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1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916">
                <a:tc vMerge="1">
                  <a:txBody>
                    <a:bodyPr/>
                    <a:lstStyle/>
                    <a:p>
                      <a:pPr algn="ctr"/>
                      <a:endParaRPr lang="en-US" sz="1100" dirty="0"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id-ID" sz="1100" b="1" noProof="0" dirty="0"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noProof="0" smtClean="0">
                          <a:latin typeface="Arial"/>
                          <a:cs typeface="Arial"/>
                        </a:rPr>
                        <a:t>2019</a:t>
                      </a:r>
                      <a:endParaRPr lang="id-ID" sz="1400" b="1" noProof="0"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noProof="0" smtClean="0">
                          <a:latin typeface="Arial"/>
                          <a:cs typeface="Arial"/>
                        </a:rPr>
                        <a:t>2020</a:t>
                      </a:r>
                      <a:endParaRPr lang="id-ID" sz="1400" b="1" noProof="0"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noProof="0" dirty="0" smtClean="0">
                          <a:latin typeface="Arial"/>
                          <a:cs typeface="Arial"/>
                        </a:rPr>
                        <a:t>2021</a:t>
                      </a:r>
                      <a:endParaRPr lang="id-ID" sz="1400" b="1" noProof="0" dirty="0"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noProof="0" dirty="0" smtClean="0">
                          <a:latin typeface="Arial"/>
                          <a:cs typeface="Arial"/>
                        </a:rPr>
                        <a:t>2022</a:t>
                      </a:r>
                      <a:endParaRPr lang="id-ID" sz="1400" b="1" noProof="0" dirty="0"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noProof="0" dirty="0" smtClean="0">
                          <a:latin typeface="Arial"/>
                          <a:cs typeface="Arial"/>
                        </a:rPr>
                        <a:t>2023</a:t>
                      </a:r>
                      <a:endParaRPr lang="id-ID" sz="1400" b="1" noProof="0" dirty="0"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7849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Jumlah kematian Ibu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 22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 22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 22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 22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 22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</a:tr>
              <a:tr h="124021">
                <a:tc>
                  <a:txBody>
                    <a:bodyPr/>
                    <a:lstStyle/>
                    <a:p>
                      <a:pPr algn="l" fontAlgn="ctr"/>
                      <a:r>
                        <a:rPr lang="id-ID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Jumlah kematian bayi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145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&lt;145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&lt;145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&lt;145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&lt;145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&lt;145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</a:tr>
              <a:tr h="1965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Indeks</a:t>
                      </a: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14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Kepuasan</a:t>
                      </a: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14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Masyarakat</a:t>
                      </a: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(IKM)</a:t>
                      </a:r>
                      <a:r>
                        <a:rPr lang="en-US" sz="14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1400" b="0" i="0" u="none" strike="noStrike" baseline="0" noProof="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bidang</a:t>
                      </a:r>
                      <a:r>
                        <a:rPr lang="en-US" sz="14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1400" b="0" i="0" u="none" strike="noStrike" baseline="0" noProof="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kesehatan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78.73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Prevalensi anak stunting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id-ID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</a:t>
                      </a: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3</a:t>
                      </a:r>
                      <a:r>
                        <a:rPr lang="id-ID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%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&lt;</a:t>
                      </a:r>
                      <a:r>
                        <a:rPr lang="id-ID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</a:t>
                      </a: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3</a:t>
                      </a:r>
                      <a:r>
                        <a:rPr lang="id-ID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%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&lt;</a:t>
                      </a:r>
                      <a:r>
                        <a:rPr lang="id-ID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</a:t>
                      </a: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3</a:t>
                      </a:r>
                      <a:r>
                        <a:rPr lang="id-ID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%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&lt;</a:t>
                      </a:r>
                      <a:r>
                        <a:rPr lang="id-ID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</a:t>
                      </a: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3</a:t>
                      </a:r>
                      <a:r>
                        <a:rPr lang="id-ID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%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&lt;</a:t>
                      </a:r>
                      <a:r>
                        <a:rPr lang="id-ID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</a:t>
                      </a: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3</a:t>
                      </a:r>
                      <a:r>
                        <a:rPr lang="id-ID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%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fontAlgn="t">
                        <a:spcBef>
                          <a:spcPts val="0"/>
                        </a:spcBef>
                      </a:pP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&lt;</a:t>
                      </a:r>
                      <a:r>
                        <a:rPr lang="id-ID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</a:t>
                      </a: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3</a:t>
                      </a:r>
                      <a:r>
                        <a:rPr lang="id-ID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%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</a:tr>
            </a:tbl>
          </a:graphicData>
        </a:graphic>
      </p:graphicFrame>
      <p:sp>
        <p:nvSpPr>
          <p:cNvPr id="12" name="Down Arrow 11"/>
          <p:cNvSpPr/>
          <p:nvPr/>
        </p:nvSpPr>
        <p:spPr>
          <a:xfrm>
            <a:off x="4449974" y="2411095"/>
            <a:ext cx="248915" cy="178865"/>
          </a:xfrm>
          <a:prstGeom prst="downArrow">
            <a:avLst/>
          </a:prstGeom>
          <a:solidFill>
            <a:schemeClr val="tx1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4477916" y="3200253"/>
            <a:ext cx="248915" cy="178865"/>
          </a:xfrm>
          <a:prstGeom prst="downArrow">
            <a:avLst/>
          </a:prstGeom>
          <a:solidFill>
            <a:schemeClr val="tx1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4477916" y="4063999"/>
            <a:ext cx="248915" cy="178865"/>
          </a:xfrm>
          <a:prstGeom prst="downArrow">
            <a:avLst/>
          </a:prstGeom>
          <a:solidFill>
            <a:schemeClr val="tx1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318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1235" y="647664"/>
            <a:ext cx="9155858" cy="6210336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858" y="0"/>
            <a:ext cx="9155858" cy="64766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PROGRAM DINAS KESEHATAN DALAM MEWUJUDKAN SASARAN RPJMD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39075" y="769150"/>
            <a:ext cx="8918221" cy="12661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d-ID" sz="1600" b="1" dirty="0" smtClean="0">
                <a:solidFill>
                  <a:schemeClr val="tx1"/>
                </a:solidFill>
                <a:latin typeface="Arial"/>
                <a:cs typeface="Arial"/>
              </a:rPr>
              <a:t>INDIKATOR SASARAN RPJMD</a:t>
            </a:r>
          </a:p>
          <a:p>
            <a:pPr algn="ctr"/>
            <a:endParaRPr lang="id-ID" sz="1200" b="1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id-ID" sz="12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id-ID" sz="1200" b="1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id-ID" sz="12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id-ID" sz="12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48256" y="1193610"/>
            <a:ext cx="1082952" cy="682339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smtClean="0">
                <a:solidFill>
                  <a:srgbClr val="FFFFFF"/>
                </a:solidFill>
                <a:latin typeface="Arial"/>
                <a:cs typeface="Arial"/>
              </a:rPr>
              <a:t>Prevalensi Anak Stunting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2124" y="2106782"/>
            <a:ext cx="8997817" cy="475121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id-ID" sz="12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47" name="Straight Arrow Connector 46"/>
          <p:cNvCxnSpPr>
            <a:stCxn id="53" idx="0"/>
            <a:endCxn id="15" idx="3"/>
          </p:cNvCxnSpPr>
          <p:nvPr/>
        </p:nvCxnSpPr>
        <p:spPr>
          <a:xfrm flipH="1" flipV="1">
            <a:off x="6335654" y="1562490"/>
            <a:ext cx="960631" cy="650336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066433" y="1196709"/>
            <a:ext cx="1687119" cy="711585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>
                <a:solidFill>
                  <a:srgbClr val="FFFFFF"/>
                </a:solidFill>
                <a:latin typeface="Arial"/>
                <a:cs typeface="Arial"/>
              </a:rPr>
              <a:t>Indeks Kepuasan Masyarakat Bidang Kesehatan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9663" y="1196709"/>
            <a:ext cx="1016089" cy="646895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smtClean="0">
                <a:solidFill>
                  <a:srgbClr val="FFFFFF"/>
                </a:solidFill>
                <a:latin typeface="Arial"/>
                <a:cs typeface="Arial"/>
              </a:rPr>
              <a:t>Jumlah Kematian Ibu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509817" y="1206697"/>
            <a:ext cx="825837" cy="711585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>
                <a:solidFill>
                  <a:srgbClr val="FFFFFF"/>
                </a:solidFill>
                <a:latin typeface="Arial"/>
                <a:cs typeface="Arial"/>
              </a:rPr>
              <a:t>Jumlah Kematian Bayi</a:t>
            </a:r>
          </a:p>
        </p:txBody>
      </p:sp>
      <p:cxnSp>
        <p:nvCxnSpPr>
          <p:cNvPr id="31" name="Straight Arrow Connector 30"/>
          <p:cNvCxnSpPr>
            <a:stCxn id="19" idx="0"/>
            <a:endCxn id="17" idx="2"/>
          </p:cNvCxnSpPr>
          <p:nvPr/>
        </p:nvCxnSpPr>
        <p:spPr>
          <a:xfrm flipV="1">
            <a:off x="1163252" y="1875949"/>
            <a:ext cx="626480" cy="428622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3" idx="0"/>
            <a:endCxn id="15" idx="2"/>
          </p:cNvCxnSpPr>
          <p:nvPr/>
        </p:nvCxnSpPr>
        <p:spPr>
          <a:xfrm flipH="1" flipV="1">
            <a:off x="5922736" y="1918282"/>
            <a:ext cx="15786" cy="294544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25" idx="0"/>
            <a:endCxn id="16" idx="2"/>
          </p:cNvCxnSpPr>
          <p:nvPr/>
        </p:nvCxnSpPr>
        <p:spPr>
          <a:xfrm flipV="1">
            <a:off x="3143377" y="1908294"/>
            <a:ext cx="766616" cy="380430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35" idx="0"/>
            <a:endCxn id="16" idx="2"/>
          </p:cNvCxnSpPr>
          <p:nvPr/>
        </p:nvCxnSpPr>
        <p:spPr>
          <a:xfrm flipH="1" flipV="1">
            <a:off x="3909993" y="1908294"/>
            <a:ext cx="666120" cy="396277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1298276" y="3297136"/>
            <a:ext cx="894591" cy="947119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Indikator Program</a:t>
            </a:r>
            <a:r>
              <a:rPr lang="id-ID" sz="10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lang="en-US" sz="10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r>
              <a:rPr lang="en-US" sz="1000" dirty="0" err="1" smtClean="0">
                <a:solidFill>
                  <a:srgbClr val="FFFFFF"/>
                </a:solidFill>
                <a:latin typeface="Arial"/>
                <a:cs typeface="Arial"/>
              </a:rPr>
              <a:t>Persentase</a:t>
            </a:r>
            <a:r>
              <a:rPr lang="en-US" sz="10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000" dirty="0" err="1" smtClean="0">
                <a:solidFill>
                  <a:srgbClr val="FFFFFF"/>
                </a:solidFill>
                <a:latin typeface="Arial"/>
                <a:cs typeface="Arial"/>
              </a:rPr>
              <a:t>Balita</a:t>
            </a:r>
            <a:r>
              <a:rPr lang="en-US" sz="10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000" i="1" dirty="0" smtClean="0">
                <a:solidFill>
                  <a:srgbClr val="FFFFFF"/>
                </a:solidFill>
                <a:latin typeface="Arial"/>
                <a:cs typeface="Arial"/>
              </a:rPr>
              <a:t>Wasting</a:t>
            </a:r>
            <a:endParaRPr lang="id-ID" sz="1000" i="1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33637" y="2304571"/>
            <a:ext cx="2059229" cy="947119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dirty="0" smtClean="0">
                <a:solidFill>
                  <a:srgbClr val="FFFFFF"/>
                </a:solidFill>
                <a:latin typeface="Arial"/>
                <a:cs typeface="Arial"/>
              </a:rPr>
              <a:t>Program Peningkatan Kesehatan Keluarga dan Gizi Masyarakat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47655" y="3290868"/>
            <a:ext cx="1103682" cy="947120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Indikator Program</a:t>
            </a:r>
            <a:endParaRPr lang="en-US" sz="1000" b="1" dirty="0" smtClean="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algn="ctr"/>
            <a:r>
              <a:rPr lang="en-US" sz="1000" b="1" dirty="0" err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Persentase</a:t>
            </a:r>
            <a:r>
              <a:rPr lang="en-US" sz="1000" b="1" dirty="0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 Anemia </a:t>
            </a:r>
            <a:r>
              <a:rPr lang="en-US" sz="1000" b="1" dirty="0" err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Ibu</a:t>
            </a:r>
            <a:r>
              <a:rPr lang="en-US" sz="1000" b="1" dirty="0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000" b="1" dirty="0" err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Hamil</a:t>
            </a:r>
            <a:r>
              <a:rPr lang="id-ID" sz="10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47654" y="4286590"/>
            <a:ext cx="1103683" cy="1268628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Indikator Program </a:t>
            </a:r>
          </a:p>
          <a:p>
            <a:pPr algn="ctr"/>
            <a:r>
              <a:rPr lang="en-US" sz="1000" b="1" dirty="0" err="1" smtClean="0">
                <a:solidFill>
                  <a:srgbClr val="FFFFFF"/>
                </a:solidFill>
                <a:latin typeface="Arial"/>
                <a:cs typeface="Arial"/>
              </a:rPr>
              <a:t>Persentase</a:t>
            </a:r>
            <a:r>
              <a:rPr lang="en-US" sz="1000" b="1" dirty="0" smtClean="0">
                <a:solidFill>
                  <a:srgbClr val="FFFFFF"/>
                </a:solidFill>
                <a:latin typeface="Arial"/>
                <a:cs typeface="Arial"/>
              </a:rPr>
              <a:t> BBLR</a:t>
            </a:r>
            <a:endParaRPr lang="id-ID" sz="1000" b="1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47655" y="5597553"/>
            <a:ext cx="1103682" cy="1225769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0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Indikator Program</a:t>
            </a:r>
            <a:endParaRPr lang="en-US" sz="1000" b="1" dirty="0" smtClean="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r>
              <a:rPr lang="en-US" sz="1000" b="1" dirty="0" err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Persentase</a:t>
            </a:r>
            <a:r>
              <a:rPr lang="en-US" sz="1000" b="1" dirty="0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000" b="1" dirty="0" err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Balita</a:t>
            </a:r>
            <a:r>
              <a:rPr lang="en-US" sz="1000" b="1" dirty="0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000" b="1" dirty="0" err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Gizi</a:t>
            </a:r>
            <a:r>
              <a:rPr lang="en-US" sz="1000" b="1" dirty="0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000" b="1" dirty="0" err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Lebih</a:t>
            </a:r>
            <a:r>
              <a:rPr lang="id-ID" sz="10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endParaRPr lang="id-ID" sz="1000" dirty="0" smtClean="0">
              <a:solidFill>
                <a:srgbClr val="000000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383110" y="2212826"/>
            <a:ext cx="1110824" cy="1582919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dirty="0">
                <a:solidFill>
                  <a:schemeClr val="bg1"/>
                </a:solidFill>
                <a:ea typeface="Times New Roman"/>
                <a:cs typeface="Calibri"/>
              </a:rPr>
              <a:t>Program Pencegenahan dan Penanggulangan Penyakit menular, penyakit tidak menular dan surveilans </a:t>
            </a:r>
            <a:r>
              <a:rPr lang="id-ID" sz="1000" dirty="0" smtClean="0">
                <a:solidFill>
                  <a:schemeClr val="bg1"/>
                </a:solidFill>
                <a:ea typeface="Times New Roman"/>
                <a:cs typeface="Calibri"/>
              </a:rPr>
              <a:t>epidemiologi</a:t>
            </a:r>
            <a:endParaRPr lang="id-ID" sz="10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383110" y="3795746"/>
            <a:ext cx="1110824" cy="1327843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b="1" dirty="0" smtClean="0">
                <a:solidFill>
                  <a:srgbClr val="000000"/>
                </a:solidFill>
                <a:latin typeface="Arial"/>
                <a:cs typeface="Arial"/>
              </a:rPr>
              <a:t>Indikator Program </a:t>
            </a:r>
          </a:p>
          <a:p>
            <a:pPr algn="ctr"/>
            <a:r>
              <a:rPr lang="id-ID" sz="1000" dirty="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 Persentase anak usia 0- 11 bulan yg mendapat imunisasi dasar lengkap </a:t>
            </a:r>
            <a:endParaRPr lang="id-ID" sz="1000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451353" y="2288724"/>
            <a:ext cx="1384047" cy="711585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smtClean="0">
                <a:solidFill>
                  <a:srgbClr val="FFFFFF"/>
                </a:solidFill>
                <a:latin typeface="Arial"/>
                <a:cs typeface="Arial"/>
              </a:rPr>
              <a:t>Program</a:t>
            </a:r>
          </a:p>
          <a:p>
            <a:pPr algn="ctr"/>
            <a:r>
              <a:rPr lang="id-ID" sz="100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Upaya Kesehatan Masyarakat</a:t>
            </a:r>
            <a:endParaRPr lang="id-ID" sz="100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451353" y="3031986"/>
            <a:ext cx="1384047" cy="646895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b="1" dirty="0" smtClean="0">
                <a:solidFill>
                  <a:srgbClr val="000000"/>
                </a:solidFill>
                <a:latin typeface="Arial"/>
                <a:cs typeface="Arial"/>
              </a:rPr>
              <a:t>Indikator Program </a:t>
            </a:r>
          </a:p>
          <a:p>
            <a:pPr algn="ctr"/>
            <a:r>
              <a:rPr lang="id-ID" sz="1000" dirty="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 </a:t>
            </a:r>
            <a:endParaRPr lang="id-ID" sz="1000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451353" y="3698323"/>
            <a:ext cx="1384047" cy="646895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b="1" dirty="0" smtClean="0">
                <a:solidFill>
                  <a:srgbClr val="000000"/>
                </a:solidFill>
                <a:latin typeface="Arial"/>
                <a:cs typeface="Arial"/>
              </a:rPr>
              <a:t>Indikator Program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451353" y="4372158"/>
            <a:ext cx="1384047" cy="646895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b="1" dirty="0" smtClean="0">
                <a:solidFill>
                  <a:srgbClr val="000000"/>
                </a:solidFill>
                <a:latin typeface="Arial"/>
                <a:cs typeface="Arial"/>
              </a:rPr>
              <a:t>Indikator Program </a:t>
            </a:r>
            <a:endParaRPr lang="id-ID" sz="10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r>
              <a:rPr lang="id-ID" sz="1000" dirty="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Persentasi Kasus rujukan tertangani</a:t>
            </a:r>
            <a:endParaRPr lang="id-ID" sz="1000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451353" y="5036118"/>
            <a:ext cx="1384047" cy="646895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b="1" smtClean="0">
                <a:solidFill>
                  <a:srgbClr val="000000"/>
                </a:solidFill>
                <a:latin typeface="Arial"/>
                <a:cs typeface="Arial"/>
              </a:rPr>
              <a:t>Indikator Program </a:t>
            </a:r>
          </a:p>
          <a:p>
            <a:pPr algn="ctr"/>
            <a:r>
              <a:rPr lang="id-ID" sz="100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Persentase UPT yang teregistasi </a:t>
            </a:r>
            <a:endParaRPr lang="id-ID" sz="100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451353" y="5685301"/>
            <a:ext cx="1384047" cy="748082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b="1" smtClean="0">
                <a:solidFill>
                  <a:srgbClr val="000000"/>
                </a:solidFill>
                <a:latin typeface="Arial"/>
                <a:cs typeface="Arial"/>
              </a:rPr>
              <a:t>Indikator Program </a:t>
            </a:r>
          </a:p>
          <a:p>
            <a:pPr algn="ctr"/>
            <a:r>
              <a:rPr lang="id-ID" sz="100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Persentase Puskesmas memiliki nilai IKM kategori baik</a:t>
            </a:r>
            <a:endParaRPr lang="id-ID" sz="100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961379" y="2304571"/>
            <a:ext cx="1229468" cy="782744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Program Standarisasi Pelayanan Kesehatan</a:t>
            </a:r>
            <a:endParaRPr lang="id-ID" sz="100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961379" y="3023291"/>
            <a:ext cx="1229468" cy="782744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000" b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Indikator Program </a:t>
            </a:r>
            <a:endParaRPr lang="id-ID" sz="1000" smtClean="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r>
              <a:rPr lang="id-ID" sz="100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Persentase puskesmas yang terakreditasi</a:t>
            </a:r>
            <a:endParaRPr lang="id-ID" sz="100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961379" y="3937000"/>
            <a:ext cx="1229468" cy="1321322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0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Indikator Program </a:t>
            </a:r>
          </a:p>
          <a:p>
            <a:r>
              <a:rPr lang="id-ID" sz="1000" dirty="0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Jumlah Puskesmas menerapkan Sistem informasi Kesehatan terintegrasi online</a:t>
            </a:r>
            <a:endParaRPr lang="id-ID" sz="1000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682457" y="2212826"/>
            <a:ext cx="1227656" cy="942197"/>
          </a:xfrm>
          <a:prstGeom prst="rect">
            <a:avLst/>
          </a:prstGeom>
          <a:solidFill>
            <a:srgbClr val="C0504D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 smtClean="0">
                <a:solidFill>
                  <a:srgbClr val="FFFFFF"/>
                </a:solidFill>
              </a:rPr>
              <a:t>Program Promosi Kesehatan dan Pemberdayaan Masyarakat </a:t>
            </a:r>
            <a:endParaRPr lang="id-ID" sz="10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cxnSp>
        <p:nvCxnSpPr>
          <p:cNvPr id="61" name="Straight Arrow Connector 60"/>
          <p:cNvCxnSpPr>
            <a:stCxn id="19" idx="0"/>
            <a:endCxn id="10" idx="2"/>
          </p:cNvCxnSpPr>
          <p:nvPr/>
        </p:nvCxnSpPr>
        <p:spPr>
          <a:xfrm flipH="1" flipV="1">
            <a:off x="687708" y="1843604"/>
            <a:ext cx="475544" cy="460967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>
            <a:stCxn id="19" idx="0"/>
            <a:endCxn id="16" idx="1"/>
          </p:cNvCxnSpPr>
          <p:nvPr/>
        </p:nvCxnSpPr>
        <p:spPr>
          <a:xfrm flipV="1">
            <a:off x="1163252" y="1552502"/>
            <a:ext cx="1903181" cy="752069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endCxn id="16" idx="3"/>
          </p:cNvCxnSpPr>
          <p:nvPr/>
        </p:nvCxnSpPr>
        <p:spPr>
          <a:xfrm flipH="1" flipV="1">
            <a:off x="4753552" y="1552502"/>
            <a:ext cx="1184970" cy="660324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>
            <a:stCxn id="53" idx="0"/>
            <a:endCxn id="16" idx="3"/>
          </p:cNvCxnSpPr>
          <p:nvPr/>
        </p:nvCxnSpPr>
        <p:spPr>
          <a:xfrm flipH="1" flipV="1">
            <a:off x="4753552" y="1552502"/>
            <a:ext cx="2542733" cy="660324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1163251" y="1843604"/>
            <a:ext cx="4346566" cy="470477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1298277" y="4324470"/>
            <a:ext cx="894590" cy="1268628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Indikator Program</a:t>
            </a:r>
            <a:endParaRPr lang="en-US" sz="1000" b="1" dirty="0" smtClean="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algn="ctr"/>
            <a:r>
              <a:rPr lang="en-US" sz="1000" b="1" dirty="0" err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Persentase</a:t>
            </a:r>
            <a:r>
              <a:rPr lang="en-US" sz="1000" b="1" dirty="0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000" b="1" dirty="0" err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Lansia</a:t>
            </a:r>
            <a:r>
              <a:rPr lang="en-US" sz="1000" b="1" dirty="0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000" b="1" dirty="0" err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memilki</a:t>
            </a:r>
            <a:r>
              <a:rPr lang="en-US" sz="1000" b="1" dirty="0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000" b="1" dirty="0" err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gangguan</a:t>
            </a:r>
            <a:r>
              <a:rPr lang="en-US" sz="1000" b="1" dirty="0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000" b="1" dirty="0" err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kesehatan</a:t>
            </a:r>
            <a:r>
              <a:rPr lang="id-ID" sz="1000" b="1" dirty="0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 </a:t>
            </a:r>
          </a:p>
          <a:p>
            <a:pPr algn="ctr"/>
            <a:endParaRPr lang="id-ID" sz="1000" b="1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298277" y="5597552"/>
            <a:ext cx="894590" cy="1226293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Indikator Program</a:t>
            </a:r>
            <a:endParaRPr lang="en-US" sz="1000" b="1" dirty="0" smtClean="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algn="ctr"/>
            <a:r>
              <a:rPr lang="en-US" sz="1000" b="1" dirty="0" err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Persentase</a:t>
            </a:r>
            <a:r>
              <a:rPr lang="en-US" sz="1000" b="1" dirty="0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000" b="1" dirty="0" err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Anak</a:t>
            </a:r>
            <a:r>
              <a:rPr lang="en-US" sz="1000" b="1" dirty="0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 Kelas1-7-10 </a:t>
            </a:r>
            <a:r>
              <a:rPr lang="en-US" sz="1000" b="1" dirty="0" err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memiliki</a:t>
            </a:r>
            <a:r>
              <a:rPr lang="en-US" sz="1000" b="1" dirty="0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000" b="1" dirty="0" err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masalah</a:t>
            </a:r>
            <a:r>
              <a:rPr lang="en-US" sz="1000" b="1" dirty="0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000" b="1" dirty="0" err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kesehatan</a:t>
            </a:r>
            <a:r>
              <a:rPr lang="id-ID" sz="10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</a:p>
          <a:p>
            <a:pPr algn="ctr"/>
            <a:endParaRPr lang="id-ID" sz="1000" b="1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463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1235" y="0"/>
            <a:ext cx="9155858" cy="6858000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90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" y="86272"/>
            <a:ext cx="9157092" cy="12661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d-ID" sz="900" b="1" dirty="0" smtClean="0">
                <a:solidFill>
                  <a:schemeClr val="tx1"/>
                </a:solidFill>
                <a:latin typeface="Arial"/>
                <a:cs typeface="Arial"/>
              </a:rPr>
              <a:t>INDIKATOR SASARAN RENSTRA DINAS KESEHATAN</a:t>
            </a:r>
            <a:endParaRPr lang="id-ID" sz="900" b="1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id-ID" sz="9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id-ID" sz="900" b="1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id-ID" sz="9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id-ID" sz="9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310314" y="513519"/>
            <a:ext cx="1815880" cy="711585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900" dirty="0" smtClean="0">
                <a:solidFill>
                  <a:srgbClr val="FFFFFF"/>
                </a:solidFill>
                <a:latin typeface="Arial"/>
                <a:cs typeface="Arial"/>
              </a:rPr>
              <a:t>Menurunnya Angka Kesakitan</a:t>
            </a:r>
          </a:p>
        </p:txBody>
      </p:sp>
      <p:sp>
        <p:nvSpPr>
          <p:cNvPr id="63" name="Rectangle 62"/>
          <p:cNvSpPr/>
          <p:nvPr/>
        </p:nvSpPr>
        <p:spPr>
          <a:xfrm>
            <a:off x="50968" y="513519"/>
            <a:ext cx="5314256" cy="711585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900" dirty="0" smtClean="0">
                <a:solidFill>
                  <a:srgbClr val="FFFFFF"/>
                </a:solidFill>
                <a:latin typeface="Arial"/>
                <a:cs typeface="Arial"/>
              </a:rPr>
              <a:t>Indeks Kepuasan Masyarakat Bidang Kesehatan</a:t>
            </a:r>
          </a:p>
        </p:txBody>
      </p:sp>
      <p:sp>
        <p:nvSpPr>
          <p:cNvPr id="64" name="Rectangle 63"/>
          <p:cNvSpPr/>
          <p:nvPr/>
        </p:nvSpPr>
        <p:spPr>
          <a:xfrm>
            <a:off x="5460982" y="513519"/>
            <a:ext cx="1800489" cy="711585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900" dirty="0" smtClean="0">
                <a:solidFill>
                  <a:srgbClr val="FFFFFF"/>
                </a:solidFill>
                <a:latin typeface="Arial"/>
                <a:cs typeface="Arial"/>
              </a:rPr>
              <a:t>Prevalensi HIV/AIDS dari total populasi (%)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7660" y="1545855"/>
            <a:ext cx="1321408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id-ID" sz="900" dirty="0" smtClean="0">
                <a:latin typeface="Calibri"/>
                <a:cs typeface="Calibri"/>
              </a:rPr>
              <a:t>Program Upaya Kesehatan Masyarakat</a:t>
            </a:r>
            <a:endParaRPr lang="id-ID" sz="900" dirty="0">
              <a:latin typeface="Calibri"/>
              <a:cs typeface="Calibri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0968" y="1950644"/>
            <a:ext cx="1308100" cy="507831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900" dirty="0" err="1" smtClean="0">
                <a:solidFill>
                  <a:srgbClr val="000000"/>
                </a:solidFill>
                <a:latin typeface="Arial"/>
                <a:cs typeface="Arial"/>
              </a:rPr>
              <a:t>Indeks</a:t>
            </a:r>
            <a:r>
              <a:rPr lang="en-US" sz="9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900" dirty="0" err="1" smtClean="0">
                <a:solidFill>
                  <a:srgbClr val="000000"/>
                </a:solidFill>
                <a:latin typeface="Arial"/>
                <a:cs typeface="Arial"/>
              </a:rPr>
              <a:t>Kepuasan</a:t>
            </a:r>
            <a:r>
              <a:rPr lang="en-US" sz="9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900" dirty="0" err="1" smtClean="0">
                <a:solidFill>
                  <a:srgbClr val="000000"/>
                </a:solidFill>
                <a:latin typeface="Arial"/>
                <a:cs typeface="Arial"/>
              </a:rPr>
              <a:t>Masyarakat</a:t>
            </a:r>
            <a:r>
              <a:rPr lang="en-US" sz="9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900" dirty="0" err="1" smtClean="0">
                <a:solidFill>
                  <a:srgbClr val="000000"/>
                </a:solidFill>
                <a:latin typeface="Arial"/>
                <a:cs typeface="Arial"/>
              </a:rPr>
              <a:t>Bidang</a:t>
            </a:r>
            <a:r>
              <a:rPr lang="en-US" sz="9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900" dirty="0" err="1" smtClean="0">
                <a:solidFill>
                  <a:srgbClr val="000000"/>
                </a:solidFill>
                <a:latin typeface="Arial"/>
                <a:cs typeface="Arial"/>
              </a:rPr>
              <a:t>Kesehatan</a:t>
            </a:r>
            <a:endParaRPr lang="id-ID" sz="9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0968" y="2361538"/>
            <a:ext cx="1308100" cy="507831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b"/>
            <a:r>
              <a:rPr lang="id-ID" sz="900" dirty="0">
                <a:solidFill>
                  <a:srgbClr val="000000"/>
                </a:solidFill>
                <a:cs typeface="Calibri"/>
              </a:rPr>
              <a:t>Persentase </a:t>
            </a:r>
            <a:r>
              <a:rPr lang="id-ID" sz="900" dirty="0" smtClean="0">
                <a:solidFill>
                  <a:srgbClr val="000000"/>
                </a:solidFill>
                <a:cs typeface="Calibri"/>
              </a:rPr>
              <a:t>PPK BLUD memiliki </a:t>
            </a:r>
            <a:r>
              <a:rPr lang="id-ID" sz="900" dirty="0">
                <a:solidFill>
                  <a:srgbClr val="000000"/>
                </a:solidFill>
                <a:cs typeface="Calibri"/>
              </a:rPr>
              <a:t>nilai IKM kategori baik 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0968" y="2915536"/>
            <a:ext cx="1308100" cy="507831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900" dirty="0" smtClean="0">
                <a:solidFill>
                  <a:srgbClr val="000000"/>
                </a:solidFill>
                <a:latin typeface="Arial"/>
                <a:cs typeface="Arial"/>
              </a:rPr>
              <a:t>Cakupan penanganan kegawatdaruratan kesehatan</a:t>
            </a:r>
            <a:endParaRPr lang="id-ID" sz="9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7318" y="5075527"/>
            <a:ext cx="1518090" cy="507831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900" dirty="0" smtClean="0">
                <a:solidFill>
                  <a:srgbClr val="000000"/>
                </a:solidFill>
                <a:latin typeface="Arial"/>
                <a:cs typeface="Arial"/>
              </a:rPr>
              <a:t>Jumlah faskes dasar swasta dan tradisional terstandar</a:t>
            </a:r>
            <a:endParaRPr lang="id-ID" sz="9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0968" y="3876953"/>
            <a:ext cx="1524440" cy="646331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900" dirty="0" smtClean="0">
                <a:solidFill>
                  <a:srgbClr val="000000"/>
                </a:solidFill>
                <a:latin typeface="Arial"/>
                <a:cs typeface="Arial"/>
              </a:rPr>
              <a:t>Persentase puskesmas yang melaksanakan upaya kesehatan masyarakat</a:t>
            </a:r>
            <a:endParaRPr lang="id-ID" sz="9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54143" y="4551136"/>
            <a:ext cx="1518089" cy="507831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900" dirty="0" smtClean="0">
                <a:solidFill>
                  <a:srgbClr val="000000"/>
                </a:solidFill>
                <a:latin typeface="Arial"/>
                <a:cs typeface="Arial"/>
              </a:rPr>
              <a:t>Persentase puskesmas yang melaksanakan upaya kesehatan kerja</a:t>
            </a:r>
            <a:endParaRPr lang="id-ID" sz="9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46313" y="3456683"/>
            <a:ext cx="1515787" cy="369332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ctr"/>
            <a:r>
              <a:rPr lang="id-ID" sz="900" dirty="0" smtClean="0">
                <a:solidFill>
                  <a:srgbClr val="000000"/>
                </a:solidFill>
                <a:cs typeface="Calibri"/>
              </a:rPr>
              <a:t>Peningkatan jumlah </a:t>
            </a:r>
            <a:r>
              <a:rPr lang="id-ID" sz="900" dirty="0">
                <a:solidFill>
                  <a:srgbClr val="000000"/>
                </a:solidFill>
                <a:cs typeface="Calibri"/>
              </a:rPr>
              <a:t>jenis pemeriksaan labkesling</a:t>
            </a:r>
          </a:p>
        </p:txBody>
      </p:sp>
      <p:sp>
        <p:nvSpPr>
          <p:cNvPr id="67" name="Rectangle 66"/>
          <p:cNvSpPr/>
          <p:nvPr/>
        </p:nvSpPr>
        <p:spPr>
          <a:xfrm>
            <a:off x="1411301" y="1545855"/>
            <a:ext cx="1227656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900" dirty="0" smtClean="0">
                <a:solidFill>
                  <a:srgbClr val="000000"/>
                </a:solidFill>
                <a:ea typeface="Calibri"/>
                <a:cs typeface="Calibri"/>
              </a:rPr>
              <a:t>Program Standarisasi pelayanan Kesehatan</a:t>
            </a:r>
            <a:endParaRPr lang="id-ID" sz="900" dirty="0">
              <a:latin typeface="Calibri"/>
              <a:cs typeface="Calibri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1411301" y="1950644"/>
            <a:ext cx="1227656" cy="507831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900" dirty="0" smtClean="0">
                <a:cs typeface="Calibri"/>
              </a:rPr>
              <a:t>Persentase sarana</a:t>
            </a:r>
          </a:p>
          <a:p>
            <a:r>
              <a:rPr lang="id-ID" sz="900" dirty="0" smtClean="0">
                <a:cs typeface="Calibri"/>
              </a:rPr>
              <a:t>kesehatan yang</a:t>
            </a:r>
          </a:p>
          <a:p>
            <a:r>
              <a:rPr lang="en-US" sz="900" dirty="0" err="1" smtClean="0">
                <a:cs typeface="Calibri"/>
              </a:rPr>
              <a:t>Ter</a:t>
            </a:r>
            <a:r>
              <a:rPr lang="id-ID" sz="900" dirty="0">
                <a:cs typeface="Calibri"/>
              </a:rPr>
              <a:t>a</a:t>
            </a:r>
            <a:r>
              <a:rPr lang="id-ID" sz="900" dirty="0" smtClean="0">
                <a:cs typeface="Calibri"/>
              </a:rPr>
              <a:t>kreditasi</a:t>
            </a:r>
            <a:endParaRPr lang="id-ID" sz="900" dirty="0">
              <a:latin typeface="Calibri"/>
              <a:cs typeface="Calibri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1415127" y="2485152"/>
            <a:ext cx="1223830" cy="777468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9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Jumlah Puskesmas menerapkan Sistem informasi Kesehatan terintegrasi online</a:t>
            </a:r>
            <a:endParaRPr lang="id-ID" sz="9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2687800" y="1545855"/>
            <a:ext cx="1227656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9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Program Obat dan Perbekalan Kesehatan</a:t>
            </a:r>
            <a:endParaRPr lang="id-ID" sz="900" dirty="0">
              <a:latin typeface="Calibri"/>
              <a:cs typeface="Calibri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2687800" y="1950644"/>
            <a:ext cx="1227656" cy="1107996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 smtClean="0">
                <a:solidFill>
                  <a:srgbClr val="000000"/>
                </a:solidFill>
                <a:ea typeface="Calibri"/>
                <a:cs typeface="Calibri"/>
              </a:rPr>
              <a:t>Persentase pemenuhan sediaan farmasi, alat kesehatan dan perbekalan kesehatan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3949321" y="1545855"/>
            <a:ext cx="1472363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9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Program pelayanan Kesehatan pada PPK BLUD</a:t>
            </a:r>
            <a:endParaRPr lang="id-ID" sz="900" dirty="0">
              <a:latin typeface="Calibri"/>
              <a:cs typeface="Calibri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3949321" y="1950644"/>
            <a:ext cx="1472363" cy="600164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Persentase Pelayanan PPK BLUD yang sesuai standar</a:t>
            </a:r>
            <a:endParaRPr lang="id-ID" sz="1100" dirty="0">
              <a:latin typeface="Calibri"/>
              <a:cs typeface="Calibri"/>
            </a:endParaRPr>
          </a:p>
        </p:txBody>
      </p:sp>
      <p:cxnSp>
        <p:nvCxnSpPr>
          <p:cNvPr id="3" name="Straight Arrow Connector 2"/>
          <p:cNvCxnSpPr>
            <a:stCxn id="46" idx="0"/>
            <a:endCxn id="63" idx="2"/>
          </p:cNvCxnSpPr>
          <p:nvPr/>
        </p:nvCxnSpPr>
        <p:spPr>
          <a:xfrm flipV="1">
            <a:off x="698364" y="1225104"/>
            <a:ext cx="2009732" cy="3207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stCxn id="67" idx="0"/>
            <a:endCxn id="63" idx="2"/>
          </p:cNvCxnSpPr>
          <p:nvPr/>
        </p:nvCxnSpPr>
        <p:spPr>
          <a:xfrm flipV="1">
            <a:off x="2025129" y="1225104"/>
            <a:ext cx="682967" cy="3207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>
            <a:stCxn id="72" idx="0"/>
            <a:endCxn id="63" idx="2"/>
          </p:cNvCxnSpPr>
          <p:nvPr/>
        </p:nvCxnSpPr>
        <p:spPr>
          <a:xfrm flipH="1" flipV="1">
            <a:off x="2708096" y="1225104"/>
            <a:ext cx="593532" cy="3207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79" idx="0"/>
            <a:endCxn id="63" idx="2"/>
          </p:cNvCxnSpPr>
          <p:nvPr/>
        </p:nvCxnSpPr>
        <p:spPr>
          <a:xfrm flipH="1" flipV="1">
            <a:off x="2708096" y="1225104"/>
            <a:ext cx="1977407" cy="3207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Rectangle 91"/>
          <p:cNvSpPr/>
          <p:nvPr/>
        </p:nvSpPr>
        <p:spPr>
          <a:xfrm>
            <a:off x="5630239" y="1544848"/>
            <a:ext cx="326802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90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Program Pencegenahan dan Penanggulangan Penyakit menular, penyakit tidak menular dan surveilans epidemiologi</a:t>
            </a:r>
            <a:endParaRPr lang="id-ID" sz="900">
              <a:latin typeface="Calibri"/>
              <a:cs typeface="Calibri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5630239" y="1938331"/>
            <a:ext cx="1634010" cy="408935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dirty="0">
                <a:solidFill>
                  <a:srgbClr val="000000"/>
                </a:solidFill>
                <a:cs typeface="Calibri"/>
              </a:rPr>
              <a:t>Angka kesembuhan TB</a:t>
            </a:r>
            <a:endParaRPr lang="id-ID" sz="1050" dirty="0">
              <a:latin typeface="Calibri"/>
              <a:cs typeface="Calibri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5630239" y="2359475"/>
            <a:ext cx="1634010" cy="253916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smtClean="0">
                <a:solidFill>
                  <a:srgbClr val="000000"/>
                </a:solidFill>
                <a:cs typeface="Calibri"/>
              </a:rPr>
              <a:t>CNR TB</a:t>
            </a:r>
            <a:endParaRPr lang="id-ID" sz="1050">
              <a:latin typeface="Calibri"/>
              <a:cs typeface="Calibri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5630239" y="2599150"/>
            <a:ext cx="1634010" cy="343386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dirty="0" smtClean="0">
                <a:solidFill>
                  <a:srgbClr val="000000"/>
                </a:solidFill>
                <a:cs typeface="Calibri"/>
              </a:rPr>
              <a:t>Deteksi dini </a:t>
            </a:r>
            <a:r>
              <a:rPr lang="id-ID" sz="1050" dirty="0">
                <a:solidFill>
                  <a:srgbClr val="000000"/>
                </a:solidFill>
                <a:cs typeface="Calibri"/>
              </a:rPr>
              <a:t>hepatitis B </a:t>
            </a:r>
            <a:r>
              <a:rPr lang="id-ID" sz="1050" dirty="0" smtClean="0">
                <a:solidFill>
                  <a:srgbClr val="000000"/>
                </a:solidFill>
                <a:cs typeface="Calibri"/>
              </a:rPr>
              <a:t>pada </a:t>
            </a:r>
            <a:r>
              <a:rPr lang="id-ID" sz="1050" dirty="0">
                <a:solidFill>
                  <a:srgbClr val="000000"/>
                </a:solidFill>
                <a:cs typeface="Calibri"/>
              </a:rPr>
              <a:t>bumil</a:t>
            </a:r>
            <a:endParaRPr lang="id-ID" sz="1050" dirty="0">
              <a:latin typeface="Calibri"/>
              <a:cs typeface="Calibri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7264249" y="1915259"/>
            <a:ext cx="1634010" cy="415498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dirty="0" smtClean="0">
                <a:solidFill>
                  <a:srgbClr val="000000"/>
                </a:solidFill>
                <a:cs typeface="Calibri"/>
              </a:rPr>
              <a:t>Penemuan </a:t>
            </a:r>
            <a:r>
              <a:rPr lang="id-ID" sz="1050" dirty="0">
                <a:solidFill>
                  <a:srgbClr val="000000"/>
                </a:solidFill>
                <a:cs typeface="Calibri"/>
              </a:rPr>
              <a:t>kasus diare semua umur</a:t>
            </a:r>
            <a:endParaRPr lang="id-ID" sz="1050" dirty="0">
              <a:latin typeface="Calibri"/>
              <a:cs typeface="Calibri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7264249" y="2286591"/>
            <a:ext cx="1634010" cy="343386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 anchor="ctr">
            <a:spAutoFit/>
          </a:bodyPr>
          <a:lstStyle/>
          <a:p>
            <a:r>
              <a:rPr lang="id-ID" sz="1050">
                <a:solidFill>
                  <a:srgbClr val="000000"/>
                </a:solidFill>
                <a:cs typeface="Calibri"/>
              </a:rPr>
              <a:t>penemuan kasus pnemonia pada balita</a:t>
            </a:r>
            <a:endParaRPr lang="id-ID" sz="1050">
              <a:latin typeface="Calibri"/>
              <a:cs typeface="Calibri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7264249" y="2607220"/>
            <a:ext cx="1634010" cy="343386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 anchor="ctr">
            <a:spAutoFit/>
          </a:bodyPr>
          <a:lstStyle/>
          <a:p>
            <a:r>
              <a:rPr lang="id-ID" sz="1050">
                <a:solidFill>
                  <a:srgbClr val="000000"/>
                </a:solidFill>
                <a:cs typeface="Calibri"/>
              </a:rPr>
              <a:t>proporsi penemuan kasus kusta cacat tk 2</a:t>
            </a:r>
            <a:endParaRPr lang="id-ID" sz="1050">
              <a:latin typeface="Calibri"/>
              <a:cs typeface="Calibri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5630239" y="2950451"/>
            <a:ext cx="1634010" cy="312169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 anchor="ctr">
            <a:spAutoFit/>
          </a:bodyPr>
          <a:lstStyle/>
          <a:p>
            <a:r>
              <a:rPr lang="id-ID" sz="1050" smtClean="0">
                <a:solidFill>
                  <a:srgbClr val="000000"/>
                </a:solidFill>
                <a:cs typeface="Calibri"/>
              </a:rPr>
              <a:t>Cakupan POPM Kecacingan</a:t>
            </a:r>
            <a:endParaRPr lang="id-ID" sz="1050">
              <a:latin typeface="Calibri"/>
              <a:cs typeface="Calibri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7289994" y="2944662"/>
            <a:ext cx="1634010" cy="279308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smtClean="0">
                <a:solidFill>
                  <a:srgbClr val="000000"/>
                </a:solidFill>
                <a:cs typeface="Calibri"/>
              </a:rPr>
              <a:t>Insident </a:t>
            </a:r>
            <a:r>
              <a:rPr lang="id-ID" sz="1050">
                <a:solidFill>
                  <a:srgbClr val="000000"/>
                </a:solidFill>
                <a:cs typeface="Calibri"/>
              </a:rPr>
              <a:t>Rate DBD</a:t>
            </a:r>
            <a:endParaRPr lang="id-ID" sz="1050">
              <a:latin typeface="Calibri"/>
              <a:cs typeface="Calibri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5630239" y="3293158"/>
            <a:ext cx="1634010" cy="377725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dirty="0" smtClean="0">
                <a:latin typeface="Calibri"/>
                <a:cs typeface="Calibri"/>
              </a:rPr>
              <a:t>Persentase Kasus HIV yang diobati</a:t>
            </a:r>
            <a:endParaRPr lang="id-ID" sz="1050" dirty="0">
              <a:latin typeface="Calibri"/>
              <a:cs typeface="Calibri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7297708" y="4222654"/>
            <a:ext cx="1634010" cy="554969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dirty="0" smtClean="0"/>
              <a:t>Cakupan Desa/kelurahan </a:t>
            </a:r>
            <a:r>
              <a:rPr lang="id-ID" sz="1050" i="1" dirty="0" smtClean="0"/>
              <a:t>Universal Child Immunization </a:t>
            </a:r>
            <a:r>
              <a:rPr lang="id-ID" sz="1050" dirty="0" smtClean="0"/>
              <a:t>(UCI) </a:t>
            </a:r>
            <a:endParaRPr lang="id-ID" sz="1050" dirty="0"/>
          </a:p>
        </p:txBody>
      </p:sp>
      <p:sp>
        <p:nvSpPr>
          <p:cNvPr id="112" name="Rectangle 111"/>
          <p:cNvSpPr/>
          <p:nvPr/>
        </p:nvSpPr>
        <p:spPr>
          <a:xfrm>
            <a:off x="5623198" y="4802826"/>
            <a:ext cx="1634010" cy="676368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t"/>
            <a:r>
              <a:rPr lang="id-ID" sz="1050">
                <a:solidFill>
                  <a:srgbClr val="000000"/>
                </a:solidFill>
                <a:cs typeface="Calibri"/>
              </a:rPr>
              <a:t>Cakupan </a:t>
            </a:r>
            <a:r>
              <a:rPr lang="id-ID" sz="1050" smtClean="0">
                <a:solidFill>
                  <a:srgbClr val="000000"/>
                </a:solidFill>
                <a:cs typeface="Calibri"/>
              </a:rPr>
              <a:t>Desa/Kelurahan </a:t>
            </a:r>
            <a:r>
              <a:rPr lang="id-ID" sz="1050">
                <a:solidFill>
                  <a:srgbClr val="000000"/>
                </a:solidFill>
                <a:cs typeface="Calibri"/>
              </a:rPr>
              <a:t>mengalami KLB yang dilakukan penyelidikan epidemiologi &lt; 24 jam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7295149" y="3240250"/>
            <a:ext cx="1634010" cy="415498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dirty="0" smtClean="0"/>
              <a:t>Persentase usia 15-59 yg mendapat screening PTM</a:t>
            </a:r>
            <a:endParaRPr lang="id-ID" sz="1050" dirty="0"/>
          </a:p>
        </p:txBody>
      </p:sp>
      <p:sp>
        <p:nvSpPr>
          <p:cNvPr id="114" name="Rectangle 113"/>
          <p:cNvSpPr/>
          <p:nvPr/>
        </p:nvSpPr>
        <p:spPr>
          <a:xfrm>
            <a:off x="5623198" y="3685023"/>
            <a:ext cx="1634010" cy="558982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dirty="0" smtClean="0"/>
              <a:t>Persentase penderita hypertensi mendapatkan pelayanan sesuai standar </a:t>
            </a:r>
            <a:endParaRPr lang="id-ID" sz="1050" dirty="0"/>
          </a:p>
        </p:txBody>
      </p:sp>
      <p:sp>
        <p:nvSpPr>
          <p:cNvPr id="115" name="Rectangle 114"/>
          <p:cNvSpPr/>
          <p:nvPr/>
        </p:nvSpPr>
        <p:spPr>
          <a:xfrm>
            <a:off x="7257208" y="3655651"/>
            <a:ext cx="1634010" cy="524619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dirty="0" smtClean="0"/>
              <a:t>Persentase penderita ODGJ Berat mendapatkan pelayanan sesuai standar </a:t>
            </a:r>
            <a:endParaRPr lang="id-ID" sz="1050" dirty="0"/>
          </a:p>
        </p:txBody>
      </p:sp>
      <p:sp>
        <p:nvSpPr>
          <p:cNvPr id="116" name="Rectangle 115"/>
          <p:cNvSpPr/>
          <p:nvPr/>
        </p:nvSpPr>
        <p:spPr>
          <a:xfrm>
            <a:off x="5630239" y="4278207"/>
            <a:ext cx="1634010" cy="524619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dirty="0" smtClean="0"/>
              <a:t>Persentase penderita DM mendapatkan pelayanan sesuai standar </a:t>
            </a:r>
            <a:endParaRPr lang="id-ID" sz="1050" dirty="0"/>
          </a:p>
        </p:txBody>
      </p:sp>
      <p:cxnSp>
        <p:nvCxnSpPr>
          <p:cNvPr id="117" name="Straight Arrow Connector 116"/>
          <p:cNvCxnSpPr>
            <a:stCxn id="92" idx="0"/>
            <a:endCxn id="64" idx="2"/>
          </p:cNvCxnSpPr>
          <p:nvPr/>
        </p:nvCxnSpPr>
        <p:spPr>
          <a:xfrm flipH="1" flipV="1">
            <a:off x="6361227" y="1225104"/>
            <a:ext cx="903022" cy="3197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>
            <a:endCxn id="56" idx="2"/>
          </p:cNvCxnSpPr>
          <p:nvPr/>
        </p:nvCxnSpPr>
        <p:spPr>
          <a:xfrm flipV="1">
            <a:off x="7257208" y="1225104"/>
            <a:ext cx="961046" cy="3197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50968" y="5583358"/>
            <a:ext cx="1511132" cy="369332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900" dirty="0" smtClean="0">
                <a:solidFill>
                  <a:srgbClr val="000000"/>
                </a:solidFill>
                <a:latin typeface="Arial"/>
                <a:cs typeface="Arial"/>
              </a:rPr>
              <a:t>Jumlah </a:t>
            </a:r>
            <a:r>
              <a:rPr lang="en-US" sz="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900" dirty="0" err="1" smtClean="0">
                <a:solidFill>
                  <a:srgbClr val="000000"/>
                </a:solidFill>
                <a:latin typeface="Arial"/>
                <a:cs typeface="Arial"/>
              </a:rPr>
              <a:t>Puskesmas</a:t>
            </a:r>
            <a:r>
              <a:rPr lang="en-US" sz="900" dirty="0" smtClean="0">
                <a:solidFill>
                  <a:srgbClr val="000000"/>
                </a:solidFill>
                <a:latin typeface="Arial"/>
                <a:cs typeface="Arial"/>
              </a:rPr>
              <a:t> yang </a:t>
            </a:r>
            <a:r>
              <a:rPr lang="en-US" sz="900" dirty="0" err="1" smtClean="0">
                <a:solidFill>
                  <a:srgbClr val="000000"/>
                </a:solidFill>
                <a:latin typeface="Arial"/>
                <a:cs typeface="Arial"/>
              </a:rPr>
              <a:t>teregistrasi</a:t>
            </a:r>
            <a:endParaRPr lang="id-ID" sz="9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7319" y="5952690"/>
            <a:ext cx="1518090" cy="646331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900" dirty="0" smtClean="0">
                <a:solidFill>
                  <a:srgbClr val="000000"/>
                </a:solidFill>
                <a:latin typeface="Arial"/>
                <a:cs typeface="Arial"/>
              </a:rPr>
              <a:t>Jumlah </a:t>
            </a:r>
            <a:r>
              <a:rPr lang="en-US" sz="9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900" dirty="0" err="1" smtClean="0">
                <a:solidFill>
                  <a:srgbClr val="000000"/>
                </a:solidFill>
                <a:latin typeface="Arial"/>
                <a:cs typeface="Arial"/>
              </a:rPr>
              <a:t>Pembinaan</a:t>
            </a:r>
            <a:r>
              <a:rPr lang="en-US" sz="9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900" dirty="0" err="1" smtClean="0">
                <a:solidFill>
                  <a:srgbClr val="000000"/>
                </a:solidFill>
                <a:latin typeface="Arial"/>
                <a:cs typeface="Arial"/>
              </a:rPr>
              <a:t>pengawasan</a:t>
            </a:r>
            <a:r>
              <a:rPr lang="en-US" sz="9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900" dirty="0" err="1" smtClean="0">
                <a:solidFill>
                  <a:srgbClr val="000000"/>
                </a:solidFill>
                <a:latin typeface="Arial"/>
                <a:cs typeface="Arial"/>
              </a:rPr>
              <a:t>dan</a:t>
            </a:r>
            <a:r>
              <a:rPr lang="en-US" sz="9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900" dirty="0" err="1" smtClean="0">
                <a:solidFill>
                  <a:srgbClr val="000000"/>
                </a:solidFill>
                <a:latin typeface="Arial"/>
                <a:cs typeface="Arial"/>
              </a:rPr>
              <a:t>evaluasi</a:t>
            </a:r>
            <a:r>
              <a:rPr lang="en-US" sz="9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900" dirty="0" err="1" smtClean="0">
                <a:solidFill>
                  <a:srgbClr val="000000"/>
                </a:solidFill>
                <a:latin typeface="Arial"/>
                <a:cs typeface="Arial"/>
              </a:rPr>
              <a:t>yankes</a:t>
            </a:r>
            <a:r>
              <a:rPr lang="en-US" sz="900" dirty="0" smtClean="0">
                <a:solidFill>
                  <a:srgbClr val="000000"/>
                </a:solidFill>
                <a:latin typeface="Arial"/>
                <a:cs typeface="Arial"/>
              </a:rPr>
              <a:t> di </a:t>
            </a:r>
            <a:r>
              <a:rPr lang="en-US" sz="900" dirty="0" err="1" smtClean="0">
                <a:solidFill>
                  <a:srgbClr val="000000"/>
                </a:solidFill>
                <a:latin typeface="Arial"/>
                <a:cs typeface="Arial"/>
              </a:rPr>
              <a:t>faskes</a:t>
            </a:r>
            <a:r>
              <a:rPr lang="en-US" sz="9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900" dirty="0" err="1" smtClean="0">
                <a:solidFill>
                  <a:srgbClr val="000000"/>
                </a:solidFill>
                <a:latin typeface="Arial"/>
                <a:cs typeface="Arial"/>
              </a:rPr>
              <a:t>dasar</a:t>
            </a:r>
            <a:r>
              <a:rPr lang="en-US" sz="9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900" dirty="0" err="1" smtClean="0">
                <a:solidFill>
                  <a:srgbClr val="000000"/>
                </a:solidFill>
                <a:latin typeface="Arial"/>
                <a:cs typeface="Arial"/>
              </a:rPr>
              <a:t>pemerintah</a:t>
            </a:r>
            <a:endParaRPr lang="id-ID" sz="9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282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1235" y="0"/>
            <a:ext cx="9155858" cy="6858000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90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" y="86272"/>
            <a:ext cx="9157092" cy="12661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d-ID" sz="900" b="1" dirty="0" smtClean="0">
                <a:solidFill>
                  <a:schemeClr val="tx1"/>
                </a:solidFill>
                <a:latin typeface="Arial"/>
                <a:cs typeface="Arial"/>
              </a:rPr>
              <a:t>INDIKATOR SASARAN RENSTRA DINAS KESEHATAN</a:t>
            </a:r>
            <a:endParaRPr lang="id-ID" sz="900" b="1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id-ID" sz="9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id-ID" sz="900" b="1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id-ID" sz="9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id-ID" sz="9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00989" y="513519"/>
            <a:ext cx="817293" cy="711585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900" dirty="0" smtClean="0">
                <a:solidFill>
                  <a:srgbClr val="FFFFFF"/>
                </a:solidFill>
                <a:latin typeface="Arial"/>
                <a:cs typeface="Arial"/>
              </a:rPr>
              <a:t>Prevalensi Anak Stunting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42239" y="513519"/>
            <a:ext cx="763403" cy="711585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900" dirty="0" smtClean="0">
                <a:solidFill>
                  <a:srgbClr val="FFFFFF"/>
                </a:solidFill>
                <a:latin typeface="Arial"/>
                <a:cs typeface="Arial"/>
              </a:rPr>
              <a:t>Jumlah Kematian Ibu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02682" y="513519"/>
            <a:ext cx="814443" cy="711585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900" smtClean="0">
                <a:solidFill>
                  <a:srgbClr val="FFFFFF"/>
                </a:solidFill>
                <a:latin typeface="Arial"/>
                <a:cs typeface="Arial"/>
              </a:rPr>
              <a:t>Jumlah Kematian Bayi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384724" y="513519"/>
            <a:ext cx="1249927" cy="711585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900" dirty="0" smtClean="0">
                <a:solidFill>
                  <a:srgbClr val="FFFFFF"/>
                </a:solidFill>
                <a:latin typeface="Arial"/>
                <a:cs typeface="Arial"/>
              </a:rPr>
              <a:t>UHC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02682" y="1401697"/>
            <a:ext cx="2548915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 smtClean="0"/>
              <a:t>Program Peningkatan Kesehatan Keluarga dan Gizi Masyarakat 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02682" y="2637252"/>
            <a:ext cx="1227656" cy="430887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 smtClean="0">
                <a:cs typeface="Calibri"/>
              </a:rPr>
              <a:t>Persentase balita gizi lebih</a:t>
            </a:r>
            <a:endParaRPr lang="id-ID" sz="1100" dirty="0">
              <a:cs typeface="Calibri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02682" y="1961743"/>
            <a:ext cx="1227656" cy="600164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 smtClean="0">
                <a:cs typeface="Calibri"/>
              </a:rPr>
              <a:t>Persentase Anemia Pada Ibu Hamil </a:t>
            </a:r>
            <a:endParaRPr lang="id-ID" sz="1100" dirty="0">
              <a:cs typeface="Calibri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02682" y="3150361"/>
            <a:ext cx="1227656" cy="769441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 smtClean="0">
                <a:cs typeface="Calibri"/>
              </a:rPr>
              <a:t>Persentase lansia yang </a:t>
            </a:r>
            <a:r>
              <a:rPr lang="en-US" sz="1100" dirty="0" err="1" smtClean="0">
                <a:cs typeface="Calibri"/>
              </a:rPr>
              <a:t>mengalami</a:t>
            </a:r>
            <a:r>
              <a:rPr lang="en-US" sz="1100" dirty="0" smtClean="0">
                <a:cs typeface="Calibri"/>
              </a:rPr>
              <a:t> </a:t>
            </a:r>
            <a:r>
              <a:rPr lang="en-US" sz="1100" dirty="0" err="1" smtClean="0">
                <a:cs typeface="Calibri"/>
              </a:rPr>
              <a:t>gangguan</a:t>
            </a:r>
            <a:r>
              <a:rPr lang="en-US" sz="1100" dirty="0" smtClean="0">
                <a:cs typeface="Calibri"/>
              </a:rPr>
              <a:t> </a:t>
            </a:r>
            <a:r>
              <a:rPr lang="en-US" sz="1100" dirty="0" err="1" smtClean="0">
                <a:cs typeface="Calibri"/>
              </a:rPr>
              <a:t>kesehatan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523941" y="1966350"/>
            <a:ext cx="1227656" cy="560784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 smtClean="0">
                <a:cs typeface="Calibri"/>
              </a:rPr>
              <a:t>Persentase BBLR</a:t>
            </a:r>
            <a:endParaRPr lang="id-ID" sz="1100" dirty="0">
              <a:cs typeface="Calibri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523941" y="2637252"/>
            <a:ext cx="1227656" cy="430887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 smtClean="0">
                <a:cs typeface="Calibri"/>
              </a:rPr>
              <a:t>Persentase balita </a:t>
            </a:r>
            <a:r>
              <a:rPr lang="en-US" sz="1100" i="1" dirty="0" smtClean="0">
                <a:cs typeface="Calibri"/>
              </a:rPr>
              <a:t>wasting</a:t>
            </a:r>
            <a:endParaRPr lang="id-ID" sz="1100" i="1" dirty="0">
              <a:cs typeface="Calibri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523941" y="3166033"/>
            <a:ext cx="1227656" cy="938719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 smtClean="0">
                <a:cs typeface="Calibri"/>
              </a:rPr>
              <a:t>Persentase anak kelas 1-7 dan 10  </a:t>
            </a:r>
            <a:r>
              <a:rPr lang="en-US" sz="1100" dirty="0" smtClean="0">
                <a:cs typeface="Calibri"/>
              </a:rPr>
              <a:t>yang </a:t>
            </a:r>
            <a:r>
              <a:rPr lang="en-US" sz="1100" dirty="0" err="1" smtClean="0">
                <a:cs typeface="Calibri"/>
              </a:rPr>
              <a:t>memiliki</a:t>
            </a:r>
            <a:r>
              <a:rPr lang="en-US" sz="1100" dirty="0" smtClean="0">
                <a:cs typeface="Calibri"/>
              </a:rPr>
              <a:t> </a:t>
            </a:r>
            <a:r>
              <a:rPr lang="en-US" sz="1100" dirty="0" err="1" smtClean="0">
                <a:cs typeface="Calibri"/>
              </a:rPr>
              <a:t>masalah</a:t>
            </a:r>
            <a:r>
              <a:rPr lang="en-US" sz="1100" dirty="0" smtClean="0">
                <a:cs typeface="Calibri"/>
              </a:rPr>
              <a:t> </a:t>
            </a:r>
            <a:r>
              <a:rPr lang="en-US" sz="1100" dirty="0" err="1" smtClean="0">
                <a:cs typeface="Calibri"/>
              </a:rPr>
              <a:t>kesehatan</a:t>
            </a:r>
            <a:endParaRPr lang="id-ID" sz="1100" dirty="0">
              <a:latin typeface="Calibri"/>
              <a:cs typeface="Calibri"/>
            </a:endParaRPr>
          </a:p>
        </p:txBody>
      </p:sp>
      <p:cxnSp>
        <p:nvCxnSpPr>
          <p:cNvPr id="43" name="Straight Arrow Connector 42"/>
          <p:cNvCxnSpPr>
            <a:stCxn id="34" idx="0"/>
            <a:endCxn id="17" idx="2"/>
          </p:cNvCxnSpPr>
          <p:nvPr/>
        </p:nvCxnSpPr>
        <p:spPr>
          <a:xfrm flipV="1">
            <a:off x="1477140" y="1225104"/>
            <a:ext cx="932496" cy="1765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34" idx="0"/>
            <a:endCxn id="15" idx="2"/>
          </p:cNvCxnSpPr>
          <p:nvPr/>
        </p:nvCxnSpPr>
        <p:spPr>
          <a:xfrm flipH="1" flipV="1">
            <a:off x="609904" y="1225104"/>
            <a:ext cx="867236" cy="1765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34" idx="0"/>
          </p:cNvCxnSpPr>
          <p:nvPr/>
        </p:nvCxnSpPr>
        <p:spPr>
          <a:xfrm flipV="1">
            <a:off x="1477140" y="1225104"/>
            <a:ext cx="932496" cy="1765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3161292" y="1398234"/>
            <a:ext cx="1967563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Program Pengembangan Lingkungan Sehat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161292" y="1926970"/>
            <a:ext cx="1967564" cy="600164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Persentase Lingkungan Permukiman, TTU-I dan TPM sehat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3161292" y="2637252"/>
            <a:ext cx="1967564" cy="430887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Jumlah Puskesmas yang mengelola limbah medis padat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3161291" y="3209949"/>
            <a:ext cx="1967563" cy="600164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 smtClean="0">
                <a:latin typeface="Calibri"/>
                <a:cs typeface="Calibri"/>
              </a:rPr>
              <a:t>Persentase puskesmas yang melaksanakan dokumen UKL dan UPL</a:t>
            </a:r>
            <a:endParaRPr lang="id-ID" sz="1100" dirty="0">
              <a:latin typeface="Calibri"/>
              <a:cs typeface="Calibri"/>
            </a:endParaRPr>
          </a:p>
        </p:txBody>
      </p:sp>
      <p:cxnSp>
        <p:nvCxnSpPr>
          <p:cNvPr id="61" name="Straight Arrow Connector 60"/>
          <p:cNvCxnSpPr>
            <a:stCxn id="34" idx="0"/>
            <a:endCxn id="10" idx="2"/>
          </p:cNvCxnSpPr>
          <p:nvPr/>
        </p:nvCxnSpPr>
        <p:spPr>
          <a:xfrm flipV="1">
            <a:off x="1477140" y="1225104"/>
            <a:ext cx="46801" cy="1765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57" idx="0"/>
            <a:endCxn id="17" idx="2"/>
          </p:cNvCxnSpPr>
          <p:nvPr/>
        </p:nvCxnSpPr>
        <p:spPr>
          <a:xfrm flipH="1" flipV="1">
            <a:off x="2409636" y="1225104"/>
            <a:ext cx="1735438" cy="17313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5406346" y="1444400"/>
            <a:ext cx="1227656" cy="7694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smtClean="0">
                <a:solidFill>
                  <a:srgbClr val="000000"/>
                </a:solidFill>
                <a:ea typeface="Calibri"/>
                <a:cs typeface="Calibri"/>
              </a:rPr>
              <a:t>Program Pembiayaan dan Jaminan kesehatan </a:t>
            </a:r>
            <a:endParaRPr lang="id-ID" sz="1100">
              <a:latin typeface="Calibri"/>
              <a:cs typeface="Calibri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420477" y="3092097"/>
            <a:ext cx="1216088" cy="769441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/>
              <a:t>Persetase pembiayaan dan jaminan kesehatan </a:t>
            </a:r>
            <a:endParaRPr lang="id-ID" sz="1100" dirty="0">
              <a:cs typeface="Calibri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5406347" y="2272050"/>
            <a:ext cx="1227656" cy="769441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Kepesertaan JKN Semesta Seluruh Penduduk Sumedang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cxnSp>
        <p:nvCxnSpPr>
          <p:cNvPr id="74" name="Straight Arrow Connector 73"/>
          <p:cNvCxnSpPr>
            <a:stCxn id="65" idx="0"/>
            <a:endCxn id="55" idx="2"/>
          </p:cNvCxnSpPr>
          <p:nvPr/>
        </p:nvCxnSpPr>
        <p:spPr>
          <a:xfrm flipH="1" flipV="1">
            <a:off x="6009688" y="1225104"/>
            <a:ext cx="10486" cy="2192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Rectangle 76"/>
          <p:cNvSpPr/>
          <p:nvPr/>
        </p:nvSpPr>
        <p:spPr>
          <a:xfrm>
            <a:off x="6987405" y="1444400"/>
            <a:ext cx="1227656" cy="7694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 smtClean="0"/>
              <a:t>Program Promosi Kesehatan dan Pemberdayaan Masyarakat 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6987405" y="2290648"/>
            <a:ext cx="1227656" cy="430887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Cakupan Desa Siaga Aktif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6987405" y="3430651"/>
            <a:ext cx="1227656" cy="430887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Persentase posyandu mandiri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6987405" y="2792015"/>
            <a:ext cx="1227656" cy="600164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Persentase PHBS Pada Rumah Tangga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6994907" y="582735"/>
            <a:ext cx="1249927" cy="711585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900" dirty="0" smtClean="0">
                <a:solidFill>
                  <a:srgbClr val="FFFFFF"/>
                </a:solidFill>
                <a:latin typeface="Arial"/>
                <a:cs typeface="Arial"/>
              </a:rPr>
              <a:t>Indeks Keluarga Sehat</a:t>
            </a:r>
          </a:p>
        </p:txBody>
      </p:sp>
    </p:spTree>
    <p:extLst>
      <p:ext uri="{BB962C8B-B14F-4D97-AF65-F5344CB8AC3E}">
        <p14:creationId xmlns:p14="http://schemas.microsoft.com/office/powerpoint/2010/main" val="171168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5412381" y="-9050"/>
            <a:ext cx="3742421" cy="686705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249628" y="87990"/>
            <a:ext cx="1760522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474965" y="25741"/>
            <a:ext cx="1793385" cy="68670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0" y="-19051"/>
            <a:ext cx="1850007" cy="685800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40694" y="3310542"/>
            <a:ext cx="1227656" cy="92364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 smtClean="0">
                <a:latin typeface="Calibri"/>
                <a:cs typeface="Calibri"/>
              </a:rPr>
              <a:t>Program Upaya Kesehatan Masyarakat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260696"/>
            <a:ext cx="1850007" cy="21904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INDIKATOR SASARAN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798542" y="260696"/>
            <a:ext cx="3553908" cy="22698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PROGRAM/INDIKATOR PROGRAM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529633" y="1096173"/>
            <a:ext cx="922356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>
                <a:solidFill>
                  <a:srgbClr val="000000"/>
                </a:solidFill>
                <a:latin typeface="Arial"/>
                <a:cs typeface="Arial"/>
              </a:rPr>
              <a:t>Rasio Puskesmas Per Satuan </a:t>
            </a:r>
            <a:r>
              <a:rPr lang="id-ID" sz="1000" dirty="0" smtClean="0">
                <a:solidFill>
                  <a:srgbClr val="000000"/>
                </a:solidFill>
                <a:latin typeface="Arial"/>
                <a:cs typeface="Arial"/>
              </a:rPr>
              <a:t>penduduk</a:t>
            </a:r>
            <a:endParaRPr lang="id-ID" sz="1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5979" y="3427019"/>
            <a:ext cx="1649555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ctr"/>
            <a:r>
              <a:rPr lang="id-ID" sz="1100" dirty="0">
                <a:solidFill>
                  <a:srgbClr val="000000"/>
                </a:solidFill>
                <a:cs typeface="Calibri"/>
              </a:rPr>
              <a:t>Indeks Kepuasan Masyarakat Bidang Kesehatan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-23752" y="14244"/>
            <a:ext cx="1850007" cy="2274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II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822765" y="24008"/>
            <a:ext cx="3187386" cy="2185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III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352450" y="13391"/>
            <a:ext cx="3742421" cy="2291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IV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1572817" y="3755723"/>
            <a:ext cx="432599" cy="0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4" idx="1"/>
            <a:endCxn id="4" idx="3"/>
          </p:cNvCxnSpPr>
          <p:nvPr/>
        </p:nvCxnSpPr>
        <p:spPr>
          <a:xfrm flipH="1">
            <a:off x="3268350" y="1450116"/>
            <a:ext cx="261283" cy="2322249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657880"/>
              </p:ext>
            </p:extLst>
          </p:nvPr>
        </p:nvGraphicFramePr>
        <p:xfrm>
          <a:off x="5209212" y="248826"/>
          <a:ext cx="4136185" cy="6731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49749"/>
                <a:gridCol w="1686436"/>
              </a:tblGrid>
              <a:tr h="165892"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KEGIATAN</a:t>
                      </a:r>
                      <a:endParaRPr lang="id-ID" sz="1100" b="0" noProof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INDIKATOR KEGIATAN</a:t>
                      </a:r>
                      <a:endParaRPr lang="id-ID" sz="1100" b="0" noProof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Peningkatan status Pustu Menjadi Puskesmas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peningkatan status Puskesmas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Peingkatan status Puskesmas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peningkatan status Puskesmas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Pembangunan Baru Puskesmas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bangunan gedung baru Puskesmas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Renovasi / rehabilitasi Puskesmas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Puskesmas terenovasi / terehabilitasi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Pengadaan dan Peningkatan sarana dan prasarana Puskesmas/Puskesmas Pembantu dan jaringannya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sarana dan prasarana Puskesmas / Puskesmas pembantu dan jaringannya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Penyediaan sarana puskesmas non afirmasi</a:t>
                      </a:r>
                      <a:endParaRPr lang="id-ID" sz="9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sarana Puskesmas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Pengadaan Prasarana Puskesmas non Afirmasi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prasarana Puskesmas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Perencanaan pengadaan peningkatan sarana Puskesmas, Puskesmas pembatu dan jaringannya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dokumen perencanaan peningkatan sarana Puskesmas, Puskesmas Pembantu dan jaringannya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Survei Indeks Kepuasan Masyarakat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Puskesmas yang melakukan</a:t>
                      </a:r>
                      <a:r>
                        <a:rPr lang="id-ID" sz="9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survei IKM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Sistem Penanggulangan Gawat Darurat Terpadu (SPGDT)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900" b="0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 Pelayanan kesehatan Gawat Darurat Medis Pra Fasilitas Kesehatan</a:t>
                      </a:r>
                      <a:endParaRPr lang="id-ID" sz="9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Peningkatan sistem rujukan berjenjang dan berbasis Kompetensi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Persentasi Kasus rujukan tertangani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Penyelenggaraan Bantuan Operasional Kesehatan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 capaian upaya kesehatan masyarakat melalui Biaya Operasional Kesehatan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Peningkatan Kapasitas labkesling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</a:t>
                      </a:r>
                      <a:r>
                        <a:rPr lang="id-ID" sz="9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Pengadaan sarana dan prasarana Labkesling (paket)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Pembinaan upaya kesehatan olahraga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Puskesmas yang melaksanakan Upaya Kesehatan Olahraga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Pembinaan upaya kesehatan kerja 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Puskesmas yang melaksanakan Upaya Kesehatan Kerja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Peningkatan Pelayanan pada Fasilitas Kesehatan Swasta dan Tradisional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fi-FI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Peningkatan</a:t>
                      </a:r>
                      <a:r>
                        <a:rPr lang="fi-FI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</a:t>
                      </a:r>
                      <a:r>
                        <a:rPr lang="fi-FI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Kualitas</a:t>
                      </a:r>
                      <a:r>
                        <a:rPr lang="fi-FI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</a:t>
                      </a:r>
                      <a:r>
                        <a:rPr lang="fi-FI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Pelaksanaan</a:t>
                      </a:r>
                      <a:r>
                        <a:rPr lang="fi-FI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</a:t>
                      </a:r>
                      <a:r>
                        <a:rPr lang="fi-FI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Manajemen</a:t>
                      </a:r>
                      <a:br>
                        <a:rPr lang="fi-FI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</a:br>
                      <a:r>
                        <a:rPr lang="fi-FI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Puskesmas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Jumlah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Pembinaan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pengawasan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evaluasi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pelayanan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kesehatan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di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fasilitas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kesehatan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dasar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pemerintah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Pembangunan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RS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Pratama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Persentase proses pembanguan RS Pratama sd pembangunan RS Pratama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Penyebarluasan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Informasi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Publik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pada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Bidang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Kesehatan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Persentase informasi publik bidang kesehatan yang tersampaikan ke masyarakat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>
                          <a:solidFill>
                            <a:srgbClr val="FF0000"/>
                          </a:solidFill>
                          <a:effectLst/>
                          <a:latin typeface="Garamond"/>
                        </a:rPr>
                        <a:t>Pengelolaan</a:t>
                      </a:r>
                      <a:r>
                        <a:rPr lang="en-US" sz="8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     </a:t>
                      </a:r>
                      <a:r>
                        <a:rPr lang="en-US" sz="800" b="0" i="0" u="none" strike="noStrike">
                          <a:solidFill>
                            <a:srgbClr val="FF0000"/>
                          </a:solidFill>
                          <a:effectLst/>
                          <a:latin typeface="Garamond"/>
                        </a:rPr>
                        <a:t>Administrasi</a:t>
                      </a:r>
                      <a:r>
                        <a:rPr lang="en-US" sz="8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     </a:t>
                      </a:r>
                      <a:r>
                        <a:rPr lang="en-US" sz="800" b="0" i="0" u="none" strike="noStrike">
                          <a:solidFill>
                            <a:srgbClr val="FF0000"/>
                          </a:solidFill>
                          <a:effectLst/>
                          <a:latin typeface="Garamond"/>
                        </a:rPr>
                        <a:t>Dana</a:t>
                      </a:r>
                      <a:r>
                        <a:rPr lang="en-US" sz="8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     </a:t>
                      </a:r>
                      <a:r>
                        <a:rPr lang="en-US" sz="800" b="0" i="0" u="none" strike="noStrike">
                          <a:solidFill>
                            <a:srgbClr val="FF0000"/>
                          </a:solidFill>
                          <a:effectLst/>
                          <a:latin typeface="Garamond"/>
                        </a:rPr>
                        <a:t>Alokasi</a:t>
                      </a:r>
                      <a:r>
                        <a:rPr lang="en-US" sz="8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     </a:t>
                      </a:r>
                      <a:r>
                        <a:rPr lang="en-US" sz="800" b="0" i="0" u="none" strike="noStrike">
                          <a:solidFill>
                            <a:srgbClr val="FF0000"/>
                          </a:solidFill>
                          <a:effectLst/>
                          <a:latin typeface="Garamond"/>
                        </a:rPr>
                        <a:t>Khusus</a:t>
                      </a:r>
                      <a:br>
                        <a:rPr lang="en-US" sz="800" b="0" i="0" u="none" strike="noStrike">
                          <a:solidFill>
                            <a:srgbClr val="FF0000"/>
                          </a:solidFill>
                          <a:effectLst/>
                          <a:latin typeface="Garamond"/>
                        </a:rPr>
                      </a:br>
                      <a:r>
                        <a:rPr lang="en-US" sz="800" b="0" i="0" u="none" strike="noStrike">
                          <a:solidFill>
                            <a:srgbClr val="FF0000"/>
                          </a:solidFill>
                          <a:effectLst/>
                          <a:latin typeface="Garamond"/>
                        </a:rPr>
                        <a:t>Bidang</a:t>
                      </a:r>
                      <a:r>
                        <a:rPr lang="en-US" sz="8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US" sz="800" b="0" i="0" u="none" strike="noStrike">
                          <a:solidFill>
                            <a:srgbClr val="FF0000"/>
                          </a:solidFill>
                          <a:effectLst/>
                          <a:latin typeface="Garamond"/>
                        </a:rPr>
                        <a:t>Kesehatan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37" name="Straight Arrow Connector 36"/>
          <p:cNvCxnSpPr>
            <a:endCxn id="24" idx="3"/>
          </p:cNvCxnSpPr>
          <p:nvPr/>
        </p:nvCxnSpPr>
        <p:spPr>
          <a:xfrm flipH="1">
            <a:off x="4451989" y="703855"/>
            <a:ext cx="673068" cy="746261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endCxn id="24" idx="3"/>
          </p:cNvCxnSpPr>
          <p:nvPr/>
        </p:nvCxnSpPr>
        <p:spPr>
          <a:xfrm flipH="1">
            <a:off x="4451989" y="1008655"/>
            <a:ext cx="673068" cy="441461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endCxn id="24" idx="3"/>
          </p:cNvCxnSpPr>
          <p:nvPr/>
        </p:nvCxnSpPr>
        <p:spPr>
          <a:xfrm flipH="1">
            <a:off x="4451989" y="1313455"/>
            <a:ext cx="673068" cy="136661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24" idx="3"/>
          </p:cNvCxnSpPr>
          <p:nvPr/>
        </p:nvCxnSpPr>
        <p:spPr>
          <a:xfrm flipH="1" flipV="1">
            <a:off x="4451989" y="1450116"/>
            <a:ext cx="664601" cy="174489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endCxn id="24" idx="3"/>
          </p:cNvCxnSpPr>
          <p:nvPr/>
        </p:nvCxnSpPr>
        <p:spPr>
          <a:xfrm flipH="1" flipV="1">
            <a:off x="4451989" y="1450116"/>
            <a:ext cx="673068" cy="530089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24" idx="3"/>
          </p:cNvCxnSpPr>
          <p:nvPr/>
        </p:nvCxnSpPr>
        <p:spPr>
          <a:xfrm flipH="1" flipV="1">
            <a:off x="4451989" y="1450116"/>
            <a:ext cx="664601" cy="771389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endCxn id="24" idx="3"/>
          </p:cNvCxnSpPr>
          <p:nvPr/>
        </p:nvCxnSpPr>
        <p:spPr>
          <a:xfrm flipH="1" flipV="1">
            <a:off x="4451989" y="1450116"/>
            <a:ext cx="664601" cy="936489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24" idx="3"/>
          </p:cNvCxnSpPr>
          <p:nvPr/>
        </p:nvCxnSpPr>
        <p:spPr>
          <a:xfrm flipH="1" flipV="1">
            <a:off x="4451989" y="1450116"/>
            <a:ext cx="664601" cy="1349239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Rectangle 77"/>
          <p:cNvSpPr/>
          <p:nvPr/>
        </p:nvSpPr>
        <p:spPr>
          <a:xfrm>
            <a:off x="3551860" y="2207781"/>
            <a:ext cx="1308100" cy="5539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b"/>
            <a:r>
              <a:rPr lang="id-ID" sz="1000" dirty="0">
                <a:solidFill>
                  <a:srgbClr val="000000"/>
                </a:solidFill>
                <a:cs typeface="Calibri"/>
              </a:rPr>
              <a:t>Persentase </a:t>
            </a:r>
            <a:r>
              <a:rPr lang="id-ID" sz="1000" dirty="0" smtClean="0">
                <a:solidFill>
                  <a:srgbClr val="000000"/>
                </a:solidFill>
                <a:cs typeface="Calibri"/>
              </a:rPr>
              <a:t>PPK BLUD memiliki </a:t>
            </a:r>
            <a:r>
              <a:rPr lang="id-ID" sz="1000" dirty="0">
                <a:solidFill>
                  <a:srgbClr val="000000"/>
                </a:solidFill>
                <a:cs typeface="Calibri"/>
              </a:rPr>
              <a:t>nilai IKM kategori baik </a:t>
            </a:r>
          </a:p>
        </p:txBody>
      </p:sp>
      <p:sp>
        <p:nvSpPr>
          <p:cNvPr id="79" name="Rectangle 78"/>
          <p:cNvSpPr/>
          <p:nvPr/>
        </p:nvSpPr>
        <p:spPr>
          <a:xfrm>
            <a:off x="3619500" y="3078153"/>
            <a:ext cx="1390650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 smtClean="0">
                <a:solidFill>
                  <a:srgbClr val="000000"/>
                </a:solidFill>
                <a:latin typeface="Arial"/>
                <a:cs typeface="Arial"/>
              </a:rPr>
              <a:t>Cakupan penanganan kegawatdaruratan kesehatan</a:t>
            </a:r>
            <a:endParaRPr lang="id-ID" sz="1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80" name="Straight Arrow Connector 79"/>
          <p:cNvCxnSpPr>
            <a:endCxn id="78" idx="3"/>
          </p:cNvCxnSpPr>
          <p:nvPr/>
        </p:nvCxnSpPr>
        <p:spPr>
          <a:xfrm flipH="1" flipV="1">
            <a:off x="4859960" y="2484780"/>
            <a:ext cx="349252" cy="724150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endCxn id="79" idx="3"/>
          </p:cNvCxnSpPr>
          <p:nvPr/>
        </p:nvCxnSpPr>
        <p:spPr>
          <a:xfrm flipH="1" flipV="1">
            <a:off x="5010150" y="3432096"/>
            <a:ext cx="280010" cy="230420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>
            <a:endCxn id="79" idx="3"/>
          </p:cNvCxnSpPr>
          <p:nvPr/>
        </p:nvCxnSpPr>
        <p:spPr>
          <a:xfrm flipH="1" flipV="1">
            <a:off x="5010150" y="3432096"/>
            <a:ext cx="209615" cy="528870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3643936" y="6040801"/>
            <a:ext cx="1390650" cy="5539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 smtClean="0">
                <a:solidFill>
                  <a:srgbClr val="000000"/>
                </a:solidFill>
                <a:latin typeface="Arial"/>
                <a:cs typeface="Arial"/>
              </a:rPr>
              <a:t>Jumlah faskes dasar swasta dan tradisional terstandar</a:t>
            </a:r>
            <a:endParaRPr lang="id-ID" sz="1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97" name="Straight Arrow Connector 96"/>
          <p:cNvCxnSpPr>
            <a:endCxn id="96" idx="3"/>
          </p:cNvCxnSpPr>
          <p:nvPr/>
        </p:nvCxnSpPr>
        <p:spPr>
          <a:xfrm flipH="1">
            <a:off x="5034586" y="5731767"/>
            <a:ext cx="211732" cy="586033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" name="Rectangle 101"/>
          <p:cNvSpPr/>
          <p:nvPr/>
        </p:nvSpPr>
        <p:spPr>
          <a:xfrm>
            <a:off x="3620105" y="4345826"/>
            <a:ext cx="1390650" cy="8617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 smtClean="0">
                <a:solidFill>
                  <a:srgbClr val="000000"/>
                </a:solidFill>
                <a:latin typeface="Arial"/>
                <a:cs typeface="Arial"/>
              </a:rPr>
              <a:t>Persentase puskesmas yang melaksanakan upaya kesehatan masyarakat</a:t>
            </a:r>
            <a:endParaRPr lang="id-ID" sz="1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05" name="Straight Arrow Connector 104"/>
          <p:cNvCxnSpPr>
            <a:endCxn id="102" idx="3"/>
          </p:cNvCxnSpPr>
          <p:nvPr/>
        </p:nvCxnSpPr>
        <p:spPr>
          <a:xfrm flipH="1" flipV="1">
            <a:off x="5010755" y="4776713"/>
            <a:ext cx="273052" cy="245934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0" name="Rectangle 119"/>
          <p:cNvSpPr/>
          <p:nvPr/>
        </p:nvSpPr>
        <p:spPr>
          <a:xfrm>
            <a:off x="3657421" y="5270776"/>
            <a:ext cx="1390650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 smtClean="0">
                <a:solidFill>
                  <a:srgbClr val="000000"/>
                </a:solidFill>
                <a:latin typeface="Arial"/>
                <a:cs typeface="Arial"/>
              </a:rPr>
              <a:t>Persentase puskesmas yang melaksanakan upaya kesehatan kerja</a:t>
            </a:r>
            <a:endParaRPr lang="id-ID" sz="1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22" name="Straight Arrow Connector 121"/>
          <p:cNvCxnSpPr>
            <a:stCxn id="78" idx="1"/>
            <a:endCxn id="4" idx="3"/>
          </p:cNvCxnSpPr>
          <p:nvPr/>
        </p:nvCxnSpPr>
        <p:spPr>
          <a:xfrm flipH="1">
            <a:off x="3268350" y="2484780"/>
            <a:ext cx="283510" cy="1287585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/>
          <p:cNvCxnSpPr>
            <a:stCxn id="79" idx="1"/>
            <a:endCxn id="4" idx="3"/>
          </p:cNvCxnSpPr>
          <p:nvPr/>
        </p:nvCxnSpPr>
        <p:spPr>
          <a:xfrm flipH="1">
            <a:off x="3268350" y="3432096"/>
            <a:ext cx="351150" cy="340269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/>
          <p:cNvCxnSpPr>
            <a:stCxn id="102" idx="1"/>
            <a:endCxn id="4" idx="3"/>
          </p:cNvCxnSpPr>
          <p:nvPr/>
        </p:nvCxnSpPr>
        <p:spPr>
          <a:xfrm flipH="1" flipV="1">
            <a:off x="3268350" y="3772365"/>
            <a:ext cx="351755" cy="1004348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/>
          <p:cNvCxnSpPr>
            <a:endCxn id="120" idx="3"/>
          </p:cNvCxnSpPr>
          <p:nvPr/>
        </p:nvCxnSpPr>
        <p:spPr>
          <a:xfrm flipH="1">
            <a:off x="5048071" y="5399124"/>
            <a:ext cx="266703" cy="225595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Arrow Connector 157"/>
          <p:cNvCxnSpPr>
            <a:endCxn id="4" idx="3"/>
          </p:cNvCxnSpPr>
          <p:nvPr/>
        </p:nvCxnSpPr>
        <p:spPr>
          <a:xfrm flipH="1" flipV="1">
            <a:off x="3268350" y="3772365"/>
            <a:ext cx="407861" cy="1901531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/>
          <p:cNvCxnSpPr>
            <a:stCxn id="96" idx="1"/>
            <a:endCxn id="4" idx="3"/>
          </p:cNvCxnSpPr>
          <p:nvPr/>
        </p:nvCxnSpPr>
        <p:spPr>
          <a:xfrm flipH="1" flipV="1">
            <a:off x="3268350" y="3772365"/>
            <a:ext cx="375586" cy="2545435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Arrow Connector 163"/>
          <p:cNvCxnSpPr>
            <a:endCxn id="102" idx="3"/>
          </p:cNvCxnSpPr>
          <p:nvPr/>
        </p:nvCxnSpPr>
        <p:spPr>
          <a:xfrm flipH="1">
            <a:off x="5010755" y="4406697"/>
            <a:ext cx="273053" cy="370016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Arrow Connector 166"/>
          <p:cNvCxnSpPr>
            <a:endCxn id="120" idx="3"/>
          </p:cNvCxnSpPr>
          <p:nvPr/>
        </p:nvCxnSpPr>
        <p:spPr>
          <a:xfrm flipH="1">
            <a:off x="5048071" y="4338674"/>
            <a:ext cx="266702" cy="1286045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1" name="Rectangle 170"/>
          <p:cNvSpPr/>
          <p:nvPr/>
        </p:nvSpPr>
        <p:spPr>
          <a:xfrm>
            <a:off x="3616930" y="3808433"/>
            <a:ext cx="1390650" cy="5036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ctr"/>
            <a:r>
              <a:rPr lang="id-ID" sz="1000" dirty="0" smtClean="0">
                <a:solidFill>
                  <a:srgbClr val="000000"/>
                </a:solidFill>
                <a:cs typeface="Calibri"/>
              </a:rPr>
              <a:t>Peningkatan jumlah </a:t>
            </a:r>
            <a:r>
              <a:rPr lang="id-ID" sz="1000" dirty="0">
                <a:solidFill>
                  <a:srgbClr val="000000"/>
                </a:solidFill>
                <a:cs typeface="Calibri"/>
              </a:rPr>
              <a:t>jenis pemeriksaan labkesling</a:t>
            </a:r>
          </a:p>
        </p:txBody>
      </p:sp>
      <p:cxnSp>
        <p:nvCxnSpPr>
          <p:cNvPr id="172" name="Straight Arrow Connector 171"/>
          <p:cNvCxnSpPr>
            <a:endCxn id="171" idx="3"/>
          </p:cNvCxnSpPr>
          <p:nvPr/>
        </p:nvCxnSpPr>
        <p:spPr>
          <a:xfrm flipH="1" flipV="1">
            <a:off x="5007580" y="4060251"/>
            <a:ext cx="285753" cy="629393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129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5403914" y="-9050"/>
            <a:ext cx="3742421" cy="686705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643392" y="16529"/>
            <a:ext cx="1760522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850007" y="-9050"/>
            <a:ext cx="1793385" cy="68670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0" y="-1"/>
            <a:ext cx="1850007" cy="685800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17332" y="1993985"/>
            <a:ext cx="1227656" cy="7694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 smtClean="0">
                <a:solidFill>
                  <a:srgbClr val="000000"/>
                </a:solidFill>
                <a:ea typeface="Calibri"/>
                <a:cs typeface="Calibri"/>
              </a:rPr>
              <a:t>Program Standarisasi pelayanan Kesehatan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260696"/>
            <a:ext cx="1850007" cy="21904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INDIKATOR SASARAN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850006" y="260696"/>
            <a:ext cx="1793385" cy="22698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PROGRAM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643392" y="250708"/>
            <a:ext cx="1760521" cy="2290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INDIKATOR PROGRAM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5978" y="2078624"/>
            <a:ext cx="1649555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Indeks Kepuasan Masyarakat Bidang Kesehatan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4570"/>
            <a:ext cx="1850007" cy="2274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II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850007" y="4659"/>
            <a:ext cx="3553907" cy="2273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III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403914" y="2863"/>
            <a:ext cx="3742421" cy="2291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IV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cxnSp>
        <p:nvCxnSpPr>
          <p:cNvPr id="29" name="Straight Arrow Connector 28"/>
          <p:cNvCxnSpPr>
            <a:stCxn id="4" idx="1"/>
            <a:endCxn id="25" idx="3"/>
          </p:cNvCxnSpPr>
          <p:nvPr/>
        </p:nvCxnSpPr>
        <p:spPr>
          <a:xfrm flipH="1">
            <a:off x="1735533" y="2378706"/>
            <a:ext cx="381799" cy="0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6466003"/>
              </p:ext>
            </p:extLst>
          </p:nvPr>
        </p:nvGraphicFramePr>
        <p:xfrm>
          <a:off x="5403914" y="248826"/>
          <a:ext cx="3742421" cy="2514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5985"/>
                <a:gridCol w="1686436"/>
              </a:tblGrid>
              <a:tr h="165892"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KEGIATAN</a:t>
                      </a:r>
                      <a:endParaRPr lang="id-ID" sz="1100" b="0" noProof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INDIKATOR KEGIATAN</a:t>
                      </a:r>
                      <a:endParaRPr lang="id-ID" sz="1100" b="0" noProof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Pengembangan Sumber Daya kesehatan</a:t>
                      </a:r>
                      <a:endParaRPr lang="id-ID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Jumlah SDMK Terstandar</a:t>
                      </a:r>
                      <a:endParaRPr lang="id-ID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Akreditasi Fasilits Kesehatan Tingkat pertama</a:t>
                      </a:r>
                      <a:endParaRPr lang="id-ID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Jumlah FKTP swasta yang terbina mutu pelayanan kesehatan</a:t>
                      </a:r>
                      <a:endParaRPr lang="id-ID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Sertifikasi, registrasi, akreditasi puskesmas</a:t>
                      </a:r>
                      <a:endParaRPr lang="id-ID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??????</a:t>
                      </a:r>
                      <a:endParaRPr lang="id-ID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akreditasi Puskesmas</a:t>
                      </a:r>
                      <a:endParaRPr lang="id-ID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Persentase UPT yang teregistasi </a:t>
                      </a:r>
                      <a:endParaRPr lang="id-ID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9412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akreditasi Labkesda</a:t>
                      </a:r>
                      <a:endParaRPr lang="id-ID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Jumlah labkesda terakreditasi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Sistem Informasi Kesehatan</a:t>
                      </a:r>
                      <a:endParaRPr lang="id-ID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Sistem informasi Kesehatan terintegrasi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2" name="Rectangle 21"/>
          <p:cNvSpPr/>
          <p:nvPr/>
        </p:nvSpPr>
        <p:spPr>
          <a:xfrm>
            <a:off x="3846220" y="1477334"/>
            <a:ext cx="1144880" cy="7694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 smtClean="0">
                <a:cs typeface="Calibri"/>
              </a:rPr>
              <a:t>Persentase sarana</a:t>
            </a:r>
          </a:p>
          <a:p>
            <a:r>
              <a:rPr lang="id-ID" sz="1100" dirty="0" smtClean="0">
                <a:cs typeface="Calibri"/>
              </a:rPr>
              <a:t>kesehatan yang</a:t>
            </a:r>
          </a:p>
          <a:p>
            <a:r>
              <a:rPr lang="en-US" sz="1100" dirty="0" err="1" smtClean="0">
                <a:cs typeface="Calibri"/>
              </a:rPr>
              <a:t>Ter</a:t>
            </a:r>
            <a:r>
              <a:rPr lang="id-ID" sz="1100" dirty="0">
                <a:cs typeface="Calibri"/>
              </a:rPr>
              <a:t>a</a:t>
            </a:r>
            <a:r>
              <a:rPr lang="id-ID" sz="1100" dirty="0" smtClean="0">
                <a:cs typeface="Calibri"/>
              </a:rPr>
              <a:t>kreditasi</a:t>
            </a:r>
            <a:endParaRPr lang="id-ID" sz="1100" dirty="0">
              <a:latin typeface="Calibri"/>
              <a:cs typeface="Calibri"/>
            </a:endParaRPr>
          </a:p>
        </p:txBody>
      </p:sp>
      <p:cxnSp>
        <p:nvCxnSpPr>
          <p:cNvPr id="31" name="Straight Arrow Connector 30"/>
          <p:cNvCxnSpPr>
            <a:stCxn id="22" idx="1"/>
            <a:endCxn id="4" idx="3"/>
          </p:cNvCxnSpPr>
          <p:nvPr/>
        </p:nvCxnSpPr>
        <p:spPr>
          <a:xfrm flipH="1">
            <a:off x="3344988" y="1862055"/>
            <a:ext cx="501232" cy="516651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endCxn id="22" idx="3"/>
          </p:cNvCxnSpPr>
          <p:nvPr/>
        </p:nvCxnSpPr>
        <p:spPr>
          <a:xfrm flipH="1">
            <a:off x="4991100" y="643311"/>
            <a:ext cx="412814" cy="1218744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22" idx="3"/>
          </p:cNvCxnSpPr>
          <p:nvPr/>
        </p:nvCxnSpPr>
        <p:spPr>
          <a:xfrm flipH="1">
            <a:off x="4991100" y="1028032"/>
            <a:ext cx="412814" cy="834023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22" idx="3"/>
          </p:cNvCxnSpPr>
          <p:nvPr/>
        </p:nvCxnSpPr>
        <p:spPr>
          <a:xfrm flipH="1">
            <a:off x="4991100" y="1561972"/>
            <a:ext cx="412814" cy="300083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22" idx="3"/>
          </p:cNvCxnSpPr>
          <p:nvPr/>
        </p:nvCxnSpPr>
        <p:spPr>
          <a:xfrm flipH="1">
            <a:off x="4991100" y="1346529"/>
            <a:ext cx="412814" cy="515526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endCxn id="22" idx="3"/>
          </p:cNvCxnSpPr>
          <p:nvPr/>
        </p:nvCxnSpPr>
        <p:spPr>
          <a:xfrm flipH="1" flipV="1">
            <a:off x="4991100" y="1862055"/>
            <a:ext cx="412814" cy="106235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endCxn id="22" idx="3"/>
          </p:cNvCxnSpPr>
          <p:nvPr/>
        </p:nvCxnSpPr>
        <p:spPr>
          <a:xfrm flipH="1" flipV="1">
            <a:off x="4991100" y="1862055"/>
            <a:ext cx="463550" cy="341395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endCxn id="61" idx="3"/>
          </p:cNvCxnSpPr>
          <p:nvPr/>
        </p:nvCxnSpPr>
        <p:spPr>
          <a:xfrm flipH="1">
            <a:off x="4991100" y="2559052"/>
            <a:ext cx="463550" cy="343100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ectangle 60"/>
          <p:cNvSpPr/>
          <p:nvPr/>
        </p:nvSpPr>
        <p:spPr>
          <a:xfrm>
            <a:off x="3846220" y="2317376"/>
            <a:ext cx="1144880" cy="116955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Jumlah Puskesmas menerapkan Sistem informasi Kesehatan terintegrasi online</a:t>
            </a:r>
            <a:endParaRPr lang="id-ID" sz="1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63" name="Straight Arrow Connector 62"/>
          <p:cNvCxnSpPr>
            <a:stCxn id="61" idx="1"/>
            <a:endCxn id="4" idx="3"/>
          </p:cNvCxnSpPr>
          <p:nvPr/>
        </p:nvCxnSpPr>
        <p:spPr>
          <a:xfrm flipH="1" flipV="1">
            <a:off x="3344988" y="2378706"/>
            <a:ext cx="501232" cy="523446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692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5403914" y="-9050"/>
            <a:ext cx="3742421" cy="686705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643392" y="16529"/>
            <a:ext cx="1760522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850007" y="-9050"/>
            <a:ext cx="1793385" cy="68670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0" y="-1"/>
            <a:ext cx="1850007" cy="685800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53832" y="1804699"/>
            <a:ext cx="1227656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Program Obat dan Perbekalan Kesehatan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260696"/>
            <a:ext cx="1850007" cy="21904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INDIKATOR SASARAN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850006" y="260696"/>
            <a:ext cx="1793385" cy="22698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PROGRAM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643392" y="250708"/>
            <a:ext cx="1760521" cy="2290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INDIKATOR PROGRAM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803139" y="1494703"/>
            <a:ext cx="1098065" cy="121879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 smtClean="0">
                <a:solidFill>
                  <a:srgbClr val="000000"/>
                </a:solidFill>
                <a:ea typeface="Calibri"/>
                <a:cs typeface="Calibri"/>
              </a:rPr>
              <a:t>Persentase pemenuhan sediaan farmasi, alat kesehatan dan perbekalan kesehatan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22771" y="1810369"/>
            <a:ext cx="1363269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ctr"/>
            <a:r>
              <a:rPr lang="id-ID" sz="1100" dirty="0">
                <a:solidFill>
                  <a:srgbClr val="000000"/>
                </a:solidFill>
                <a:cs typeface="Calibri"/>
              </a:rPr>
              <a:t>Indeks Kepuasan Masyarakat Bidang Kesehatan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4570"/>
            <a:ext cx="1850007" cy="2274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II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850007" y="4659"/>
            <a:ext cx="3553907" cy="2273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III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403914" y="2863"/>
            <a:ext cx="3742421" cy="2291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IV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cxnSp>
        <p:nvCxnSpPr>
          <p:cNvPr id="29" name="Straight Arrow Connector 28"/>
          <p:cNvCxnSpPr>
            <a:stCxn id="4" idx="1"/>
            <a:endCxn id="25" idx="3"/>
          </p:cNvCxnSpPr>
          <p:nvPr/>
        </p:nvCxnSpPr>
        <p:spPr>
          <a:xfrm flipH="1">
            <a:off x="1586040" y="2104781"/>
            <a:ext cx="467792" cy="5670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4" idx="1"/>
            <a:endCxn id="4" idx="3"/>
          </p:cNvCxnSpPr>
          <p:nvPr/>
        </p:nvCxnSpPr>
        <p:spPr>
          <a:xfrm flipH="1">
            <a:off x="3281488" y="2104101"/>
            <a:ext cx="521651" cy="680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5989139"/>
              </p:ext>
            </p:extLst>
          </p:nvPr>
        </p:nvGraphicFramePr>
        <p:xfrm>
          <a:off x="5403914" y="248826"/>
          <a:ext cx="3742421" cy="4744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5985"/>
                <a:gridCol w="1686436"/>
              </a:tblGrid>
              <a:tr h="165892"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KEGIATAN</a:t>
                      </a:r>
                      <a:endParaRPr lang="id-ID" sz="1100" b="0" noProof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INDIKATOR KEGIATAN</a:t>
                      </a:r>
                      <a:endParaRPr lang="id-ID" sz="1100" b="0" noProof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Penyediaan Obat Dan Bahan Medis Habis Pakai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Ketersedian Kefarmasian Dan BMHP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Penyediaan Alat Kesehatan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Alat Kesehatan 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9412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Penyediaan Alat Kesehatan Puskesmas (DBHCHT)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Alat Kesehatan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Penyediaan Alat Kesehatan Non Afirmasi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Alat Kesehatan Non Afirmasi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Distribusi Obat, Alat Kesehatan Dan  Perbekalan Kesehatan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Peresentasi Obat Alat Kesehatan Dan Perbekalan Kesehatan Yang Terdistribusi Ke Puskesmas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Distribusi Obat Dan E-logistik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Paket Obat Yang Didistribusikan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Pengelolaan Obat Dalam Gedung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Tidak Adanya Obat Rusak Atau Hilang Di Uptd Gudang Farmasi Dan Perbekalan Kesehatan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Peningkatan Mutu Penggunaan Alat Kesehatan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UPT Yang Dilakukan Kalibrasi Alat Kesehatan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Pengendalian Risiko Obat Dan Perbekalan Kesehatan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Kehilangan Atau Kekurangan Obat Di UPT Gudang Farmasi Dan Perbekalan Kesehatan Dan Di UPT Puskesmas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Penyediaan Obat Dan BMHP Di Kab/Kota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Obat Puskesmas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2" name="Left Arrow 31"/>
          <p:cNvSpPr/>
          <p:nvPr/>
        </p:nvSpPr>
        <p:spPr>
          <a:xfrm>
            <a:off x="5001483" y="533126"/>
            <a:ext cx="402429" cy="4159523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98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5403914" y="-9050"/>
            <a:ext cx="3742421" cy="686705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643392" y="16529"/>
            <a:ext cx="1760522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850007" y="-9050"/>
            <a:ext cx="1793385" cy="68670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0" y="-1"/>
            <a:ext cx="1850007" cy="685800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68132" y="1588575"/>
            <a:ext cx="1227656" cy="7694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 smtClean="0">
                <a:solidFill>
                  <a:srgbClr val="000000"/>
                </a:solidFill>
                <a:ea typeface="Calibri"/>
                <a:cs typeface="Calibri"/>
              </a:rPr>
              <a:t>Program Pembiayaan dan Jaminan kesehatan 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260696"/>
            <a:ext cx="1850007" cy="21904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INDIKATOR SASARAN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850006" y="260696"/>
            <a:ext cx="1793385" cy="22698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PROGRAM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643392" y="250708"/>
            <a:ext cx="1760521" cy="2290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INDIKATOR PROGRAM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702542" y="2222500"/>
            <a:ext cx="1485464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/>
              <a:t>Persetase pembiayaan dan jaminan kesehatan </a:t>
            </a:r>
            <a:endParaRPr lang="id-ID" sz="1100" dirty="0">
              <a:cs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5978" y="1763252"/>
            <a:ext cx="1649555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Universal Health Coverage (UHC) 100%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4570"/>
            <a:ext cx="1850007" cy="2274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II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850007" y="4659"/>
            <a:ext cx="3553907" cy="2273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III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403914" y="2863"/>
            <a:ext cx="3742421" cy="2291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IV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cxnSp>
        <p:nvCxnSpPr>
          <p:cNvPr id="29" name="Straight Arrow Connector 28"/>
          <p:cNvCxnSpPr>
            <a:stCxn id="4" idx="1"/>
            <a:endCxn id="25" idx="3"/>
          </p:cNvCxnSpPr>
          <p:nvPr/>
        </p:nvCxnSpPr>
        <p:spPr>
          <a:xfrm flipH="1">
            <a:off x="1735533" y="1973296"/>
            <a:ext cx="432599" cy="5400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4" idx="1"/>
            <a:endCxn id="4" idx="3"/>
          </p:cNvCxnSpPr>
          <p:nvPr/>
        </p:nvCxnSpPr>
        <p:spPr>
          <a:xfrm flipH="1" flipV="1">
            <a:off x="3395788" y="1973296"/>
            <a:ext cx="306754" cy="549286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9253786"/>
              </p:ext>
            </p:extLst>
          </p:nvPr>
        </p:nvGraphicFramePr>
        <p:xfrm>
          <a:off x="5403914" y="248826"/>
          <a:ext cx="3742421" cy="2857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5985"/>
                <a:gridCol w="1686436"/>
              </a:tblGrid>
              <a:tr h="165892"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KEGIATAN</a:t>
                      </a:r>
                      <a:endParaRPr lang="id-ID" sz="1100" b="0" noProof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INDIKATOR KEGIATAN</a:t>
                      </a:r>
                      <a:endParaRPr lang="id-ID" sz="1100" b="0" noProof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Jaminan Kesehatan Masyarakat (JKN)</a:t>
                      </a:r>
                      <a:endParaRPr lang="id-ID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200" b="0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Jumlah pembayaran premi bagi peserta jamkesda terintegrasi JKN, persentase capaian kinerja berbasis kapitasi dan dokumen fraud program JKN pada FKTP</a:t>
                      </a:r>
                      <a:endParaRPr lang="id-ID" sz="12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Jaminan Kesehatan daerah (JAMKESDA)</a:t>
                      </a:r>
                      <a:endParaRPr lang="id-ID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jumlah peserta Jamkesda  yang terbiayai diluar kuota JKN</a:t>
                      </a:r>
                      <a:endParaRPr lang="id-ID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9412">
                <a:tc>
                  <a:txBody>
                    <a:bodyPr/>
                    <a:lstStyle/>
                    <a:p>
                      <a:pPr algn="l" fontAlgn="b"/>
                      <a:r>
                        <a:rPr lang="id-ID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Pengelolaan PPK BLUD pada UPT Dinas Kesehatan</a:t>
                      </a:r>
                      <a:endParaRPr lang="id-ID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jumlah dokumen pendukung pengelolaan PPK BLUD UPT Dinas kesehatan</a:t>
                      </a:r>
                      <a:endParaRPr lang="id-ID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3688411" y="1288493"/>
            <a:ext cx="1499595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Kepesertaan JKN Semesta Seluruh Penduduk Sumedang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cxnSp>
        <p:nvCxnSpPr>
          <p:cNvPr id="31" name="Straight Arrow Connector 30"/>
          <p:cNvCxnSpPr>
            <a:endCxn id="23" idx="3"/>
          </p:cNvCxnSpPr>
          <p:nvPr/>
        </p:nvCxnSpPr>
        <p:spPr>
          <a:xfrm flipH="1">
            <a:off x="5188006" y="1092200"/>
            <a:ext cx="285694" cy="496375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endCxn id="23" idx="3"/>
          </p:cNvCxnSpPr>
          <p:nvPr/>
        </p:nvCxnSpPr>
        <p:spPr>
          <a:xfrm flipH="1" flipV="1">
            <a:off x="5188006" y="1588575"/>
            <a:ext cx="285694" cy="633925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24" idx="3"/>
          </p:cNvCxnSpPr>
          <p:nvPr/>
        </p:nvCxnSpPr>
        <p:spPr>
          <a:xfrm flipH="1" flipV="1">
            <a:off x="5188006" y="2522582"/>
            <a:ext cx="285694" cy="246018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23" idx="1"/>
            <a:endCxn id="4" idx="3"/>
          </p:cNvCxnSpPr>
          <p:nvPr/>
        </p:nvCxnSpPr>
        <p:spPr>
          <a:xfrm flipH="1">
            <a:off x="3395788" y="1588575"/>
            <a:ext cx="292623" cy="384721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4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5403914" y="-9050"/>
            <a:ext cx="3742421" cy="686705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643392" y="16529"/>
            <a:ext cx="1760522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850007" y="-9050"/>
            <a:ext cx="1793385" cy="68670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0" y="-1"/>
            <a:ext cx="1850007" cy="685800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68129" y="769705"/>
            <a:ext cx="1227656" cy="7694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Program pelayanan Kesehatan pada PPK BLUD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260696"/>
            <a:ext cx="1850007" cy="21904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INDIKATOR SASARAN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850006" y="260696"/>
            <a:ext cx="1793385" cy="22698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PROGRAM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643392" y="250708"/>
            <a:ext cx="1760521" cy="2290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INDIKATOR PROGRAM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926500" y="792157"/>
            <a:ext cx="1116051" cy="7261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Persentase Pelayanan PPK BLUD yang sesuai standar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5975" y="851504"/>
            <a:ext cx="1649555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ctr"/>
            <a:r>
              <a:rPr lang="id-ID" sz="1100" dirty="0">
                <a:solidFill>
                  <a:srgbClr val="000000"/>
                </a:solidFill>
                <a:cs typeface="Calibri"/>
              </a:rPr>
              <a:t>Indeks Kepuasan Masyarakat Bidang Kesehatan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4570"/>
            <a:ext cx="1850007" cy="2274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II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850007" y="4659"/>
            <a:ext cx="3553907" cy="2273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III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403914" y="2863"/>
            <a:ext cx="3742421" cy="2291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IV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cxnSp>
        <p:nvCxnSpPr>
          <p:cNvPr id="29" name="Straight Arrow Connector 28"/>
          <p:cNvCxnSpPr>
            <a:stCxn id="4" idx="1"/>
            <a:endCxn id="25" idx="3"/>
          </p:cNvCxnSpPr>
          <p:nvPr/>
        </p:nvCxnSpPr>
        <p:spPr>
          <a:xfrm flipH="1" flipV="1">
            <a:off x="1735530" y="1151586"/>
            <a:ext cx="432599" cy="2840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4" idx="1"/>
            <a:endCxn id="4" idx="3"/>
          </p:cNvCxnSpPr>
          <p:nvPr/>
        </p:nvCxnSpPr>
        <p:spPr>
          <a:xfrm flipH="1" flipV="1">
            <a:off x="3395785" y="1154426"/>
            <a:ext cx="530715" cy="830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546116"/>
              </p:ext>
            </p:extLst>
          </p:nvPr>
        </p:nvGraphicFramePr>
        <p:xfrm>
          <a:off x="5403914" y="248826"/>
          <a:ext cx="3742421" cy="1290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5985"/>
                <a:gridCol w="1686436"/>
              </a:tblGrid>
              <a:tr h="165892"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KEGIATAN</a:t>
                      </a:r>
                      <a:endParaRPr lang="id-ID" sz="1100" b="0" noProof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INDIKATOR KEGIATAN</a:t>
                      </a:r>
                      <a:endParaRPr lang="id-ID" sz="1100" b="0" noProof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Pelayanan Kesehatan PPK BLUD Puskesmas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Waktu</a:t>
                      </a:r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Pelayanan Kesehatan PPK BLUD Puskesmas (Satuan : Bulan)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Pelayanan Kesehatan PPK BLUD Labkesda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Waktu</a:t>
                      </a:r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 Pelayanan Kesehatan PPK BLUD Labkesda </a:t>
                      </a:r>
                    </a:p>
                    <a:p>
                      <a:pPr algn="l" fontAlgn="ctr"/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(Satuan : Bulan)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22" name="Straight Arrow Connector 21"/>
          <p:cNvCxnSpPr>
            <a:stCxn id="40" idx="1"/>
            <a:endCxn id="24" idx="3"/>
          </p:cNvCxnSpPr>
          <p:nvPr/>
        </p:nvCxnSpPr>
        <p:spPr>
          <a:xfrm flipH="1">
            <a:off x="5042551" y="893986"/>
            <a:ext cx="361363" cy="261270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24" idx="3"/>
          </p:cNvCxnSpPr>
          <p:nvPr/>
        </p:nvCxnSpPr>
        <p:spPr>
          <a:xfrm flipH="1" flipV="1">
            <a:off x="5042551" y="1155256"/>
            <a:ext cx="361362" cy="135911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27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5403914" y="-9050"/>
            <a:ext cx="3742421" cy="686705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505200" y="16529"/>
            <a:ext cx="1898714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850007" y="-9050"/>
            <a:ext cx="1655193" cy="68670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0" y="-1"/>
            <a:ext cx="1850007" cy="685800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t"/>
            <a:endParaRPr lang="id-ID" sz="1100">
              <a:solidFill>
                <a:srgbClr val="000000"/>
              </a:solidFill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24197" y="1232206"/>
            <a:ext cx="1227656" cy="138499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Program Pencegenahan dan Penanggulangan Penyakit menular, penyakit tidak menular dan surveilans epidemiologi</a:t>
            </a:r>
            <a:endParaRPr lang="id-ID" sz="1050">
              <a:latin typeface="Calibri"/>
              <a:cs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260696"/>
            <a:ext cx="1850007" cy="21904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smtClean="0">
                <a:solidFill>
                  <a:srgbClr val="000000"/>
                </a:solidFill>
                <a:latin typeface="Calibri"/>
                <a:cs typeface="Calibri"/>
              </a:rPr>
              <a:t>INDIKATOR SASARAN</a:t>
            </a:r>
            <a:endParaRPr lang="id-ID" sz="11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850006" y="260696"/>
            <a:ext cx="1793385" cy="22698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smtClean="0">
                <a:solidFill>
                  <a:srgbClr val="000000"/>
                </a:solidFill>
                <a:latin typeface="Calibri"/>
                <a:cs typeface="Calibri"/>
              </a:rPr>
              <a:t>PROGRAM</a:t>
            </a:r>
            <a:endParaRPr lang="id-ID" sz="11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643392" y="250708"/>
            <a:ext cx="1760521" cy="2290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smtClean="0">
                <a:solidFill>
                  <a:srgbClr val="000000"/>
                </a:solidFill>
                <a:latin typeface="Calibri"/>
                <a:cs typeface="Calibri"/>
              </a:rPr>
              <a:t>INDIKATOR PROGRAM</a:t>
            </a:r>
            <a:endParaRPr lang="id-ID" sz="11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29121" y="2255563"/>
            <a:ext cx="1363268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ctr"/>
            <a:r>
              <a:rPr lang="id-ID" sz="1050" smtClean="0">
                <a:solidFill>
                  <a:srgbClr val="000000"/>
                </a:solidFill>
                <a:latin typeface="Calibri"/>
                <a:cs typeface="Calibri"/>
              </a:rPr>
              <a:t>Menurunnya Angka Kesakitan</a:t>
            </a:r>
            <a:endParaRPr lang="id-ID" sz="105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4570"/>
            <a:ext cx="1850007" cy="2274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II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850007" y="4659"/>
            <a:ext cx="3553907" cy="2273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III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403914" y="2863"/>
            <a:ext cx="3742421" cy="2291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IV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cxnSp>
        <p:nvCxnSpPr>
          <p:cNvPr id="29" name="Straight Arrow Connector 28"/>
          <p:cNvCxnSpPr>
            <a:stCxn id="4" idx="1"/>
            <a:endCxn id="25" idx="3"/>
          </p:cNvCxnSpPr>
          <p:nvPr/>
        </p:nvCxnSpPr>
        <p:spPr>
          <a:xfrm flipH="1">
            <a:off x="1592389" y="1924704"/>
            <a:ext cx="431808" cy="546303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31" idx="1"/>
            <a:endCxn id="4" idx="3"/>
          </p:cNvCxnSpPr>
          <p:nvPr/>
        </p:nvCxnSpPr>
        <p:spPr>
          <a:xfrm flipH="1">
            <a:off x="3251853" y="1149602"/>
            <a:ext cx="443894" cy="775102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817910"/>
              </p:ext>
            </p:extLst>
          </p:nvPr>
        </p:nvGraphicFramePr>
        <p:xfrm>
          <a:off x="5403914" y="248826"/>
          <a:ext cx="3742421" cy="53517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85886"/>
                <a:gridCol w="1856535"/>
              </a:tblGrid>
              <a:tr h="165892"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KEGIATAN</a:t>
                      </a:r>
                      <a:endParaRPr lang="id-ID" sz="1100" b="0" noProof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INDIKATOR KEGIATAN</a:t>
                      </a:r>
                      <a:endParaRPr lang="id-ID" sz="1100" b="0" noProof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fontAlgn="ctr"/>
                      <a:endParaRPr lang="id-ID" sz="1100" b="0" i="0" u="none" strike="noStrike" noProof="0" dirty="0" smtClean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marL="347663" indent="0" algn="r" fontAlgn="ctr"/>
                      <a:endParaRPr lang="id-ID" sz="1100" b="0" i="0" u="none" strike="noStrike" noProof="0" dirty="0" smtClean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marL="347663" indent="0" algn="r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Pencegahan penyakit menular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d-ID" sz="1100" b="0" i="0" u="none" strike="noStrike" noProof="0" dirty="0" smtClean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r" fontAlgn="ctr"/>
                      <a:endParaRPr lang="id-ID" sz="1100" b="0" i="0" u="none" strike="noStrike" noProof="0" dirty="0" smtClean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r" fontAlgn="ctr"/>
                      <a:endParaRPr lang="id-ID" sz="1100" b="0" i="0" u="none" strike="noStrike" noProof="0" dirty="0" smtClean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r" fontAlgn="ctr"/>
                      <a:endParaRPr lang="id-ID" sz="1100" b="0" i="0" u="none" strike="noStrike" noProof="0" dirty="0" smtClean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r" fontAlgn="ctr"/>
                      <a:endParaRPr lang="id-ID" sz="1100" b="0" i="0" u="none" strike="noStrike" noProof="0" dirty="0" smtClean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marL="0" marR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Jumlah Orang yang mendapatkan pembinaan pencegahan penyakit menular</a:t>
                      </a:r>
                      <a:endParaRPr lang="id-ID" sz="1100" b="0" i="0" u="none" strike="noStrike" baseline="0" noProof="0" dirty="0" smtClean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r" fontAlgn="ctr"/>
                      <a:endParaRPr lang="id-ID" sz="1100" b="0" i="0" u="none" strike="noStrike" baseline="0" noProof="0" dirty="0" smtClean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r" fontAlgn="ctr"/>
                      <a:endParaRPr lang="id-ID" sz="1100" b="0" i="0" u="none" strike="noStrike" baseline="0" noProof="0" dirty="0" smtClean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7663" marR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Pengendalian penyakit menular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Jumlah Puskesmas yang dibina</a:t>
                      </a:r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 untuk melakukan tata laksana teknis sesuai standar</a:t>
                      </a:r>
                    </a:p>
                    <a:p>
                      <a:pPr algn="r" fontAlgn="ctr"/>
                      <a:endParaRPr lang="id-ID" sz="1100" b="0" i="0" u="none" strike="noStrike" baseline="0" noProof="0" dirty="0" smtClean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r" fontAlgn="ctr"/>
                      <a:endParaRPr lang="id-ID" sz="1100" b="0" i="0" u="none" strike="noStrike" baseline="0" noProof="0" dirty="0" smtClean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r" fontAlgn="ctr"/>
                      <a:endParaRPr lang="id-ID" sz="1100" b="0" i="0" u="none" strike="noStrike" baseline="0" noProof="0" dirty="0" smtClean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r" fontAlgn="ctr"/>
                      <a:endParaRPr lang="id-ID" sz="1100" b="0" i="0" u="none" strike="noStrike" baseline="0" noProof="0" dirty="0" smtClean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r" fontAlgn="ctr"/>
                      <a:endParaRPr lang="id-ID" sz="1100" b="0" i="0" u="none" strike="noStrike" baseline="0" noProof="0" dirty="0" smtClean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r" fontAlgn="ctr"/>
                      <a:endParaRPr lang="id-ID" sz="1100" b="0" i="0" u="none" strike="noStrike" baseline="0" noProof="0" dirty="0" smtClean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r" fontAlgn="ctr"/>
                      <a:endParaRPr lang="id-ID" sz="1100" b="0" i="0" u="none" strike="noStrike" baseline="0" noProof="0" dirty="0" smtClean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r" fontAlgn="ctr"/>
                      <a:endParaRPr lang="id-ID" sz="1100" b="0" i="0" u="none" strike="noStrike" baseline="0" noProof="0" dirty="0" smtClean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r" fontAlgn="ctr"/>
                      <a:endParaRPr lang="id-ID" sz="1100" b="0" i="0" u="none" strike="noStrike" baseline="0" noProof="0" dirty="0" smtClean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26814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Pencegahan dan penanggulangan penyakit tidak menular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</a:t>
                      </a:r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sasaran PTM yang di screening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Kegiatan imunisasi dasar lengkap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Jumlah</a:t>
                      </a:r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orang yang mendapatkan imunisasi dasar lengkap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Surveilans epidemiologi</a:t>
                      </a:r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 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</a:t>
                      </a:r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kelengkapan dan ketepatan laporan KLB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2" name="Rectangle 21"/>
          <p:cNvSpPr/>
          <p:nvPr/>
        </p:nvSpPr>
        <p:spPr>
          <a:xfrm>
            <a:off x="3695747" y="514132"/>
            <a:ext cx="1634010" cy="20984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dirty="0">
                <a:solidFill>
                  <a:srgbClr val="000000"/>
                </a:solidFill>
                <a:cs typeface="Calibri"/>
              </a:rPr>
              <a:t>Angka kesembuhan TB</a:t>
            </a:r>
            <a:endParaRPr lang="id-ID" sz="1050" dirty="0">
              <a:latin typeface="Calibri"/>
              <a:cs typeface="Calibri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695747" y="745921"/>
            <a:ext cx="1634010" cy="19077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smtClean="0">
                <a:solidFill>
                  <a:srgbClr val="000000"/>
                </a:solidFill>
                <a:cs typeface="Calibri"/>
              </a:rPr>
              <a:t>CNR TB</a:t>
            </a:r>
            <a:endParaRPr lang="id-ID" sz="1050">
              <a:latin typeface="Calibri"/>
              <a:cs typeface="Calibri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695747" y="977909"/>
            <a:ext cx="1634010" cy="34338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smtClean="0">
                <a:solidFill>
                  <a:srgbClr val="000000"/>
                </a:solidFill>
                <a:cs typeface="Calibri"/>
              </a:rPr>
              <a:t>Deteksi dini </a:t>
            </a:r>
            <a:r>
              <a:rPr lang="id-ID" sz="1050">
                <a:solidFill>
                  <a:srgbClr val="000000"/>
                </a:solidFill>
                <a:cs typeface="Calibri"/>
              </a:rPr>
              <a:t>hepatitis B </a:t>
            </a:r>
            <a:r>
              <a:rPr lang="id-ID" sz="1050" smtClean="0">
                <a:solidFill>
                  <a:srgbClr val="000000"/>
                </a:solidFill>
                <a:cs typeface="Calibri"/>
              </a:rPr>
              <a:t>pada </a:t>
            </a:r>
            <a:r>
              <a:rPr lang="id-ID" sz="1050">
                <a:solidFill>
                  <a:srgbClr val="000000"/>
                </a:solidFill>
                <a:cs typeface="Calibri"/>
              </a:rPr>
              <a:t>bumil</a:t>
            </a:r>
            <a:endParaRPr lang="id-ID" sz="1050">
              <a:latin typeface="Calibri"/>
              <a:cs typeface="Calibri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695747" y="1366924"/>
            <a:ext cx="1634010" cy="31216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dirty="0" smtClean="0">
                <a:solidFill>
                  <a:srgbClr val="000000"/>
                </a:solidFill>
                <a:cs typeface="Calibri"/>
              </a:rPr>
              <a:t>Penemuan </a:t>
            </a:r>
            <a:r>
              <a:rPr lang="id-ID" sz="1050" dirty="0">
                <a:solidFill>
                  <a:srgbClr val="000000"/>
                </a:solidFill>
                <a:cs typeface="Calibri"/>
              </a:rPr>
              <a:t>kasus diare semua umur</a:t>
            </a:r>
            <a:endParaRPr lang="id-ID" sz="1050" dirty="0">
              <a:latin typeface="Calibri"/>
              <a:cs typeface="Calibri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695747" y="1718480"/>
            <a:ext cx="1634010" cy="31216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anchor="ctr">
            <a:spAutoFit/>
          </a:bodyPr>
          <a:lstStyle/>
          <a:p>
            <a:r>
              <a:rPr lang="id-ID" sz="1050">
                <a:solidFill>
                  <a:srgbClr val="000000"/>
                </a:solidFill>
                <a:cs typeface="Calibri"/>
              </a:rPr>
              <a:t>penemuan kasus pnemonia pada balita</a:t>
            </a:r>
            <a:endParaRPr lang="id-ID" sz="1050">
              <a:latin typeface="Calibri"/>
              <a:cs typeface="Calibri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695747" y="2053298"/>
            <a:ext cx="1634010" cy="28379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anchor="ctr">
            <a:spAutoFit/>
          </a:bodyPr>
          <a:lstStyle/>
          <a:p>
            <a:r>
              <a:rPr lang="id-ID" sz="1050">
                <a:solidFill>
                  <a:srgbClr val="000000"/>
                </a:solidFill>
                <a:cs typeface="Calibri"/>
              </a:rPr>
              <a:t>proporsi penemuan kasus kusta cacat tk 2</a:t>
            </a:r>
            <a:endParaRPr lang="id-ID" sz="1050">
              <a:latin typeface="Calibri"/>
              <a:cs typeface="Calibri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695747" y="2368397"/>
            <a:ext cx="1634010" cy="31216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anchor="ctr">
            <a:spAutoFit/>
          </a:bodyPr>
          <a:lstStyle/>
          <a:p>
            <a:r>
              <a:rPr lang="id-ID" sz="1050" smtClean="0">
                <a:solidFill>
                  <a:srgbClr val="000000"/>
                </a:solidFill>
                <a:cs typeface="Calibri"/>
              </a:rPr>
              <a:t>Cakupan POPM Kecacingan</a:t>
            </a:r>
            <a:endParaRPr lang="id-ID" sz="1050">
              <a:latin typeface="Calibri"/>
              <a:cs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695747" y="2730940"/>
            <a:ext cx="1634010" cy="25391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smtClean="0">
                <a:solidFill>
                  <a:srgbClr val="000000"/>
                </a:solidFill>
                <a:cs typeface="Calibri"/>
              </a:rPr>
              <a:t>Insident </a:t>
            </a:r>
            <a:r>
              <a:rPr lang="id-ID" sz="1050">
                <a:solidFill>
                  <a:srgbClr val="000000"/>
                </a:solidFill>
                <a:cs typeface="Calibri"/>
              </a:rPr>
              <a:t>Rate DBD</a:t>
            </a:r>
            <a:endParaRPr lang="id-ID" sz="1050">
              <a:latin typeface="Calibri"/>
              <a:cs typeface="Calibri"/>
            </a:endParaRPr>
          </a:p>
        </p:txBody>
      </p:sp>
      <p:cxnSp>
        <p:nvCxnSpPr>
          <p:cNvPr id="37" name="Straight Arrow Connector 36"/>
          <p:cNvCxnSpPr>
            <a:stCxn id="32" idx="1"/>
            <a:endCxn id="4" idx="3"/>
          </p:cNvCxnSpPr>
          <p:nvPr/>
        </p:nvCxnSpPr>
        <p:spPr>
          <a:xfrm flipH="1">
            <a:off x="3251853" y="1523009"/>
            <a:ext cx="443894" cy="401695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33" idx="1"/>
            <a:endCxn id="4" idx="3"/>
          </p:cNvCxnSpPr>
          <p:nvPr/>
        </p:nvCxnSpPr>
        <p:spPr>
          <a:xfrm flipH="1">
            <a:off x="3251853" y="1874565"/>
            <a:ext cx="443894" cy="50139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34" idx="1"/>
            <a:endCxn id="4" idx="3"/>
          </p:cNvCxnSpPr>
          <p:nvPr/>
        </p:nvCxnSpPr>
        <p:spPr>
          <a:xfrm flipH="1" flipV="1">
            <a:off x="3251853" y="1924704"/>
            <a:ext cx="443894" cy="270489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5" idx="1"/>
            <a:endCxn id="4" idx="3"/>
          </p:cNvCxnSpPr>
          <p:nvPr/>
        </p:nvCxnSpPr>
        <p:spPr>
          <a:xfrm flipH="1" flipV="1">
            <a:off x="3251853" y="1924704"/>
            <a:ext cx="443894" cy="599778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6" idx="1"/>
            <a:endCxn id="4" idx="3"/>
          </p:cNvCxnSpPr>
          <p:nvPr/>
        </p:nvCxnSpPr>
        <p:spPr>
          <a:xfrm flipH="1" flipV="1">
            <a:off x="3251853" y="1924704"/>
            <a:ext cx="443894" cy="933194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23" idx="1"/>
            <a:endCxn id="4" idx="3"/>
          </p:cNvCxnSpPr>
          <p:nvPr/>
        </p:nvCxnSpPr>
        <p:spPr>
          <a:xfrm flipH="1">
            <a:off x="3251853" y="841307"/>
            <a:ext cx="443894" cy="1083397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22" idx="1"/>
            <a:endCxn id="4" idx="3"/>
          </p:cNvCxnSpPr>
          <p:nvPr/>
        </p:nvCxnSpPr>
        <p:spPr>
          <a:xfrm flipH="1">
            <a:off x="3251853" y="619056"/>
            <a:ext cx="443894" cy="1305648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3695747" y="3036455"/>
            <a:ext cx="1634010" cy="37772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smtClean="0">
                <a:latin typeface="Calibri"/>
                <a:cs typeface="Calibri"/>
              </a:rPr>
              <a:t>Persentase Kasus HIV yang diobati</a:t>
            </a:r>
            <a:endParaRPr lang="id-ID" sz="1050">
              <a:latin typeface="Calibri"/>
              <a:cs typeface="Calibri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229121" y="1214274"/>
            <a:ext cx="1363268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id-ID" sz="900" dirty="0">
                <a:latin typeface="Arial"/>
                <a:cs typeface="Arial"/>
              </a:rPr>
              <a:t>Prevalensi HIV/AIDS dari total populasi (%)</a:t>
            </a:r>
          </a:p>
        </p:txBody>
      </p:sp>
      <p:cxnSp>
        <p:nvCxnSpPr>
          <p:cNvPr id="62" name="Straight Arrow Connector 61"/>
          <p:cNvCxnSpPr>
            <a:stCxn id="4" idx="1"/>
            <a:endCxn id="61" idx="3"/>
          </p:cNvCxnSpPr>
          <p:nvPr/>
        </p:nvCxnSpPr>
        <p:spPr>
          <a:xfrm flipH="1" flipV="1">
            <a:off x="1592389" y="1398940"/>
            <a:ext cx="431808" cy="525764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Left Arrow 63"/>
          <p:cNvSpPr/>
          <p:nvPr/>
        </p:nvSpPr>
        <p:spPr>
          <a:xfrm>
            <a:off x="5255484" y="548294"/>
            <a:ext cx="650016" cy="3547498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/>
          </a:p>
        </p:txBody>
      </p:sp>
      <p:cxnSp>
        <p:nvCxnSpPr>
          <p:cNvPr id="69" name="Straight Arrow Connector 68"/>
          <p:cNvCxnSpPr>
            <a:stCxn id="60" idx="1"/>
            <a:endCxn id="4" idx="3"/>
          </p:cNvCxnSpPr>
          <p:nvPr/>
        </p:nvCxnSpPr>
        <p:spPr>
          <a:xfrm flipH="1" flipV="1">
            <a:off x="3251853" y="1924704"/>
            <a:ext cx="443894" cy="1300614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Rectangle 76"/>
          <p:cNvSpPr/>
          <p:nvPr/>
        </p:nvSpPr>
        <p:spPr>
          <a:xfrm>
            <a:off x="3632247" y="5567673"/>
            <a:ext cx="1634010" cy="55496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dirty="0" smtClean="0"/>
              <a:t>Cakupan Desa/kelurahan </a:t>
            </a:r>
            <a:r>
              <a:rPr lang="id-ID" sz="1050" i="1" dirty="0" smtClean="0"/>
              <a:t>Universal Child Immunization </a:t>
            </a:r>
            <a:r>
              <a:rPr lang="id-ID" sz="1050" dirty="0" smtClean="0"/>
              <a:t>(UCI) </a:t>
            </a:r>
            <a:endParaRPr lang="id-ID" sz="1050" dirty="0"/>
          </a:p>
        </p:txBody>
      </p:sp>
      <p:cxnSp>
        <p:nvCxnSpPr>
          <p:cNvPr id="78" name="Straight Arrow Connector 77"/>
          <p:cNvCxnSpPr>
            <a:endCxn id="77" idx="3"/>
          </p:cNvCxnSpPr>
          <p:nvPr/>
        </p:nvCxnSpPr>
        <p:spPr>
          <a:xfrm flipH="1">
            <a:off x="5266257" y="5181600"/>
            <a:ext cx="296343" cy="663558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77" idx="1"/>
            <a:endCxn id="4" idx="3"/>
          </p:cNvCxnSpPr>
          <p:nvPr/>
        </p:nvCxnSpPr>
        <p:spPr>
          <a:xfrm flipH="1" flipV="1">
            <a:off x="3251853" y="1924704"/>
            <a:ext cx="380394" cy="3920454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Rectangle 85"/>
          <p:cNvSpPr/>
          <p:nvPr/>
        </p:nvSpPr>
        <p:spPr>
          <a:xfrm>
            <a:off x="3632248" y="6166154"/>
            <a:ext cx="1634010" cy="67636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t"/>
            <a:r>
              <a:rPr lang="id-ID" sz="1050">
                <a:solidFill>
                  <a:srgbClr val="000000"/>
                </a:solidFill>
                <a:cs typeface="Calibri"/>
              </a:rPr>
              <a:t>Cakupan </a:t>
            </a:r>
            <a:r>
              <a:rPr lang="id-ID" sz="1050" smtClean="0">
                <a:solidFill>
                  <a:srgbClr val="000000"/>
                </a:solidFill>
                <a:cs typeface="Calibri"/>
              </a:rPr>
              <a:t>Desa/Kelurahan </a:t>
            </a:r>
            <a:r>
              <a:rPr lang="id-ID" sz="1050">
                <a:solidFill>
                  <a:srgbClr val="000000"/>
                </a:solidFill>
                <a:cs typeface="Calibri"/>
              </a:rPr>
              <a:t>mengalami KLB yang dilakukan penyelidikan epidemiologi &lt; 24 jam</a:t>
            </a:r>
          </a:p>
        </p:txBody>
      </p:sp>
      <p:cxnSp>
        <p:nvCxnSpPr>
          <p:cNvPr id="87" name="Straight Arrow Connector 86"/>
          <p:cNvCxnSpPr>
            <a:endCxn id="86" idx="3"/>
          </p:cNvCxnSpPr>
          <p:nvPr/>
        </p:nvCxnSpPr>
        <p:spPr>
          <a:xfrm flipH="1">
            <a:off x="5266258" y="5567673"/>
            <a:ext cx="296342" cy="936665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>
            <a:stCxn id="86" idx="1"/>
            <a:endCxn id="4" idx="3"/>
          </p:cNvCxnSpPr>
          <p:nvPr/>
        </p:nvCxnSpPr>
        <p:spPr>
          <a:xfrm flipH="1" flipV="1">
            <a:off x="3251853" y="1924704"/>
            <a:ext cx="380395" cy="4579634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/>
        </p:nvSpPr>
        <p:spPr>
          <a:xfrm>
            <a:off x="3695747" y="3458124"/>
            <a:ext cx="1634010" cy="4154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dirty="0" smtClean="0"/>
              <a:t>Persentase usia 15-59 yg mendapat screening PTM</a:t>
            </a:r>
            <a:endParaRPr lang="id-ID" sz="1050" dirty="0"/>
          </a:p>
        </p:txBody>
      </p:sp>
      <p:sp>
        <p:nvSpPr>
          <p:cNvPr id="96" name="Rectangle 95"/>
          <p:cNvSpPr/>
          <p:nvPr/>
        </p:nvSpPr>
        <p:spPr>
          <a:xfrm>
            <a:off x="3695748" y="3924272"/>
            <a:ext cx="1634010" cy="55898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dirty="0" smtClean="0"/>
              <a:t>Persentase penderita hypertensi mendapatkan pelayanan sesuai standar </a:t>
            </a:r>
            <a:endParaRPr lang="id-ID" sz="1050" dirty="0"/>
          </a:p>
        </p:txBody>
      </p:sp>
      <p:sp>
        <p:nvSpPr>
          <p:cNvPr id="101" name="Rectangle 100"/>
          <p:cNvSpPr/>
          <p:nvPr/>
        </p:nvSpPr>
        <p:spPr>
          <a:xfrm>
            <a:off x="3670348" y="4509639"/>
            <a:ext cx="1634010" cy="52461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dirty="0" smtClean="0"/>
              <a:t>Persentase penderita ODGJ Berat mendapatkan pelayanan sesuai standar </a:t>
            </a:r>
            <a:endParaRPr lang="id-ID" sz="1050" dirty="0"/>
          </a:p>
        </p:txBody>
      </p:sp>
      <p:sp>
        <p:nvSpPr>
          <p:cNvPr id="104" name="Rectangle 103"/>
          <p:cNvSpPr/>
          <p:nvPr/>
        </p:nvSpPr>
        <p:spPr>
          <a:xfrm>
            <a:off x="3630692" y="5060489"/>
            <a:ext cx="1634010" cy="52461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 dirty="0" smtClean="0"/>
              <a:t>Persentase penderita DM mendapatkan pelayanan sesuai standar </a:t>
            </a:r>
            <a:endParaRPr lang="id-ID" sz="1050" dirty="0"/>
          </a:p>
        </p:txBody>
      </p:sp>
      <p:cxnSp>
        <p:nvCxnSpPr>
          <p:cNvPr id="105" name="Straight Arrow Connector 104"/>
          <p:cNvCxnSpPr>
            <a:endCxn id="95" idx="3"/>
          </p:cNvCxnSpPr>
          <p:nvPr/>
        </p:nvCxnSpPr>
        <p:spPr>
          <a:xfrm flipH="1" flipV="1">
            <a:off x="5329757" y="3665873"/>
            <a:ext cx="88900" cy="817381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>
            <a:endCxn id="96" idx="3"/>
          </p:cNvCxnSpPr>
          <p:nvPr/>
        </p:nvCxnSpPr>
        <p:spPr>
          <a:xfrm flipH="1" flipV="1">
            <a:off x="5329758" y="4203763"/>
            <a:ext cx="88899" cy="279491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>
            <a:endCxn id="101" idx="3"/>
          </p:cNvCxnSpPr>
          <p:nvPr/>
        </p:nvCxnSpPr>
        <p:spPr>
          <a:xfrm flipH="1">
            <a:off x="5304358" y="4483254"/>
            <a:ext cx="99555" cy="288695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>
            <a:endCxn id="104" idx="3"/>
          </p:cNvCxnSpPr>
          <p:nvPr/>
        </p:nvCxnSpPr>
        <p:spPr>
          <a:xfrm flipH="1">
            <a:off x="5264702" y="4483254"/>
            <a:ext cx="141256" cy="839545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/>
          <p:cNvCxnSpPr>
            <a:stCxn id="104" idx="1"/>
            <a:endCxn id="4" idx="3"/>
          </p:cNvCxnSpPr>
          <p:nvPr/>
        </p:nvCxnSpPr>
        <p:spPr>
          <a:xfrm flipH="1" flipV="1">
            <a:off x="3251853" y="1924704"/>
            <a:ext cx="378839" cy="3398095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/>
          <p:cNvCxnSpPr>
            <a:stCxn id="101" idx="1"/>
            <a:endCxn id="4" idx="3"/>
          </p:cNvCxnSpPr>
          <p:nvPr/>
        </p:nvCxnSpPr>
        <p:spPr>
          <a:xfrm flipH="1" flipV="1">
            <a:off x="3251853" y="1924704"/>
            <a:ext cx="418495" cy="2847245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/>
          <p:cNvCxnSpPr>
            <a:endCxn id="4" idx="3"/>
          </p:cNvCxnSpPr>
          <p:nvPr/>
        </p:nvCxnSpPr>
        <p:spPr>
          <a:xfrm flipH="1" flipV="1">
            <a:off x="3251853" y="1924704"/>
            <a:ext cx="418495" cy="2279059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/>
          <p:cNvCxnSpPr>
            <a:stCxn id="95" idx="1"/>
            <a:endCxn id="4" idx="3"/>
          </p:cNvCxnSpPr>
          <p:nvPr/>
        </p:nvCxnSpPr>
        <p:spPr>
          <a:xfrm flipH="1" flipV="1">
            <a:off x="3251853" y="1924704"/>
            <a:ext cx="443894" cy="1741169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690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5423028" y="3650"/>
            <a:ext cx="3742421" cy="686705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656092" y="16529"/>
            <a:ext cx="1760522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850007" y="-9050"/>
            <a:ext cx="1793385" cy="68670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0" y="-1"/>
            <a:ext cx="1850007" cy="685800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17332" y="1923675"/>
            <a:ext cx="1227656" cy="93871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 smtClean="0"/>
              <a:t>Program Peningkatan Kesehatan Keluarga dan Gizi Masyarakat 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260696"/>
            <a:ext cx="1850007" cy="21904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INDIKATOR SASARAN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850006" y="260696"/>
            <a:ext cx="1793385" cy="22698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PROGRAM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643392" y="250708"/>
            <a:ext cx="1760521" cy="2290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INDIKATOR PROGRAM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5978" y="1699868"/>
            <a:ext cx="1649555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Arial"/>
                <a:cs typeface="Arial"/>
              </a:rPr>
              <a:t>Prevalensi Anak Stunting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4570"/>
            <a:ext cx="1850007" cy="2274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II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850007" y="4659"/>
            <a:ext cx="3553907" cy="2273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III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403914" y="2863"/>
            <a:ext cx="3742421" cy="2291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IV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cxnSp>
        <p:nvCxnSpPr>
          <p:cNvPr id="29" name="Straight Arrow Connector 28"/>
          <p:cNvCxnSpPr>
            <a:stCxn id="4" idx="1"/>
            <a:endCxn id="25" idx="3"/>
          </p:cNvCxnSpPr>
          <p:nvPr/>
        </p:nvCxnSpPr>
        <p:spPr>
          <a:xfrm flipH="1" flipV="1">
            <a:off x="1735533" y="1915312"/>
            <a:ext cx="381799" cy="477723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endCxn id="4" idx="3"/>
          </p:cNvCxnSpPr>
          <p:nvPr/>
        </p:nvCxnSpPr>
        <p:spPr>
          <a:xfrm flipH="1">
            <a:off x="3344988" y="2392600"/>
            <a:ext cx="401536" cy="435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9004760"/>
              </p:ext>
            </p:extLst>
          </p:nvPr>
        </p:nvGraphicFramePr>
        <p:xfrm>
          <a:off x="5403914" y="248826"/>
          <a:ext cx="3742421" cy="3210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5985"/>
                <a:gridCol w="1686436"/>
              </a:tblGrid>
              <a:tr h="165892"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KEGIATAN</a:t>
                      </a:r>
                      <a:endParaRPr lang="id-ID" sz="1100" b="0" noProof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INDIKATOR KEGIATAN</a:t>
                      </a:r>
                      <a:endParaRPr lang="id-ID" sz="1100" b="0" noProof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Pelayanan kesehatan terstandar bagi ibu hamil dan Ibu bersalin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</a:t>
                      </a:r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K4 dengan 10 T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l" fontAlgn="ctr"/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</a:t>
                      </a:r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linakes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Pelayanan Gizi terstandar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</a:t>
                      </a:r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puskesmas melaksanakan surveilan gizi aktif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Percepatan perbaikan gizi untuk penanggulangan stunting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Keluarga Baduta Stunting mendapat pendampingan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Pelayanan Kesehatan Terstandar Bagi Bayi Baru Lahir, Balita, dan Anak Pra Sekolah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</a:t>
                      </a:r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pelayanan kesehatan bayi baru lahir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l" fontAlgn="t"/>
                      <a:endParaRPr lang="id-ID" sz="1100" b="0" i="0" u="none" strike="noStrike" noProof="0" dirty="0">
                        <a:solidFill>
                          <a:srgbClr val="FF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</a:t>
                      </a:r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ersentase pelayanan kesehatan anak balita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Penyediaan alat antropometri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Penyediaan alat antropometri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Pelayanan kesehatan keluarga terstandar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</a:t>
                      </a:r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orang yang mendapatkan pelayanan kesehatan terstandar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3746524" y="1923675"/>
            <a:ext cx="1227656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 smtClean="0">
                <a:cs typeface="Calibri"/>
              </a:rPr>
              <a:t>Persentase balita gizi lebih</a:t>
            </a:r>
            <a:endParaRPr lang="id-ID" sz="1100" dirty="0">
              <a:cs typeface="Calibri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746524" y="721833"/>
            <a:ext cx="1227656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 smtClean="0">
                <a:cs typeface="Calibri"/>
              </a:rPr>
              <a:t>Persentase Anemia Pada Ibu Hamil </a:t>
            </a:r>
            <a:endParaRPr lang="id-ID" sz="1100" dirty="0">
              <a:cs typeface="Calibri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746524" y="3382203"/>
            <a:ext cx="1227656" cy="7694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 smtClean="0">
                <a:cs typeface="Calibri"/>
              </a:rPr>
              <a:t>Persentase lansia yang mendapat screening kesehatan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3746524" y="1406636"/>
            <a:ext cx="1227656" cy="26161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 smtClean="0">
                <a:cs typeface="Calibri"/>
              </a:rPr>
              <a:t>Persentase BBLR</a:t>
            </a:r>
            <a:endParaRPr lang="id-ID" sz="1100" dirty="0">
              <a:cs typeface="Calibri"/>
            </a:endParaRPr>
          </a:p>
        </p:txBody>
      </p:sp>
      <p:cxnSp>
        <p:nvCxnSpPr>
          <p:cNvPr id="58" name="Straight Arrow Connector 57"/>
          <p:cNvCxnSpPr>
            <a:endCxn id="31" idx="3"/>
          </p:cNvCxnSpPr>
          <p:nvPr/>
        </p:nvCxnSpPr>
        <p:spPr>
          <a:xfrm flipH="1">
            <a:off x="4974180" y="721833"/>
            <a:ext cx="429734" cy="300082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endCxn id="31" idx="3"/>
          </p:cNvCxnSpPr>
          <p:nvPr/>
        </p:nvCxnSpPr>
        <p:spPr>
          <a:xfrm flipH="1" flipV="1">
            <a:off x="4974180" y="1021915"/>
            <a:ext cx="429734" cy="84204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>
            <a:endCxn id="57" idx="3"/>
          </p:cNvCxnSpPr>
          <p:nvPr/>
        </p:nvCxnSpPr>
        <p:spPr>
          <a:xfrm flipH="1">
            <a:off x="4974180" y="1110817"/>
            <a:ext cx="429733" cy="426624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endCxn id="57" idx="3"/>
          </p:cNvCxnSpPr>
          <p:nvPr/>
        </p:nvCxnSpPr>
        <p:spPr>
          <a:xfrm flipH="1" flipV="1">
            <a:off x="4974180" y="1537441"/>
            <a:ext cx="429733" cy="38472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>
            <a:endCxn id="23" idx="3"/>
          </p:cNvCxnSpPr>
          <p:nvPr/>
        </p:nvCxnSpPr>
        <p:spPr>
          <a:xfrm flipH="1" flipV="1">
            <a:off x="4974180" y="2139119"/>
            <a:ext cx="429736" cy="102433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3746524" y="2505674"/>
            <a:ext cx="1227656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 smtClean="0">
                <a:cs typeface="Calibri"/>
              </a:rPr>
              <a:t>Persentase balita kurus</a:t>
            </a:r>
            <a:endParaRPr lang="id-ID" sz="1100" dirty="0">
              <a:cs typeface="Calibri"/>
            </a:endParaRPr>
          </a:p>
        </p:txBody>
      </p:sp>
      <p:cxnSp>
        <p:nvCxnSpPr>
          <p:cNvPr id="79" name="Straight Arrow Connector 78"/>
          <p:cNvCxnSpPr>
            <a:endCxn id="76" idx="3"/>
          </p:cNvCxnSpPr>
          <p:nvPr/>
        </p:nvCxnSpPr>
        <p:spPr>
          <a:xfrm flipH="1">
            <a:off x="4974180" y="2241552"/>
            <a:ext cx="429736" cy="479566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endCxn id="54" idx="3"/>
          </p:cNvCxnSpPr>
          <p:nvPr/>
        </p:nvCxnSpPr>
        <p:spPr>
          <a:xfrm flipH="1">
            <a:off x="4974180" y="3206750"/>
            <a:ext cx="429734" cy="560174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Rectangle 86"/>
          <p:cNvSpPr/>
          <p:nvPr/>
        </p:nvSpPr>
        <p:spPr>
          <a:xfrm>
            <a:off x="3746524" y="4493541"/>
            <a:ext cx="1227656" cy="93871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 smtClean="0">
                <a:cs typeface="Calibri"/>
              </a:rPr>
              <a:t>Persentase anak kelas 1-7 dan 10  mendapat screening kesehatan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85978" y="2332155"/>
            <a:ext cx="1649555" cy="48602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50" smtClean="0">
                <a:solidFill>
                  <a:schemeClr val="tx1"/>
                </a:solidFill>
                <a:latin typeface="Arial"/>
                <a:cs typeface="Arial"/>
              </a:rPr>
              <a:t>Jumlah Kematian Ibu</a:t>
            </a:r>
          </a:p>
        </p:txBody>
      </p:sp>
      <p:sp>
        <p:nvSpPr>
          <p:cNvPr id="89" name="Rectangle 88"/>
          <p:cNvSpPr/>
          <p:nvPr/>
        </p:nvSpPr>
        <p:spPr>
          <a:xfrm>
            <a:off x="85978" y="2939438"/>
            <a:ext cx="1649555" cy="53462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/>
                <a:cs typeface="Arial"/>
              </a:rPr>
              <a:t>Jumlah Kematian Bayi</a:t>
            </a:r>
          </a:p>
        </p:txBody>
      </p:sp>
      <p:cxnSp>
        <p:nvCxnSpPr>
          <p:cNvPr id="90" name="Straight Arrow Connector 89"/>
          <p:cNvCxnSpPr>
            <a:stCxn id="4" idx="1"/>
            <a:endCxn id="88" idx="3"/>
          </p:cNvCxnSpPr>
          <p:nvPr/>
        </p:nvCxnSpPr>
        <p:spPr>
          <a:xfrm flipH="1">
            <a:off x="1735533" y="2393035"/>
            <a:ext cx="381799" cy="182131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>
            <a:stCxn id="4" idx="1"/>
            <a:endCxn id="89" idx="3"/>
          </p:cNvCxnSpPr>
          <p:nvPr/>
        </p:nvCxnSpPr>
        <p:spPr>
          <a:xfrm flipH="1">
            <a:off x="1735533" y="2393035"/>
            <a:ext cx="381799" cy="813715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>
            <a:endCxn id="87" idx="3"/>
          </p:cNvCxnSpPr>
          <p:nvPr/>
        </p:nvCxnSpPr>
        <p:spPr>
          <a:xfrm flipH="1">
            <a:off x="4974180" y="3206750"/>
            <a:ext cx="448848" cy="1756151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H="1" flipV="1">
            <a:off x="4974180" y="2721118"/>
            <a:ext cx="429734" cy="60182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>
            <a:stCxn id="57" idx="1"/>
            <a:endCxn id="4" idx="3"/>
          </p:cNvCxnSpPr>
          <p:nvPr/>
        </p:nvCxnSpPr>
        <p:spPr>
          <a:xfrm flipH="1">
            <a:off x="3344988" y="1537441"/>
            <a:ext cx="401536" cy="855594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>
            <a:stCxn id="23" idx="1"/>
            <a:endCxn id="4" idx="3"/>
          </p:cNvCxnSpPr>
          <p:nvPr/>
        </p:nvCxnSpPr>
        <p:spPr>
          <a:xfrm flipH="1">
            <a:off x="3344988" y="2139119"/>
            <a:ext cx="401536" cy="253916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>
            <a:stCxn id="76" idx="1"/>
            <a:endCxn id="4" idx="3"/>
          </p:cNvCxnSpPr>
          <p:nvPr/>
        </p:nvCxnSpPr>
        <p:spPr>
          <a:xfrm flipH="1" flipV="1">
            <a:off x="3344988" y="2393035"/>
            <a:ext cx="401536" cy="328083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/>
          <p:cNvCxnSpPr>
            <a:stCxn id="54" idx="1"/>
            <a:endCxn id="4" idx="3"/>
          </p:cNvCxnSpPr>
          <p:nvPr/>
        </p:nvCxnSpPr>
        <p:spPr>
          <a:xfrm flipH="1" flipV="1">
            <a:off x="3344988" y="2393035"/>
            <a:ext cx="401536" cy="1373889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>
            <a:stCxn id="87" idx="1"/>
            <a:endCxn id="4" idx="3"/>
          </p:cNvCxnSpPr>
          <p:nvPr/>
        </p:nvCxnSpPr>
        <p:spPr>
          <a:xfrm flipH="1" flipV="1">
            <a:off x="3344988" y="2393035"/>
            <a:ext cx="401536" cy="2569866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32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1235" y="647664"/>
            <a:ext cx="9155858" cy="6210336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858" y="0"/>
            <a:ext cx="9155858" cy="64766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PROGRAM DINAS KESEHATAN DALAM MEWUJUDKAN SASARAN RPJMD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39075" y="769150"/>
            <a:ext cx="8918221" cy="1266164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d-ID" sz="1600" b="1" dirty="0" smtClean="0">
                <a:solidFill>
                  <a:schemeClr val="tx1"/>
                </a:solidFill>
                <a:latin typeface="Arial"/>
                <a:cs typeface="Arial"/>
              </a:rPr>
              <a:t>INDIKATOR SASARAN RPJMD</a:t>
            </a:r>
          </a:p>
          <a:p>
            <a:pPr algn="ctr"/>
            <a:endParaRPr lang="id-ID" sz="1200" b="1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id-ID" sz="12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id-ID" sz="1200" b="1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id-ID" sz="12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id-ID" sz="12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290581" y="1164364"/>
            <a:ext cx="1687119" cy="711585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smtClean="0">
                <a:solidFill>
                  <a:srgbClr val="FFFFFF"/>
                </a:solidFill>
                <a:latin typeface="Arial"/>
                <a:cs typeface="Arial"/>
              </a:rPr>
              <a:t>Prevalensi Anak Stunting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2124" y="2106782"/>
            <a:ext cx="8997817" cy="475121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id-ID" sz="1600" b="1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id-ID" sz="16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id-ID" sz="1600" b="1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id-ID" sz="16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id-ID" sz="1600" b="1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id-ID" sz="16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id-ID" sz="1600" b="1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id-ID" sz="16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id-ID" sz="1600" b="1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id-ID" sz="16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id-ID" sz="1600" b="1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id-ID" sz="16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id-ID" sz="1600" b="1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id-ID" sz="16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id-ID" sz="1600" b="1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id-ID" sz="16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id-ID" sz="1600" b="1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id-ID" sz="16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r>
              <a:rPr lang="id-ID" sz="1600" b="1" dirty="0" smtClean="0">
                <a:solidFill>
                  <a:schemeClr val="tx1"/>
                </a:solidFill>
                <a:latin typeface="Arial"/>
                <a:cs typeface="Arial"/>
              </a:rPr>
              <a:t>PROGRAM DINAS KESEHATAN YANG LANGSUNG MEWUJUDKAN SASARAN RPJMD</a:t>
            </a:r>
            <a:endParaRPr lang="id-ID" sz="1200" b="1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id-ID" sz="12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id-ID" sz="1200" b="1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id-ID" sz="12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id-ID" sz="12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 flipV="1">
            <a:off x="8250025" y="1898801"/>
            <a:ext cx="0" cy="466613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556566" y="1164364"/>
            <a:ext cx="1687119" cy="711585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1200" dirty="0" err="1" smtClean="0">
                <a:solidFill>
                  <a:srgbClr val="FFFFFF"/>
                </a:solidFill>
                <a:latin typeface="Arial"/>
                <a:cs typeface="Arial"/>
              </a:rPr>
              <a:t>Indeks</a:t>
            </a:r>
            <a:r>
              <a:rPr lang="en-ID" sz="12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ID" sz="1200" dirty="0" err="1" smtClean="0">
                <a:solidFill>
                  <a:srgbClr val="FFFFFF"/>
                </a:solidFill>
                <a:latin typeface="Arial"/>
                <a:cs typeface="Arial"/>
              </a:rPr>
              <a:t>kepuasan</a:t>
            </a:r>
            <a:r>
              <a:rPr lang="en-ID" sz="1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ID" sz="1200" dirty="0" err="1" smtClean="0">
                <a:solidFill>
                  <a:srgbClr val="FFFFFF"/>
                </a:solidFill>
                <a:latin typeface="Arial"/>
                <a:cs typeface="Arial"/>
              </a:rPr>
              <a:t>Masyarakat</a:t>
            </a:r>
            <a:r>
              <a:rPr lang="en-ID" sz="12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ID" sz="1200" dirty="0" err="1" smtClean="0">
                <a:solidFill>
                  <a:srgbClr val="FFFFFF"/>
                </a:solidFill>
                <a:latin typeface="Arial"/>
                <a:cs typeface="Arial"/>
              </a:rPr>
              <a:t>Bidang</a:t>
            </a:r>
            <a:r>
              <a:rPr lang="en-ID" sz="12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ID" sz="1200" dirty="0" err="1" smtClean="0">
                <a:solidFill>
                  <a:srgbClr val="FFFFFF"/>
                </a:solidFill>
                <a:latin typeface="Arial"/>
                <a:cs typeface="Arial"/>
              </a:rPr>
              <a:t>kesehatan</a:t>
            </a:r>
            <a:endParaRPr lang="id-ID" sz="1200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3175" y="1164364"/>
            <a:ext cx="1352415" cy="711585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smtClean="0">
                <a:solidFill>
                  <a:srgbClr val="FFFFFF"/>
                </a:solidFill>
                <a:latin typeface="Arial"/>
                <a:cs typeface="Arial"/>
              </a:rPr>
              <a:t>Jumlah Kematian Ibu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942763" y="1164364"/>
            <a:ext cx="1352415" cy="711585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smtClean="0">
                <a:solidFill>
                  <a:srgbClr val="FFFFFF"/>
                </a:solidFill>
                <a:latin typeface="Arial"/>
                <a:cs typeface="Arial"/>
              </a:rPr>
              <a:t>Jumlah Kematian Bayi</a:t>
            </a:r>
          </a:p>
        </p:txBody>
      </p:sp>
      <p:cxnSp>
        <p:nvCxnSpPr>
          <p:cNvPr id="31" name="Straight Arrow Connector 30"/>
          <p:cNvCxnSpPr>
            <a:endCxn id="10" idx="2"/>
          </p:cNvCxnSpPr>
          <p:nvPr/>
        </p:nvCxnSpPr>
        <p:spPr>
          <a:xfrm flipV="1">
            <a:off x="899383" y="1875949"/>
            <a:ext cx="0" cy="411688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2674724" y="1928325"/>
            <a:ext cx="0" cy="394756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25" idx="0"/>
            <a:endCxn id="16" idx="2"/>
          </p:cNvCxnSpPr>
          <p:nvPr/>
        </p:nvCxnSpPr>
        <p:spPr>
          <a:xfrm flipV="1">
            <a:off x="4519786" y="1875949"/>
            <a:ext cx="880340" cy="480969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35" idx="0"/>
          </p:cNvCxnSpPr>
          <p:nvPr/>
        </p:nvCxnSpPr>
        <p:spPr>
          <a:xfrm flipH="1" flipV="1">
            <a:off x="5496221" y="1898801"/>
            <a:ext cx="900032" cy="466612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7393649" y="3398172"/>
            <a:ext cx="1636423" cy="947119"/>
          </a:xfrm>
          <a:prstGeom prst="rect">
            <a:avLst/>
          </a:prstGeom>
          <a:solidFill>
            <a:srgbClr val="C0504D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b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Indikator Program</a:t>
            </a:r>
            <a:r>
              <a:rPr lang="id-ID" sz="1200" smtClean="0">
                <a:solidFill>
                  <a:srgbClr val="FFFFFF"/>
                </a:solidFill>
                <a:latin typeface="Arial"/>
                <a:cs typeface="Arial"/>
              </a:rPr>
              <a:t> :</a:t>
            </a:r>
          </a:p>
          <a:p>
            <a:pPr algn="ctr"/>
            <a:r>
              <a:rPr lang="id-ID" sz="120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Cakupan pelayanan kasus stunting</a:t>
            </a:r>
            <a:endParaRPr lang="id-ID" sz="1200" b="1" smtClean="0">
              <a:solidFill>
                <a:srgbClr val="FFFFFF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47654" y="2340012"/>
            <a:ext cx="1636423" cy="947119"/>
          </a:xfrm>
          <a:prstGeom prst="rect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smtClean="0">
                <a:solidFill>
                  <a:srgbClr val="FFFFFF"/>
                </a:solidFill>
                <a:latin typeface="Arial"/>
                <a:cs typeface="Arial"/>
              </a:rPr>
              <a:t>Program Peningkatan Kesehatan Keluarga dan Gizi Masyarakat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47654" y="3340900"/>
            <a:ext cx="1636423" cy="711585"/>
          </a:xfrm>
          <a:prstGeom prst="rect">
            <a:avLst/>
          </a:prstGeom>
          <a:solidFill>
            <a:schemeClr val="accent2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b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Indikator Program </a:t>
            </a:r>
          </a:p>
          <a:p>
            <a:pPr algn="ctr"/>
            <a:r>
              <a:rPr lang="id-ID" sz="120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Cakupan penyelamatan ibu dan bayi baru lahir</a:t>
            </a:r>
            <a:endParaRPr lang="id-ID" sz="120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47654" y="4096311"/>
            <a:ext cx="1636423" cy="1153298"/>
          </a:xfrm>
          <a:prstGeom prst="rect">
            <a:avLst/>
          </a:prstGeom>
          <a:solidFill>
            <a:schemeClr val="accent2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b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Indikator Program </a:t>
            </a:r>
          </a:p>
          <a:p>
            <a:pPr algn="ctr"/>
            <a:r>
              <a:rPr lang="id-ID" sz="120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Cakupan Penanganan kasus resiko tinggi dan komplikasi ibu dan anak</a:t>
            </a:r>
            <a:endParaRPr lang="id-ID" sz="1200" b="1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47654" y="5275808"/>
            <a:ext cx="1636423" cy="880536"/>
          </a:xfrm>
          <a:prstGeom prst="rect">
            <a:avLst/>
          </a:prstGeom>
          <a:solidFill>
            <a:schemeClr val="accent2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200" b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Indikator Program </a:t>
            </a:r>
            <a:endParaRPr lang="id-ID" sz="1200" smtClean="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r>
              <a:rPr lang="id-ID" sz="120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Cakupan pelayanan rujukan  kebidanan dan neonatal</a:t>
            </a:r>
            <a:endParaRPr lang="id-ID" sz="1200" b="1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892682" y="2340012"/>
            <a:ext cx="1636423" cy="947119"/>
          </a:xfrm>
          <a:prstGeom prst="rect">
            <a:avLst/>
          </a:prstGeom>
          <a:solidFill>
            <a:srgbClr val="953735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smtClean="0">
                <a:solidFill>
                  <a:srgbClr val="FFFFFF"/>
                </a:solidFill>
                <a:latin typeface="Arial"/>
                <a:cs typeface="Arial"/>
              </a:rPr>
              <a:t>Program</a:t>
            </a:r>
          </a:p>
          <a:p>
            <a:pPr algn="ctr"/>
            <a:r>
              <a:rPr lang="id-ID" sz="120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 Pencegahan dan Pengendalian Penyakit Menular,  Imunisasi </a:t>
            </a:r>
            <a:endParaRPr lang="id-ID" sz="120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92682" y="3323993"/>
            <a:ext cx="1636423" cy="1097391"/>
          </a:xfrm>
          <a:prstGeom prst="rect">
            <a:avLst/>
          </a:prstGeom>
          <a:solidFill>
            <a:srgbClr val="C0504D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b="1" smtClean="0">
                <a:solidFill>
                  <a:srgbClr val="000000"/>
                </a:solidFill>
                <a:latin typeface="Arial"/>
                <a:cs typeface="Arial"/>
              </a:rPr>
              <a:t>Indikator Program </a:t>
            </a:r>
          </a:p>
          <a:p>
            <a:pPr algn="ctr"/>
            <a:r>
              <a:rPr lang="id-ID" sz="120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 Persentase anak usia 0- 11 bulan yg mendapat imunisasi dasar lengkap </a:t>
            </a:r>
            <a:endParaRPr lang="id-ID" sz="120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619753" y="2356918"/>
            <a:ext cx="1800065" cy="711585"/>
          </a:xfrm>
          <a:prstGeom prst="rect">
            <a:avLst/>
          </a:prstGeom>
          <a:solidFill>
            <a:srgbClr val="953735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smtClean="0">
                <a:solidFill>
                  <a:srgbClr val="FFFFFF"/>
                </a:solidFill>
                <a:latin typeface="Arial"/>
                <a:cs typeface="Arial"/>
              </a:rPr>
              <a:t>Program</a:t>
            </a:r>
          </a:p>
          <a:p>
            <a:pPr algn="ctr"/>
            <a:r>
              <a:rPr lang="id-ID" sz="120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Upaya Kesehatan Masyarakat</a:t>
            </a:r>
            <a:endParaRPr lang="id-ID" sz="120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619753" y="3100180"/>
            <a:ext cx="1800065" cy="646895"/>
          </a:xfrm>
          <a:prstGeom prst="rect">
            <a:avLst/>
          </a:prstGeom>
          <a:solidFill>
            <a:srgbClr val="C0504D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b="1" smtClean="0">
                <a:solidFill>
                  <a:srgbClr val="000000"/>
                </a:solidFill>
                <a:latin typeface="Arial"/>
                <a:cs typeface="Arial"/>
              </a:rPr>
              <a:t>Indikator Program </a:t>
            </a:r>
          </a:p>
          <a:p>
            <a:pPr algn="ctr"/>
            <a:r>
              <a:rPr lang="id-ID" sz="120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 Persentase Pelayanan Call Center</a:t>
            </a:r>
            <a:endParaRPr lang="id-ID" sz="120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619753" y="3766517"/>
            <a:ext cx="1800065" cy="646895"/>
          </a:xfrm>
          <a:prstGeom prst="rect">
            <a:avLst/>
          </a:prstGeom>
          <a:solidFill>
            <a:srgbClr val="C0504D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b="1" smtClean="0">
                <a:solidFill>
                  <a:srgbClr val="000000"/>
                </a:solidFill>
                <a:latin typeface="Arial"/>
                <a:cs typeface="Arial"/>
              </a:rPr>
              <a:t>Indikator Program </a:t>
            </a:r>
          </a:p>
          <a:p>
            <a:pPr algn="ctr"/>
            <a:r>
              <a:rPr lang="id-ID" sz="120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Persentase Respon Gadar Medis</a:t>
            </a:r>
            <a:endParaRPr lang="id-ID" sz="120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619753" y="4440352"/>
            <a:ext cx="1800065" cy="646895"/>
          </a:xfrm>
          <a:prstGeom prst="rect">
            <a:avLst/>
          </a:prstGeom>
          <a:solidFill>
            <a:srgbClr val="C0504D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b="1" smtClean="0">
                <a:solidFill>
                  <a:srgbClr val="000000"/>
                </a:solidFill>
                <a:latin typeface="Arial"/>
                <a:cs typeface="Arial"/>
              </a:rPr>
              <a:t>Indikator Program </a:t>
            </a:r>
            <a:endParaRPr lang="id-ID" sz="120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r>
              <a:rPr lang="id-ID" sz="120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Persentasi Kasus rujukan tertangani</a:t>
            </a:r>
            <a:endParaRPr lang="id-ID" sz="120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619753" y="5104312"/>
            <a:ext cx="1800065" cy="646895"/>
          </a:xfrm>
          <a:prstGeom prst="rect">
            <a:avLst/>
          </a:prstGeom>
          <a:solidFill>
            <a:srgbClr val="C0504D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b="1" smtClean="0">
                <a:solidFill>
                  <a:srgbClr val="000000"/>
                </a:solidFill>
                <a:latin typeface="Arial"/>
                <a:cs typeface="Arial"/>
              </a:rPr>
              <a:t>Indikator Program </a:t>
            </a:r>
          </a:p>
          <a:p>
            <a:pPr algn="ctr"/>
            <a:r>
              <a:rPr lang="id-ID" sz="120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Persentase UPT yang teregistasi </a:t>
            </a:r>
            <a:endParaRPr lang="id-ID" sz="120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619753" y="5753495"/>
            <a:ext cx="1800065" cy="748082"/>
          </a:xfrm>
          <a:prstGeom prst="rect">
            <a:avLst/>
          </a:prstGeom>
          <a:solidFill>
            <a:srgbClr val="C0504D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b="1" smtClean="0">
                <a:solidFill>
                  <a:srgbClr val="000000"/>
                </a:solidFill>
                <a:latin typeface="Arial"/>
                <a:cs typeface="Arial"/>
              </a:rPr>
              <a:t>Indikator Program </a:t>
            </a:r>
          </a:p>
          <a:p>
            <a:pPr algn="ctr"/>
            <a:r>
              <a:rPr lang="id-ID" sz="120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Persentase Puskesmas memiliki nilai IKM kategori baik</a:t>
            </a:r>
            <a:endParaRPr lang="id-ID" sz="120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496220" y="2365413"/>
            <a:ext cx="1800065" cy="711585"/>
          </a:xfrm>
          <a:prstGeom prst="rect">
            <a:avLst/>
          </a:prstGeom>
          <a:solidFill>
            <a:srgbClr val="953735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Program Standarisasi Pelayanan Kesehatan</a:t>
            </a:r>
            <a:endParaRPr lang="id-ID" sz="120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496220" y="3084133"/>
            <a:ext cx="1800065" cy="711585"/>
          </a:xfrm>
          <a:prstGeom prst="rect">
            <a:avLst/>
          </a:prstGeom>
          <a:solidFill>
            <a:srgbClr val="C0504D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200" b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Indikator Program </a:t>
            </a:r>
            <a:endParaRPr lang="id-ID" sz="1200" smtClean="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r>
              <a:rPr lang="id-ID" sz="120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Persentase puskesmas yang terakreditasi</a:t>
            </a:r>
            <a:endParaRPr lang="id-ID" sz="120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496220" y="3821487"/>
            <a:ext cx="1800065" cy="979511"/>
          </a:xfrm>
          <a:prstGeom prst="rect">
            <a:avLst/>
          </a:prstGeom>
          <a:solidFill>
            <a:srgbClr val="C0504D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2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Indikator Program </a:t>
            </a:r>
          </a:p>
          <a:p>
            <a:r>
              <a:rPr lang="id-ID" sz="1200" dirty="0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Jumlah Puskesmas menerapkan Sistem informasi Kesehatan terintegrasi online</a:t>
            </a:r>
            <a:endParaRPr lang="id-ID" sz="1200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393649" y="2365413"/>
            <a:ext cx="1636423" cy="947119"/>
          </a:xfrm>
          <a:prstGeom prst="rect">
            <a:avLst/>
          </a:prstGeom>
          <a:solidFill>
            <a:srgbClr val="953735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smtClean="0">
                <a:solidFill>
                  <a:srgbClr val="FFFFFF"/>
                </a:solidFill>
                <a:latin typeface="Arial"/>
                <a:ea typeface="Calibri"/>
                <a:cs typeface="Arial"/>
              </a:rPr>
              <a:t>Program Peningkatan Kesehatan Keluarga dan Gizi Masyarakat</a:t>
            </a:r>
            <a:endParaRPr lang="id-ID" sz="120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872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5403914" y="-9050"/>
            <a:ext cx="3742421" cy="686705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643392" y="16529"/>
            <a:ext cx="1760522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850007" y="-9050"/>
            <a:ext cx="1793385" cy="68670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0" y="-1"/>
            <a:ext cx="1850007" cy="685800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68132" y="560994"/>
            <a:ext cx="1227656" cy="7694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 smtClean="0"/>
              <a:t>Program Promosi Kesehatan dan Pemberdayaan Masyarakat 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260696"/>
            <a:ext cx="1850007" cy="21904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INDIKATOR SASARAN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850006" y="260696"/>
            <a:ext cx="1793385" cy="22698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PROGRAM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643392" y="250708"/>
            <a:ext cx="1760521" cy="2290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INDIKATOR PROGRAM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016357" y="735165"/>
            <a:ext cx="1014592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Cakupan Desa Siaga Aktif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5978" y="817773"/>
            <a:ext cx="1649555" cy="26161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Indeks Keluarga Sehat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4570"/>
            <a:ext cx="1850007" cy="2274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II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850007" y="4659"/>
            <a:ext cx="3553907" cy="2273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III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403914" y="2863"/>
            <a:ext cx="3742421" cy="2291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IV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cxnSp>
        <p:nvCxnSpPr>
          <p:cNvPr id="29" name="Straight Arrow Connector 28"/>
          <p:cNvCxnSpPr>
            <a:stCxn id="4" idx="1"/>
            <a:endCxn id="25" idx="3"/>
          </p:cNvCxnSpPr>
          <p:nvPr/>
        </p:nvCxnSpPr>
        <p:spPr>
          <a:xfrm flipH="1">
            <a:off x="1735533" y="945715"/>
            <a:ext cx="432599" cy="2863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4" idx="1"/>
            <a:endCxn id="4" idx="3"/>
          </p:cNvCxnSpPr>
          <p:nvPr/>
        </p:nvCxnSpPr>
        <p:spPr>
          <a:xfrm flipH="1" flipV="1">
            <a:off x="3395788" y="945715"/>
            <a:ext cx="620569" cy="4894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675587"/>
              </p:ext>
            </p:extLst>
          </p:nvPr>
        </p:nvGraphicFramePr>
        <p:xfrm>
          <a:off x="5403914" y="248826"/>
          <a:ext cx="3742421" cy="3030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5985"/>
                <a:gridCol w="1686436"/>
              </a:tblGrid>
              <a:tr h="165892"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KEGIATAN</a:t>
                      </a:r>
                      <a:endParaRPr lang="id-ID" sz="1100" b="0" noProof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INDIKATOR KEGIATAN</a:t>
                      </a:r>
                      <a:endParaRPr lang="id-ID" sz="1100" b="0" noProof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Peningkatan Desa Siaga Aktif Purnama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 desa siaga aktif purama yang medapat pendampingan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9674"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Pendampingan Peningkatan desa siaga aktif mandiri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 desa siaga aktif mandiri yang mendapat pendampingan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Penguatan forum desa siaga aktif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 forum desa siaga aktif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Orientasi PHBS Tatanan Rumah Tangga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 cakupan PHBS tatanan Rumah Tangga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Pendampingan dan pembinaan PHBS secara terintegrasi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 PHBS</a:t>
                      </a:r>
                      <a:endParaRPr lang="id-ID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Pengembangan Kemitraan dan media promosi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 kemitraan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Pengembangan, pengelolaan UKBM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 UKBM yang dikelola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3929256" y="3155950"/>
            <a:ext cx="1014592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Persentase posyandu mandiri</a:t>
            </a:r>
            <a:endParaRPr lang="id-ID" sz="1100" dirty="0">
              <a:latin typeface="Calibri"/>
              <a:cs typeface="Calibri"/>
            </a:endParaRPr>
          </a:p>
        </p:txBody>
      </p:sp>
      <p:cxnSp>
        <p:nvCxnSpPr>
          <p:cNvPr id="33" name="Straight Arrow Connector 32"/>
          <p:cNvCxnSpPr>
            <a:endCxn id="24" idx="3"/>
          </p:cNvCxnSpPr>
          <p:nvPr/>
        </p:nvCxnSpPr>
        <p:spPr>
          <a:xfrm flipH="1">
            <a:off x="5030949" y="879105"/>
            <a:ext cx="510802" cy="71504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24" idx="3"/>
          </p:cNvCxnSpPr>
          <p:nvPr/>
        </p:nvCxnSpPr>
        <p:spPr>
          <a:xfrm flipH="1" flipV="1">
            <a:off x="5030949" y="950609"/>
            <a:ext cx="510802" cy="436496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 flipV="1">
            <a:off x="4943848" y="945715"/>
            <a:ext cx="510802" cy="838635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3929256" y="2103960"/>
            <a:ext cx="1014592" cy="7694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Persentase PHBS Pada Rumah Tangga</a:t>
            </a:r>
            <a:endParaRPr lang="id-ID" sz="1100" dirty="0">
              <a:latin typeface="Calibri"/>
              <a:cs typeface="Calibri"/>
            </a:endParaRPr>
          </a:p>
        </p:txBody>
      </p:sp>
      <p:cxnSp>
        <p:nvCxnSpPr>
          <p:cNvPr id="37" name="Straight Arrow Connector 36"/>
          <p:cNvCxnSpPr>
            <a:endCxn id="36" idx="3"/>
          </p:cNvCxnSpPr>
          <p:nvPr/>
        </p:nvCxnSpPr>
        <p:spPr>
          <a:xfrm flipH="1">
            <a:off x="4943848" y="2190750"/>
            <a:ext cx="460066" cy="297931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endCxn id="36" idx="3"/>
          </p:cNvCxnSpPr>
          <p:nvPr/>
        </p:nvCxnSpPr>
        <p:spPr>
          <a:xfrm flipH="1">
            <a:off x="4943848" y="2425700"/>
            <a:ext cx="460065" cy="62981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endCxn id="36" idx="3"/>
          </p:cNvCxnSpPr>
          <p:nvPr/>
        </p:nvCxnSpPr>
        <p:spPr>
          <a:xfrm flipH="1" flipV="1">
            <a:off x="4943848" y="2488681"/>
            <a:ext cx="460066" cy="298969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23" idx="3"/>
          </p:cNvCxnSpPr>
          <p:nvPr/>
        </p:nvCxnSpPr>
        <p:spPr>
          <a:xfrm flipH="1">
            <a:off x="4943848" y="3155950"/>
            <a:ext cx="510802" cy="300082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854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5403914" y="-9050"/>
            <a:ext cx="3742421" cy="686705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643392" y="16529"/>
            <a:ext cx="1760522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850007" y="-9050"/>
            <a:ext cx="1793385" cy="68670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0" y="-1"/>
            <a:ext cx="1850007" cy="685800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68132" y="648496"/>
            <a:ext cx="1227656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Program Pengembangan Lingkungan Sehat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260696"/>
            <a:ext cx="1850007" cy="21904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INDIKATOR SASARAN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850006" y="260696"/>
            <a:ext cx="1793385" cy="22698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PROGRAM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643392" y="250708"/>
            <a:ext cx="1760521" cy="2290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INDIKATOR PROGRAM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643392" y="659163"/>
            <a:ext cx="1485464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Persentase Lingkungan Permukiman, TTU-I dan TPM sehat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5978" y="817773"/>
            <a:ext cx="1649555" cy="26161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ctr"/>
            <a:r>
              <a:rPr lang="id-ID" sz="1100" dirty="0" smtClean="0">
                <a:solidFill>
                  <a:srgbClr val="000000"/>
                </a:solidFill>
                <a:latin typeface="Calibri"/>
                <a:cs typeface="Calibri"/>
              </a:rPr>
              <a:t>Prevalensi Anak Stunting</a:t>
            </a:r>
            <a:endParaRPr lang="id-ID" sz="11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4570"/>
            <a:ext cx="1850007" cy="2274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II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850007" y="4659"/>
            <a:ext cx="3553907" cy="2273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III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403914" y="2863"/>
            <a:ext cx="3742421" cy="2291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smtClean="0">
                <a:solidFill>
                  <a:srgbClr val="000000"/>
                </a:solidFill>
                <a:latin typeface="Calibri"/>
                <a:cs typeface="Calibri"/>
              </a:rPr>
              <a:t>ESELON IV</a:t>
            </a:r>
            <a:endParaRPr lang="id-ID" sz="11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cxnSp>
        <p:nvCxnSpPr>
          <p:cNvPr id="29" name="Straight Arrow Connector 28"/>
          <p:cNvCxnSpPr>
            <a:stCxn id="4" idx="1"/>
            <a:endCxn id="25" idx="3"/>
          </p:cNvCxnSpPr>
          <p:nvPr/>
        </p:nvCxnSpPr>
        <p:spPr>
          <a:xfrm flipH="1">
            <a:off x="1735533" y="948578"/>
            <a:ext cx="432599" cy="0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4" idx="1"/>
            <a:endCxn id="4" idx="3"/>
          </p:cNvCxnSpPr>
          <p:nvPr/>
        </p:nvCxnSpPr>
        <p:spPr>
          <a:xfrm flipH="1" flipV="1">
            <a:off x="3395788" y="948578"/>
            <a:ext cx="247604" cy="10667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697308"/>
              </p:ext>
            </p:extLst>
          </p:nvPr>
        </p:nvGraphicFramePr>
        <p:xfrm>
          <a:off x="5403914" y="248826"/>
          <a:ext cx="3742421" cy="37007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5985"/>
                <a:gridCol w="1686436"/>
              </a:tblGrid>
              <a:tr h="165892"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KEGIATAN</a:t>
                      </a:r>
                      <a:endParaRPr lang="id-ID" sz="1100" b="0" noProof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INDIKATOR KEGIATAN</a:t>
                      </a:r>
                      <a:endParaRPr lang="id-ID" sz="1100" b="0" noProof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Penyehatan Lingkungan Permukiman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kecamatan</a:t>
                      </a:r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yang dibina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Percepatan</a:t>
                      </a:r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 dan penguatan STBM</a:t>
                      </a:r>
                      <a:endParaRPr lang="id-ID" sz="1100" b="0" i="0" u="none" strike="noStrike" noProof="0" dirty="0" smtClean="0">
                        <a:solidFill>
                          <a:srgbClr val="000000"/>
                        </a:solidFill>
                        <a:effectLst/>
                        <a:latin typeface="+mn-lt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Desa yang dibina STBM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Pengawasan tempat pengelolaan pestisida, fasilitas makanan dan minuman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 Pengawasan Tempat Pengelolaan Pestisida dan fasilitas makanan minuman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Pengawasan hygiene dan sanitasi terhadap tempat-tempat umum;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</a:t>
                      </a:r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Tempat - Tempat Umum yang dilakukan</a:t>
                      </a:r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 </a:t>
                      </a:r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Pengawasan Hygiene</a:t>
                      </a:r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</a:t>
                      </a:r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Sanitasi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Penyediaan Sarana</a:t>
                      </a:r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 Prasarana Kesehatan Lingkungan</a:t>
                      </a:r>
                      <a:endParaRPr lang="id-ID" sz="1100" b="0" i="0" u="none" strike="noStrike" noProof="0" dirty="0" smtClean="0">
                        <a:solidFill>
                          <a:srgbClr val="000000"/>
                        </a:solidFill>
                        <a:effectLst/>
                        <a:latin typeface="+mn-lt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pengadaan</a:t>
                      </a:r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sanitarian kit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Pengelolaan limbah medis 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Puskesmas yang mengelola limbah medis padat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Analisis pengendalian dampak lingkungan dan manajemen faktor resiko lingkungan bidang kesehatan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Puskesmas</a:t>
                      </a:r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yang memiliki dokumen UKL dan UPL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22" name="Straight Arrow Connector 21"/>
          <p:cNvCxnSpPr>
            <a:endCxn id="24" idx="3"/>
          </p:cNvCxnSpPr>
          <p:nvPr/>
        </p:nvCxnSpPr>
        <p:spPr>
          <a:xfrm flipH="1">
            <a:off x="5128856" y="659163"/>
            <a:ext cx="275057" cy="300082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24" idx="3"/>
          </p:cNvCxnSpPr>
          <p:nvPr/>
        </p:nvCxnSpPr>
        <p:spPr>
          <a:xfrm flipH="1">
            <a:off x="5128856" y="948578"/>
            <a:ext cx="275057" cy="10667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24" idx="3"/>
          </p:cNvCxnSpPr>
          <p:nvPr/>
        </p:nvCxnSpPr>
        <p:spPr>
          <a:xfrm flipH="1" flipV="1">
            <a:off x="5128856" y="959245"/>
            <a:ext cx="275057" cy="928822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 flipV="1">
            <a:off x="5128856" y="959245"/>
            <a:ext cx="279028" cy="395422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24" idx="3"/>
          </p:cNvCxnSpPr>
          <p:nvPr/>
        </p:nvCxnSpPr>
        <p:spPr>
          <a:xfrm flipH="1" flipV="1">
            <a:off x="5128856" y="959245"/>
            <a:ext cx="275057" cy="1623088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3643392" y="2849909"/>
            <a:ext cx="1485464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Jumlah Puskesmas yang mengelola limbah medis padat</a:t>
            </a:r>
            <a:endParaRPr lang="id-ID" sz="1100" dirty="0">
              <a:latin typeface="Calibri"/>
              <a:cs typeface="Calibri"/>
            </a:endParaRPr>
          </a:p>
        </p:txBody>
      </p:sp>
      <p:cxnSp>
        <p:nvCxnSpPr>
          <p:cNvPr id="43" name="Straight Arrow Connector 42"/>
          <p:cNvCxnSpPr>
            <a:endCxn id="42" idx="3"/>
          </p:cNvCxnSpPr>
          <p:nvPr/>
        </p:nvCxnSpPr>
        <p:spPr>
          <a:xfrm flipH="1">
            <a:off x="5128856" y="3149991"/>
            <a:ext cx="279029" cy="0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3643392" y="3535709"/>
            <a:ext cx="1485464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 smtClean="0">
                <a:latin typeface="Calibri"/>
                <a:cs typeface="Calibri"/>
              </a:rPr>
              <a:t>Persentase puskesmas yang melaksanakan dokumen UKL dan UPL</a:t>
            </a:r>
            <a:endParaRPr lang="id-ID" sz="1100" dirty="0">
              <a:latin typeface="Calibri"/>
              <a:cs typeface="Calibri"/>
            </a:endParaRPr>
          </a:p>
        </p:txBody>
      </p:sp>
      <p:cxnSp>
        <p:nvCxnSpPr>
          <p:cNvPr id="50" name="Straight Arrow Connector 49"/>
          <p:cNvCxnSpPr/>
          <p:nvPr/>
        </p:nvCxnSpPr>
        <p:spPr>
          <a:xfrm flipH="1">
            <a:off x="5128856" y="3750733"/>
            <a:ext cx="279029" cy="0"/>
          </a:xfrm>
          <a:prstGeom prst="straightConnector1">
            <a:avLst/>
          </a:prstGeom>
          <a:ln w="9525"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42" idx="1"/>
            <a:endCxn id="4" idx="2"/>
          </p:cNvCxnSpPr>
          <p:nvPr/>
        </p:nvCxnSpPr>
        <p:spPr>
          <a:xfrm flipH="1" flipV="1">
            <a:off x="2781960" y="1248660"/>
            <a:ext cx="861432" cy="1901331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49" idx="1"/>
            <a:endCxn id="4" idx="2"/>
          </p:cNvCxnSpPr>
          <p:nvPr/>
        </p:nvCxnSpPr>
        <p:spPr>
          <a:xfrm flipH="1" flipV="1">
            <a:off x="2781960" y="1248660"/>
            <a:ext cx="861432" cy="2587131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31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1858" y="647664"/>
            <a:ext cx="9155858" cy="6210336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858" y="0"/>
            <a:ext cx="9155858" cy="64766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IDENTIFIKASI PERMASALAHAN DINKES BERDASARKAN TUGAS DAN FUNGSI </a:t>
            </a:r>
          </a:p>
          <a:p>
            <a:pPr algn="ctr"/>
            <a:r>
              <a:rPr lang="id-ID" b="1" dirty="0" smtClean="0">
                <a:solidFill>
                  <a:schemeClr val="tx1"/>
                </a:solidFill>
              </a:rPr>
              <a:t>SERTA ISU STRATEGIS</a:t>
            </a:r>
            <a:endParaRPr lang="id-ID" b="1" dirty="0">
              <a:solidFill>
                <a:schemeClr val="tx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580723"/>
              </p:ext>
            </p:extLst>
          </p:nvPr>
        </p:nvGraphicFramePr>
        <p:xfrm>
          <a:off x="0" y="769805"/>
          <a:ext cx="9144000" cy="58922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4157"/>
                <a:gridCol w="6703401"/>
                <a:gridCol w="1286442"/>
              </a:tblGrid>
              <a:tr h="187289"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id-ID" sz="12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Aspek</a:t>
                      </a:r>
                      <a:endParaRPr lang="id-ID" sz="12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200" b="1" dirty="0" smtClean="0">
                          <a:effectLst/>
                          <a:latin typeface="Arial"/>
                          <a:ea typeface="ＭＳ 明朝"/>
                          <a:cs typeface="Arial"/>
                        </a:rPr>
                        <a:t>Permasalahan</a:t>
                      </a:r>
                      <a:endParaRPr lang="en-ID" sz="1200" b="1" dirty="0" smtClean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  <a:p>
                      <a:pPr algn="ctr"/>
                      <a:r>
                        <a:rPr lang="id-ID" sz="1200" b="1" dirty="0" smtClean="0">
                          <a:effectLst/>
                          <a:latin typeface="Arial"/>
                          <a:ea typeface="ＭＳ 明朝"/>
                          <a:cs typeface="Arial"/>
                        </a:rPr>
                        <a:t>(telah disintesiskan)</a:t>
                      </a:r>
                      <a:r>
                        <a:rPr lang="en-ID" sz="1200" b="1" dirty="0" smtClean="0">
                          <a:effectLst/>
                          <a:latin typeface="Arial"/>
                          <a:cs typeface="Arial"/>
                        </a:rPr>
                        <a:t> </a:t>
                      </a:r>
                      <a:endParaRPr lang="id-ID" sz="12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200" b="1" dirty="0" smtClean="0">
                          <a:effectLst/>
                          <a:latin typeface="Arial"/>
                          <a:ea typeface="ＭＳ 明朝"/>
                          <a:cs typeface="Arial"/>
                        </a:rPr>
                        <a:t>Isu-Isu Strategis</a:t>
                      </a:r>
                      <a:r>
                        <a:rPr lang="en-ID" sz="1200" b="1" dirty="0" smtClean="0">
                          <a:effectLst/>
                          <a:latin typeface="Arial"/>
                          <a:cs typeface="Arial"/>
                        </a:rPr>
                        <a:t> </a:t>
                      </a:r>
                      <a:endParaRPr lang="id-ID" sz="12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1872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200" dirty="0">
                          <a:effectLst/>
                          <a:latin typeface="Arial"/>
                          <a:ea typeface="ＭＳ 明朝"/>
                          <a:cs typeface="Times New Roman"/>
                        </a:rPr>
                        <a:t>Kesehatan Masyarakat</a:t>
                      </a:r>
                      <a:endParaRPr lang="en-ID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id-ID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Masih belum optimalnya pengendalian dampak lingkungan dan manajemen faktor resiko lingkungan;</a:t>
                      </a:r>
                      <a:endParaRPr lang="en-ID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id-ID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Masih tingginya angka kematian ibu dan bayi;</a:t>
                      </a:r>
                      <a:endParaRPr lang="en-ID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id-ID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Masih belum optimalnya pembinaan upaya kesehatan berbasis masyarakat;</a:t>
                      </a:r>
                      <a:endParaRPr lang="en-ID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id-ID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Masih tingginya kasus stunting;</a:t>
                      </a:r>
                      <a:endParaRPr lang="en-ID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id-ID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Belum optimalnya desa siaga aktif;</a:t>
                      </a:r>
                      <a:endParaRPr lang="en-ID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id-ID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Belum optimalnya </a:t>
                      </a:r>
                      <a:endParaRPr lang="en-ID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id-ID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Masih rendahnya partisipasi masyarakat </a:t>
                      </a:r>
                      <a:endParaRPr lang="en-ID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b="1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ＭＳ 明朝"/>
                          <a:cs typeface="Times New Roman"/>
                        </a:rPr>
                        <a:t>OPTIMALISASI KUALITAS DAN IMPLEMENTASI SISTEM PELAYANAN KESEHATAN</a:t>
                      </a:r>
                      <a:endParaRPr lang="en-ID" sz="1200" b="1" dirty="0">
                        <a:solidFill>
                          <a:srgbClr val="FF0000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1872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/>
                          <a:ea typeface="ＭＳ 明朝"/>
                          <a:cs typeface="Times New Roman"/>
                        </a:rPr>
                        <a:t>Pencegahan dan Pengendalian Penyakit</a:t>
                      </a:r>
                      <a:endParaRPr lang="en-ID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/>
                          <a:ea typeface="ＭＳ 明朝"/>
                          <a:cs typeface="Times New Roman"/>
                        </a:rPr>
                        <a:t> </a:t>
                      </a:r>
                      <a:endParaRPr lang="en-ID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/>
                          <a:ea typeface="ＭＳ 明朝"/>
                          <a:cs typeface="Times New Roman"/>
                        </a:rPr>
                        <a:t> </a:t>
                      </a:r>
                      <a:endParaRPr lang="en-ID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+mj-lt"/>
                        <a:buAutoNum type="arabicPeriod"/>
                      </a:pPr>
                      <a:r>
                        <a:rPr lang="en-ID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Belum optimalnya pembinaan dan penjaringan penyakit tidak menular berbasis masyarakat;</a:t>
                      </a:r>
                      <a:endParaRPr lang="en-ID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+mj-lt"/>
                        <a:buAutoNum type="arabicPeriod"/>
                      </a:pPr>
                      <a:r>
                        <a:rPr lang="en-ID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Belum optimalnya sistem deteksi penyakit menular dan tidak menular;</a:t>
                      </a:r>
                      <a:endParaRPr lang="en-ID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+mj-lt"/>
                        <a:buAutoNum type="arabicPeriod"/>
                      </a:pPr>
                      <a:r>
                        <a:rPr lang="en-ID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Masih rendahnya tingkat kesembuhan TB, tingginya potensi angka kecacingan; </a:t>
                      </a:r>
                      <a:endParaRPr lang="en-ID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+mj-lt"/>
                        <a:buAutoNum type="arabicPeriod"/>
                      </a:pPr>
                      <a:r>
                        <a:rPr lang="id-ID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Masih perlunya penguatan regulasi-regulasi dalam upaya pencegahan dan pengendalian penyakit;</a:t>
                      </a:r>
                      <a:endParaRPr lang="en-ID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72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/>
                          <a:ea typeface="ＭＳ 明朝"/>
                          <a:cs typeface="Times New Roman"/>
                        </a:rPr>
                        <a:t>Pelayanan Kesehatan</a:t>
                      </a:r>
                      <a:endParaRPr lang="en-ID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/>
                          <a:ea typeface="ＭＳ 明朝"/>
                          <a:cs typeface="Times New Roman"/>
                        </a:rPr>
                        <a:t> </a:t>
                      </a:r>
                      <a:endParaRPr lang="en-ID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/>
                          <a:ea typeface="ＭＳ 明朝"/>
                          <a:cs typeface="Times New Roman"/>
                        </a:rPr>
                        <a:t> </a:t>
                      </a:r>
                      <a:endParaRPr lang="en-ID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/>
                          <a:ea typeface="ＭＳ 明朝"/>
                          <a:cs typeface="Times New Roman"/>
                        </a:rPr>
                        <a:t> </a:t>
                      </a:r>
                      <a:endParaRPr lang="en-ID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+mj-lt"/>
                        <a:buAutoNum type="arabicPeriod"/>
                      </a:pPr>
                      <a:r>
                        <a:rPr lang="id-ID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Masih adanya unit pelayanan kesehatan yang belum tertib administrasi izin operasional pelayanan;</a:t>
                      </a:r>
                      <a:endParaRPr lang="en-ID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+mj-lt"/>
                        <a:buAutoNum type="arabicPeriod"/>
                      </a:pPr>
                      <a:r>
                        <a:rPr lang="en-ID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Belum optimalnya pembinaan terhadap pelayanan kesehatan di fasilitas pelayanan kesehatan dasar pemerintah, swasta, dan kesehatan tradisional;</a:t>
                      </a:r>
                      <a:endParaRPr lang="en-ID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+mj-lt"/>
                        <a:buAutoNum type="arabicPeriod"/>
                      </a:pPr>
                      <a:r>
                        <a:rPr lang="en-ID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Masih kurangna unit pelayanan kesehatan dan tenaga kesehatan yang terakreditasi;</a:t>
                      </a:r>
                      <a:endParaRPr lang="en-ID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72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/>
                          <a:ea typeface="ＭＳ 明朝"/>
                          <a:cs typeface="Times New Roman"/>
                        </a:rPr>
                        <a:t>Sumberdaya Kesehatan</a:t>
                      </a:r>
                      <a:endParaRPr lang="en-ID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/>
                          <a:ea typeface="ＭＳ 明朝"/>
                          <a:cs typeface="Times New Roman"/>
                        </a:rPr>
                        <a:t> </a:t>
                      </a:r>
                      <a:endParaRPr lang="en-ID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/>
                          <a:ea typeface="ＭＳ 明朝"/>
                          <a:cs typeface="Times New Roman"/>
                        </a:rPr>
                        <a:t> </a:t>
                      </a:r>
                      <a:endParaRPr lang="en-ID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/>
                          <a:ea typeface="ＭＳ 明朝"/>
                          <a:cs typeface="Times New Roman"/>
                        </a:rPr>
                        <a:t> </a:t>
                      </a:r>
                      <a:endParaRPr lang="en-ID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+mj-lt"/>
                        <a:buAutoNum type="arabicPeriod"/>
                      </a:pPr>
                      <a:r>
                        <a:rPr lang="id-ID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Belum seluruh masyarakat terlindungi oleh jaminan kesehatan nasional;</a:t>
                      </a:r>
                      <a:endParaRPr lang="en-ID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+mj-lt"/>
                        <a:buAutoNum type="arabicPeriod"/>
                      </a:pPr>
                      <a:r>
                        <a:rPr lang="id-ID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Belum optimalnya pengembangan dan pendayagunaan sumber daya kesehatan;</a:t>
                      </a:r>
                      <a:endParaRPr lang="en-ID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+mj-lt"/>
                        <a:buAutoNum type="arabicPeriod"/>
                      </a:pPr>
                      <a:r>
                        <a:rPr lang="id-ID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Penyediaan alat kesehatan dan farmasi masih belum memadai;</a:t>
                      </a:r>
                      <a:endParaRPr lang="en-ID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+mj-lt"/>
                        <a:buAutoNum type="arabicPeriod"/>
                      </a:pPr>
                      <a:r>
                        <a:rPr lang="id-ID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Belum optimalnya pembinaan terhadap usaha masyarakat bidang alat kesehatan dan obat tradisional;</a:t>
                      </a:r>
                      <a:endParaRPr lang="en-ID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+mj-lt"/>
                        <a:buAutoNum type="arabicPeriod"/>
                      </a:pPr>
                      <a:r>
                        <a:rPr lang="id-ID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Masih perlunya penguatan regulasi yang mendukung PPK BLUD;</a:t>
                      </a:r>
                      <a:endParaRPr lang="en-ID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+mj-lt"/>
                        <a:buAutoNum type="arabicPeriod"/>
                      </a:pPr>
                      <a:r>
                        <a:rPr lang="id-ID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Belum optimalnya pelayanan FKTP berbasis kapitasi, pembayaran premi JKN PBI APBD dan pelayanan kesehatan masyarakat miskin.</a:t>
                      </a:r>
                      <a:endParaRPr lang="en-ID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382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1858" y="647664"/>
            <a:ext cx="9155858" cy="6210336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>
              <a:latin typeface="Arial"/>
              <a:cs typeface="Arial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911551"/>
              </p:ext>
            </p:extLst>
          </p:nvPr>
        </p:nvGraphicFramePr>
        <p:xfrm>
          <a:off x="-11858" y="921420"/>
          <a:ext cx="9155857" cy="55550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94958"/>
                <a:gridCol w="4660899"/>
              </a:tblGrid>
              <a:tr h="325533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id-ID" sz="1400" b="1" noProof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Peluang (O) :</a:t>
                      </a:r>
                      <a:endParaRPr lang="id-ID" sz="1400" noProof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457200" algn="l"/>
                        </a:tabLst>
                      </a:pPr>
                      <a:r>
                        <a:rPr lang="id-ID" sz="1400" noProof="0" smtClean="0">
                          <a:effectLst/>
                          <a:latin typeface="Arial"/>
                          <a:ea typeface="ＭＳ 明朝"/>
                          <a:cs typeface="Times New Roman"/>
                        </a:rPr>
                        <a:t>Adanya peraturan perundangan yang mendukung pelaksanaan urusan kesehatan;</a:t>
                      </a:r>
                      <a:endParaRPr lang="id-ID" sz="1400" noProof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457200" algn="l"/>
                        </a:tabLst>
                      </a:pPr>
                      <a:r>
                        <a:rPr lang="id-ID" sz="1400" noProof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明朝"/>
                          <a:cs typeface="Times New Roman"/>
                        </a:rPr>
                        <a:t>Adanya koordinasi lintas sektor yang baik;</a:t>
                      </a:r>
                      <a:endParaRPr lang="id-ID" sz="1400" noProof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457200" algn="l"/>
                        </a:tabLst>
                      </a:pPr>
                      <a:r>
                        <a:rPr lang="id-ID" sz="1400" noProof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明朝"/>
                          <a:cs typeface="Times New Roman"/>
                        </a:rPr>
                        <a:t>Adanya dukungan stakeholders terhadap pelaksanaan urusan kesehatan;</a:t>
                      </a:r>
                      <a:endParaRPr lang="id-ID" sz="1400" noProof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457200" algn="l"/>
                        </a:tabLst>
                      </a:pPr>
                      <a:r>
                        <a:rPr lang="id-ID" sz="1400" noProof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明朝"/>
                          <a:cs typeface="Times New Roman"/>
                        </a:rPr>
                        <a:t>Adanya potensi pemanfaatan teknologi untuk mendukung pelayanan kesehatan;</a:t>
                      </a:r>
                      <a:endParaRPr lang="id-ID" sz="1400" noProof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457200" algn="l"/>
                        </a:tabLst>
                      </a:pPr>
                      <a:r>
                        <a:rPr lang="id-ID" sz="1400" noProof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明朝"/>
                          <a:cs typeface="Times New Roman"/>
                        </a:rPr>
                        <a:t>Adanya sarana pelayanan kesehatan swasta yang mendukung upaya peningkatan kesehatan;</a:t>
                      </a:r>
                      <a:endParaRPr lang="id-ID" sz="1400" noProof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457200" algn="l"/>
                        </a:tabLst>
                      </a:pPr>
                      <a:r>
                        <a:rPr lang="id-ID" sz="1400" noProof="0" smtClean="0">
                          <a:effectLst/>
                          <a:latin typeface="Arial"/>
                          <a:ea typeface="ＭＳ 明朝"/>
                          <a:cs typeface="Times New Roman"/>
                        </a:rPr>
                        <a:t>Adanya kebijakan Sustainable Development Goals urusan kesehatan;</a:t>
                      </a:r>
                      <a:endParaRPr lang="id-ID" sz="1400" noProof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id-ID" sz="1400" b="1" noProof="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Tantangan (T):</a:t>
                      </a:r>
                      <a:endParaRPr lang="id-ID" sz="1400" noProof="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buFont typeface="+mj-lt"/>
                        <a:buAutoNum type="alphaLcPeriod"/>
                      </a:pPr>
                      <a:r>
                        <a:rPr lang="id-ID" sz="1400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Adanya sarana pelayanan kesehatan swasta yang mendukung upaya peningkatan kesehatan;</a:t>
                      </a:r>
                      <a:endParaRPr lang="id-ID" sz="1400" noProof="0" dirty="0" smtClean="0">
                        <a:effectLst/>
                        <a:latin typeface="Cambria"/>
                      </a:endParaRPr>
                    </a:p>
                    <a:p>
                      <a:pPr marL="342900" lvl="0" indent="-342900">
                        <a:buFont typeface="+mj-lt"/>
                        <a:buAutoNum type="alphaLcPeriod"/>
                      </a:pPr>
                      <a:r>
                        <a:rPr lang="id-ID" sz="1400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Beberapa akses pelayanan kesehatan masih sulit dijangkau;</a:t>
                      </a:r>
                      <a:endParaRPr lang="id-ID" sz="1400" noProof="0" dirty="0" smtClean="0">
                        <a:effectLst/>
                        <a:latin typeface="Cambria"/>
                      </a:endParaRPr>
                    </a:p>
                    <a:p>
                      <a:pPr marL="342900" lvl="0" indent="-342900">
                        <a:buFont typeface="+mj-lt"/>
                        <a:buAutoNum type="alphaLcPeriod"/>
                      </a:pPr>
                      <a:r>
                        <a:rPr lang="id-ID" sz="1400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Perubahan iklim global dan perubahan ekologis lokal meningkatkan potensi penyakit;</a:t>
                      </a:r>
                      <a:endParaRPr lang="id-ID" sz="1400" noProof="0" dirty="0" smtClean="0">
                        <a:effectLst/>
                        <a:latin typeface="Cambria"/>
                      </a:endParaRPr>
                    </a:p>
                    <a:p>
                      <a:pPr marL="342900" lvl="0" indent="-342900">
                        <a:buFont typeface="+mj-lt"/>
                        <a:buAutoNum type="alphaLcPeriod"/>
                      </a:pPr>
                      <a:r>
                        <a:rPr lang="id-ID" sz="1400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Masih terdapat masyarakat yang belum memiliki jaminan kesehatan;</a:t>
                      </a:r>
                      <a:endParaRPr lang="id-ID" sz="1400" noProof="0" dirty="0">
                        <a:effectLst/>
                        <a:latin typeface="Cambri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125876">
                <a:tc>
                  <a:txBody>
                    <a:bodyPr/>
                    <a:lstStyle/>
                    <a:p>
                      <a:pPr marL="228600" marR="0" indent="-2286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id-ID" sz="1400" b="1" noProof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Kekuatan (S):</a:t>
                      </a:r>
                      <a:endParaRPr lang="id-ID" sz="1400" noProof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228600" marR="0" lvl="0" indent="-2286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  <a:tabLst/>
                      </a:pPr>
                      <a:r>
                        <a:rPr lang="id-ID" sz="1400" noProof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Adanya komitmen pimpinan untuk mewujudkan tujuan organisasi;</a:t>
                      </a:r>
                      <a:endParaRPr lang="id-ID" sz="1400" noProof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228600" marR="0" lvl="0" indent="-2286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  <a:tabLst/>
                      </a:pPr>
                      <a:r>
                        <a:rPr lang="id-ID" sz="1400" noProof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Memiliki SOTK yang jelas;</a:t>
                      </a:r>
                      <a:endParaRPr lang="id-ID" sz="1400" noProof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228600" marR="0" lvl="0" indent="-2286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  <a:tabLst/>
                      </a:pPr>
                      <a:r>
                        <a:rPr lang="id-ID" sz="1400" noProof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Adanya Koordinasi yang baik dengan antar unit dalam organisasi;</a:t>
                      </a:r>
                      <a:endParaRPr lang="id-ID" sz="1400" noProof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228600" marR="0" lvl="0" indent="-2286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  <a:tabLst/>
                      </a:pPr>
                      <a:r>
                        <a:rPr lang="id-ID" sz="1400" noProof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Adanya komitmen pimpinan;</a:t>
                      </a:r>
                      <a:endParaRPr lang="id-ID" sz="1400" noProof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228600" marR="0" lvl="0" indent="-2286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  <a:tabLst/>
                      </a:pPr>
                      <a:r>
                        <a:rPr lang="id-ID" sz="1400" noProof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明朝"/>
                        </a:rPr>
                        <a:t>Adanya SOP yang lengkap dalam pelayanan kesehatan;</a:t>
                      </a:r>
                      <a:r>
                        <a:rPr lang="id-ID" sz="1400" noProof="0" smtClean="0">
                          <a:effectLst/>
                        </a:rPr>
                        <a:t> </a:t>
                      </a:r>
                      <a:endParaRPr lang="id-ID" sz="1400" noProof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06400" marR="0" indent="-292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id-ID" sz="1400" b="1" noProof="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Kelemahan (W):</a:t>
                      </a:r>
                      <a:endParaRPr lang="id-ID" sz="1400" noProof="0" dirty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406400" marR="0" lvl="0" indent="-2921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  <a:tabLst/>
                      </a:pPr>
                      <a:r>
                        <a:rPr lang="id-ID" sz="1400" kern="1200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Masih kurangnya kompetensi tenaga kesehatan;</a:t>
                      </a:r>
                      <a:endParaRPr lang="id-ID" sz="1400" noProof="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406400" marR="0" lvl="0" indent="-2921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  <a:tabLst/>
                      </a:pPr>
                      <a:r>
                        <a:rPr lang="id-ID" sz="1400" kern="1200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Distribusi tenaga medis dan non medis belum merata;</a:t>
                      </a:r>
                      <a:endParaRPr lang="id-ID" sz="1400" noProof="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406400" marR="0" lvl="0" indent="-2921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  <a:tabLst/>
                      </a:pPr>
                      <a:r>
                        <a:rPr lang="id-ID" sz="1400" kern="1200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Sarana dan prasarana masih belum memadai;</a:t>
                      </a:r>
                      <a:endParaRPr lang="id-ID" sz="1400" kern="1200" noProof="0" dirty="0" smtClean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406400" marR="0" lvl="0" indent="-2921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  <a:tabLst/>
                      </a:pPr>
                      <a:r>
                        <a:rPr lang="id-ID" sz="1400" kern="1200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</a:rPr>
                        <a:t>Sarana dan prasarana masih belum memadai;</a:t>
                      </a:r>
                      <a:r>
                        <a:rPr lang="id-ID" sz="1400" noProof="0" dirty="0" smtClean="0">
                          <a:effectLst/>
                        </a:rPr>
                        <a:t> </a:t>
                      </a:r>
                      <a:endParaRPr lang="id-ID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-11858" y="0"/>
            <a:ext cx="9155858" cy="64766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ANALISIS EKSTERNAL DAN INTERNAL</a:t>
            </a:r>
            <a:endParaRPr lang="id-ID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27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1858" y="0"/>
            <a:ext cx="9155858" cy="64766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KETERKAITAN TUJUAN RESNTRA DINKES DENGAN VISI MISI RPJMD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858" y="647664"/>
            <a:ext cx="9155858" cy="6210336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>
              <a:latin typeface="Arial"/>
              <a:cs typeface="Arial"/>
            </a:endParaRPr>
          </a:p>
        </p:txBody>
      </p:sp>
      <p:pic>
        <p:nvPicPr>
          <p:cNvPr id="5" name="Picture 4" descr="Screen Shot 2018-10-29 at 23.00.1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0" y="1204201"/>
            <a:ext cx="7632700" cy="428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75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1858" y="647664"/>
            <a:ext cx="9155858" cy="6210336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>
              <a:latin typeface="Arial"/>
              <a:cs typeface="Arial"/>
            </a:endParaRPr>
          </a:p>
        </p:txBody>
      </p:sp>
      <p:graphicFrame>
        <p:nvGraphicFramePr>
          <p:cNvPr id="4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8843311"/>
              </p:ext>
            </p:extLst>
          </p:nvPr>
        </p:nvGraphicFramePr>
        <p:xfrm>
          <a:off x="2" y="811911"/>
          <a:ext cx="8531337" cy="5553641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600516"/>
                <a:gridCol w="1729133"/>
                <a:gridCol w="1700552"/>
                <a:gridCol w="571614"/>
                <a:gridCol w="571614"/>
                <a:gridCol w="628776"/>
                <a:gridCol w="557324"/>
                <a:gridCol w="600195"/>
                <a:gridCol w="571613"/>
              </a:tblGrid>
              <a:tr h="28388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</a:rPr>
                        <a:t>TUJUAN</a:t>
                      </a:r>
                      <a:endParaRPr lang="en-US" sz="14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</a:rPr>
                        <a:t>SASARAN</a:t>
                      </a:r>
                      <a:endParaRPr lang="en-US" sz="14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</a:rPr>
                        <a:t>INDIKATOR SASARAN</a:t>
                      </a:r>
                      <a:endParaRPr lang="en-US" sz="14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</a:rPr>
                        <a:t>TARGET</a:t>
                      </a:r>
                      <a:endParaRPr lang="en-US" sz="14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831"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3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3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3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 smtClean="0"/>
                        <a:t>2018</a:t>
                      </a:r>
                      <a:endParaRPr lang="en-US" sz="14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 smtClean="0"/>
                        <a:t>2019</a:t>
                      </a:r>
                      <a:endParaRPr lang="en-US" sz="14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 smtClean="0"/>
                        <a:t>2020</a:t>
                      </a:r>
                      <a:endParaRPr lang="en-US" sz="14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 smtClean="0"/>
                        <a:t>2021</a:t>
                      </a:r>
                      <a:endParaRPr lang="en-US" sz="14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 smtClean="0"/>
                        <a:t>2022</a:t>
                      </a:r>
                      <a:endParaRPr lang="en-US" sz="14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 smtClean="0"/>
                        <a:t>2023</a:t>
                      </a:r>
                      <a:endParaRPr lang="en-US" sz="14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</a:tr>
              <a:tr h="598525">
                <a:tc rowSpan="8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400" noProof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明朝"/>
                          <a:cs typeface="Times New Roman"/>
                        </a:rPr>
                        <a:t>Mewujudkan Pelayanan Kesehatan Yang Rahayu Dan Mendorong Terwujudnya Kemandirian Masyarakat Hidup Sehat Melalui Gempita Tahun 2023</a:t>
                      </a:r>
                      <a:endParaRPr lang="id-ID" sz="1400" noProof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400" noProof="0" dirty="0" smtClean="0">
                          <a:effectLst/>
                          <a:latin typeface="Arial"/>
                          <a:ea typeface="ＭＳ 明朝"/>
                          <a:cs typeface="Times New Roman"/>
                        </a:rPr>
                        <a:t>Meningkatnya kuantitas dan kualitas tenaga Kesehatan serta menyediakan fasilitas pelayanan kesehatan yang murah, mudah dan responsif dalam memberikan pelayanan kesehatan bagi masyarakat</a:t>
                      </a:r>
                      <a:endParaRPr lang="id-ID" sz="1400" noProof="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Jumlah kematian Ibu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&lt;22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&lt;22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&lt;22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&lt;22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&lt;22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8525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Jumlah kematian bayi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145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&lt;145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&lt;145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&lt;145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&lt;145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&lt;145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8525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Indeks</a:t>
                      </a: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14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Kepuasan</a:t>
                      </a: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14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Masyarakat</a:t>
                      </a: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(IKM) </a:t>
                      </a:r>
                      <a:r>
                        <a:rPr lang="en-US" sz="14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bidang</a:t>
                      </a:r>
                      <a:r>
                        <a:rPr lang="en-US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14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kesehatan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78.73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8525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</a:t>
                      </a:r>
                      <a:r>
                        <a:rPr lang="en-US" sz="14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ersentase</a:t>
                      </a:r>
                      <a:r>
                        <a:rPr lang="en-US" sz="14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1400" b="0" i="0" u="none" strike="noStrike" baseline="0" noProof="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Baduta</a:t>
                      </a:r>
                      <a:r>
                        <a:rPr lang="id-ID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stunting</a:t>
                      </a:r>
                      <a:endParaRPr lang="id-ID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id-ID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23%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&lt;23%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&lt;23%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&lt;23%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&lt;23%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</a:pPr>
                      <a:r>
                        <a:rPr lang="en-US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&lt;23%</a:t>
                      </a:r>
                      <a:endParaRPr lang="id-ID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8525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revalensi HIV/AIDS dari total populasi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(%)</a:t>
                      </a:r>
                      <a:endParaRPr lang="id-ID" sz="1400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MS Mincho"/>
                          <a:cs typeface="Times New Roman"/>
                        </a:rPr>
                        <a:t>0,04</a:t>
                      </a:r>
                      <a:endParaRPr lang="en-US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MS Mincho"/>
                          <a:cs typeface="Times New Roman"/>
                        </a:rPr>
                        <a:t>&lt;0.04</a:t>
                      </a:r>
                      <a:endParaRPr lang="en-US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MS Mincho"/>
                          <a:cs typeface="Times New Roman"/>
                        </a:rPr>
                        <a:t>&lt;0.04</a:t>
                      </a:r>
                      <a:endParaRPr lang="en-US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MS Mincho"/>
                          <a:cs typeface="Times New Roman"/>
                        </a:rPr>
                        <a:t>&lt;0.04</a:t>
                      </a:r>
                      <a:endParaRPr lang="en-US" sz="1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MS Mincho"/>
                          <a:cs typeface="Times New Roman"/>
                        </a:rPr>
                        <a:t>&lt;0.04</a:t>
                      </a:r>
                      <a:endParaRPr lang="en-US" sz="1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MS Mincho"/>
                          <a:cs typeface="Times New Roman"/>
                        </a:rPr>
                        <a:t>&lt;0.04</a:t>
                      </a:r>
                      <a:endParaRPr lang="en-US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8525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noProof="0" dirty="0" err="1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Menurunnya</a:t>
                      </a:r>
                      <a:r>
                        <a:rPr lang="en-US" sz="1400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noProof="0" dirty="0" err="1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angka</a:t>
                      </a:r>
                      <a:r>
                        <a:rPr lang="en-US" sz="1400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noProof="0" dirty="0" err="1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kesakitan</a:t>
                      </a:r>
                      <a:endParaRPr lang="id-ID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endParaRPr lang="en-US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endParaRPr lang="en-US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endParaRPr lang="en-US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endParaRPr lang="en-US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endParaRPr lang="en-US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8525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UHC</a:t>
                      </a:r>
                      <a:endParaRPr lang="id-ID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/>
                          <a:ea typeface="MS Mincho"/>
                          <a:cs typeface="Times New Roman"/>
                        </a:rPr>
                        <a:t>69.32</a:t>
                      </a:r>
                      <a:endParaRPr lang="en-US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000" dirty="0" smtClean="0">
                          <a:effectLst/>
                          <a:latin typeface="Cambria"/>
                          <a:ea typeface="MS Mincho"/>
                          <a:cs typeface="Times New Roman"/>
                        </a:rPr>
                        <a:t>95</a:t>
                      </a:r>
                      <a:endParaRPr lang="en-US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000" dirty="0" smtClean="0">
                          <a:effectLst/>
                          <a:latin typeface="Cambria"/>
                          <a:ea typeface="MS Mincho"/>
                          <a:cs typeface="Times New Roman"/>
                        </a:rPr>
                        <a:t>96</a:t>
                      </a:r>
                      <a:endParaRPr lang="en-US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000" dirty="0" smtClean="0">
                          <a:effectLst/>
                          <a:latin typeface="Cambria"/>
                          <a:ea typeface="MS Mincho"/>
                          <a:cs typeface="Times New Roman"/>
                        </a:rPr>
                        <a:t>97</a:t>
                      </a:r>
                      <a:endParaRPr lang="en-US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000" dirty="0" smtClean="0">
                          <a:effectLst/>
                          <a:latin typeface="Arial"/>
                          <a:ea typeface="MS Mincho"/>
                          <a:cs typeface="Times New Roman"/>
                        </a:rPr>
                        <a:t>98</a:t>
                      </a:r>
                      <a:endParaRPr lang="en-US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1000" dirty="0" smtClean="0">
                          <a:effectLst/>
                          <a:latin typeface="Cambria"/>
                          <a:ea typeface="MS Mincho"/>
                          <a:cs typeface="Times New Roman"/>
                        </a:rPr>
                        <a:t>100</a:t>
                      </a:r>
                      <a:endParaRPr lang="en-US" sz="1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8525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noProof="0" dirty="0" err="1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Indeks</a:t>
                      </a:r>
                      <a:r>
                        <a:rPr lang="en-US" sz="1400" baseline="0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baseline="0" noProof="0" dirty="0" err="1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Keluarga</a:t>
                      </a:r>
                      <a:r>
                        <a:rPr lang="en-US" sz="1400" baseline="0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baseline="0" noProof="0" dirty="0" err="1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Sehat</a:t>
                      </a:r>
                      <a:r>
                        <a:rPr lang="en-US" sz="1400" baseline="0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(IKS)</a:t>
                      </a:r>
                      <a:endParaRPr lang="id-ID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0.120</a:t>
                      </a:r>
                      <a:endParaRPr lang="id-ID" sz="10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0.8</a:t>
                      </a:r>
                      <a:endParaRPr lang="id-ID" sz="10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0.8</a:t>
                      </a:r>
                      <a:endParaRPr lang="id-ID" sz="10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0.8</a:t>
                      </a:r>
                      <a:endParaRPr lang="id-ID" sz="10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0.8</a:t>
                      </a:r>
                      <a:endParaRPr lang="id-ID" sz="10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0.8</a:t>
                      </a:r>
                      <a:endParaRPr lang="id-ID" sz="10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-11858" y="0"/>
            <a:ext cx="9155858" cy="64766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TUJUAN DAN RESNTRA DINKES 2019-2023</a:t>
            </a:r>
            <a:endParaRPr lang="id-ID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94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25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312641"/>
              </p:ext>
            </p:extLst>
          </p:nvPr>
        </p:nvGraphicFramePr>
        <p:xfrm>
          <a:off x="286872" y="996098"/>
          <a:ext cx="8360440" cy="5755222"/>
        </p:xfrm>
        <a:graphic>
          <a:graphicData uri="http://schemas.openxmlformats.org/drawingml/2006/table">
            <a:tbl>
              <a:tblPr firstRow="1" firstCol="1" bandRow="1"/>
              <a:tblGrid>
                <a:gridCol w="608525"/>
                <a:gridCol w="650959"/>
                <a:gridCol w="446913"/>
                <a:gridCol w="487542"/>
                <a:gridCol w="375137"/>
                <a:gridCol w="375137"/>
                <a:gridCol w="445559"/>
                <a:gridCol w="445559"/>
                <a:gridCol w="445559"/>
                <a:gridCol w="445559"/>
                <a:gridCol w="472193"/>
                <a:gridCol w="472193"/>
                <a:gridCol w="472193"/>
                <a:gridCol w="472193"/>
                <a:gridCol w="444204"/>
                <a:gridCol w="444204"/>
                <a:gridCol w="515531"/>
                <a:gridCol w="341280"/>
              </a:tblGrid>
              <a:tr h="144402"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Program </a:t>
                      </a:r>
                      <a:r>
                        <a:rPr lang="en-US" sz="700" b="1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dan</a:t>
                      </a: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700" b="1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Kegiatan</a:t>
                      </a:r>
                      <a:endParaRPr lang="en-US" sz="7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Indikator Kinerja Program dan Kegiatan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RUMUS/DEFINISI OPERASIONAL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Data capaian pada awal tahun perencanaan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1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Target Kinerja Program dan Kerangka Pendanaan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Bidang Penanggungjawab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Lokasi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760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                                2,019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                           2,020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                           2,021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                           2,022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                           2,023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Kondisi Akhir Periode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968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Target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700" b="1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Rp</a:t>
                      </a: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en-US" sz="7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Target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Rp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Target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Rp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Target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Rp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Target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Rp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Target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Rp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00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Program Upaya Kesehatan Masyarakat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Indeks Kepuasan Masyarakat Bidang Kesehatan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18,827,680,000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19,827,429,808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20,873,128,456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21,966,462,925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23,109,158,326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</a:tr>
              <a:tr h="2640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Puskesmas yang teregistrasi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</a:tr>
              <a:tr h="96817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Peningkatan status Pustu Menjadi Puskesmas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Peningkatan status pustu menjadi Puskesmas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pustu yang meningkat menjadi puskesmas dibagi jumlah pustu dikali 100%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  1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15,000,000,000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  2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20,873,128,456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  3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21,966,462,925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  4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23,109,158,326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YANKES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Peingkatan status Puskesmas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Puskesmas yang teregistrasi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Puskesmas yang memiliko nomor registrasi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2.8%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40%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100,000,000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60%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50,000,000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50,000,000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50,000,000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20,000,000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YANKES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1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Pembangunan Baru Puskesmas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bangunan gedung baru Puskesmas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Puskesmas yang terbangun gedung baru sesuai PMK 75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 unit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1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4,000,000,000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  3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12,000,000,000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  5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20,000,000,000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  7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28,000,000,000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10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40,000,000,000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Sekretariat/ Subbag Umpeg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041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Renovasi / rehabilitasi Puskesmas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Puskesmas terenovasi / terehabilitasi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bangunan Puskesmas yang dilakukan renovasi / rehabilitasi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 unit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10 </a:t>
                      </a:r>
                      <a:endParaRPr lang="en-US" sz="7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5,000,000,000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15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7,500,000,000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20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10,000,000,000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25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12,500,000,000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15,000,000,000 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30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Sekretariat / Subbag umpeg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9509" marR="49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435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41585"/>
              </p:ext>
            </p:extLst>
          </p:nvPr>
        </p:nvGraphicFramePr>
        <p:xfrm>
          <a:off x="457200" y="943265"/>
          <a:ext cx="8229600" cy="4955511"/>
        </p:xfrm>
        <a:graphic>
          <a:graphicData uri="http://schemas.openxmlformats.org/drawingml/2006/table">
            <a:tbl>
              <a:tblPr firstRow="1" firstCol="1" bandRow="1"/>
              <a:tblGrid>
                <a:gridCol w="648401"/>
                <a:gridCol w="693616"/>
                <a:gridCol w="476200"/>
                <a:gridCol w="519491"/>
                <a:gridCol w="259745"/>
                <a:gridCol w="399719"/>
                <a:gridCol w="378074"/>
                <a:gridCol w="474757"/>
                <a:gridCol w="378074"/>
                <a:gridCol w="474757"/>
                <a:gridCol w="378074"/>
                <a:gridCol w="503137"/>
                <a:gridCol w="378074"/>
                <a:gridCol w="503137"/>
                <a:gridCol w="378074"/>
                <a:gridCol w="473314"/>
                <a:gridCol w="549313"/>
                <a:gridCol w="363643"/>
              </a:tblGrid>
              <a:tr h="15417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Pengadaan dan Peningkatan sarana dan prasarana Puskesmas/Puskesmas Pembantu dan jaringannya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sarana dan prasarana Puskesmas / Puskesmas pembantu dan jaringannya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Jumlah paket pengadaandan peningkatan sarana dan prasarana di Puskesmas, Pustu dan jaringannya termasuk Gd Dinkes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14 paket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15 pkt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4,250,000,000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 pkt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8.000.000.000 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25 pkt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10.000.000.000 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30 pkt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15.000.000.000 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 pkt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20.000.000.000 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Secretariat / subbag umpeg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07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Pengadaan Prasarana Puskesmas non Afirmasi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prasarana Puskesmas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Jumlah pengadaanprasarana Puskesmas bersumber DAK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3 paket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 pkt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3,877,680,000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 pkt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3.000.000.000 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 pkt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5.000.000.000 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 pkt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6.000.000.000 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 pkt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7.000.000.000 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Secretariat / subbag umpeg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012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Perencanaan pengadaan peningkatan sarana Puskesmas, Puskesmas pembatu dan jaringannya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dokumen perencanaan peningkatan sarana Puskesmas, Puskesmas Pembantu dan jaringannya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Jumlah dokumen perencanaan terkait sarana Puskemas dan jaringannya yang sesuai standar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5 pkt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30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600,000,000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35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700,000,000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 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Secretariat / subbag program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04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Persentase PPK BLUD memiliki nilai IKM kategori baik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C0504D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21134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Survei Indeks Kepuasan Masyarakat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Jumlah Puskesmas dengan nnilai IKM kategori Baik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Hasil Survei Kepuasan Masyarakat dengan jumlah Puskesmas yg memiliki IKM kategori Baik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78,73 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79 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100,000,000 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80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100,000,000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81 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100,000,000 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82 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100,000,000 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83 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100,000,000 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Yankes</a:t>
                      </a:r>
                      <a:endParaRPr lang="en-US" sz="9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51931" marR="519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853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5565</TotalTime>
  <Words>5781</Words>
  <Application>Microsoft Office PowerPoint</Application>
  <PresentationFormat>On-screen Show (4:3)</PresentationFormat>
  <Paragraphs>2640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Rancangan Awal RENSTRA DINAS KESEHATAN  KABUPATEN SUMEDANG 27 November 2018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Program dan Kegiatan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Fikom UNPAD, Studi Pembangunan ITB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RENSTRA DINAS KESEHATAN  KABUPATEN SUMEDANG</dc:title>
  <dc:creator>Rahadian Febry Maulana</dc:creator>
  <cp:lastModifiedBy>ekky</cp:lastModifiedBy>
  <cp:revision>79</cp:revision>
  <dcterms:created xsi:type="dcterms:W3CDTF">2018-10-29T15:00:39Z</dcterms:created>
  <dcterms:modified xsi:type="dcterms:W3CDTF">2018-11-25T16:05:57Z</dcterms:modified>
</cp:coreProperties>
</file>