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4" r:id="rId9"/>
    <p:sldId id="265" r:id="rId10"/>
    <p:sldId id="268" r:id="rId11"/>
    <p:sldId id="266" r:id="rId12"/>
    <p:sldId id="267" r:id="rId13"/>
    <p:sldId id="269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D03736-74F6-4F89-9196-FE50C9045021}" type="datetimeFigureOut">
              <a:rPr lang="id-ID" smtClean="0"/>
              <a:t>11/03/2018</a:t>
            </a:fld>
            <a:endParaRPr lang="id-ID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9190C-9960-48DC-803B-71814F66576C}" type="slidenum">
              <a:rPr lang="id-ID" smtClean="0"/>
              <a:t>‹#›</a:t>
            </a:fld>
            <a:endParaRPr lang="id-ID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D03736-74F6-4F89-9196-FE50C9045021}" type="datetimeFigureOut">
              <a:rPr lang="id-ID" smtClean="0"/>
              <a:t>11/03/2018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9190C-9960-48DC-803B-71814F66576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D03736-74F6-4F89-9196-FE50C9045021}" type="datetimeFigureOut">
              <a:rPr lang="id-ID" smtClean="0"/>
              <a:t>11/03/2018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9190C-9960-48DC-803B-71814F66576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D03736-74F6-4F89-9196-FE50C9045021}" type="datetimeFigureOut">
              <a:rPr lang="id-ID" smtClean="0"/>
              <a:t>11/03/2018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9190C-9960-48DC-803B-71814F66576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D03736-74F6-4F89-9196-FE50C9045021}" type="datetimeFigureOut">
              <a:rPr lang="id-ID" smtClean="0"/>
              <a:t>11/03/2018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9190C-9960-48DC-803B-71814F66576C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D03736-74F6-4F89-9196-FE50C9045021}" type="datetimeFigureOut">
              <a:rPr lang="id-ID" smtClean="0"/>
              <a:t>11/03/2018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9190C-9960-48DC-803B-71814F66576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D03736-74F6-4F89-9196-FE50C9045021}" type="datetimeFigureOut">
              <a:rPr lang="id-ID" smtClean="0"/>
              <a:t>11/03/2018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9190C-9960-48DC-803B-71814F66576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D03736-74F6-4F89-9196-FE50C9045021}" type="datetimeFigureOut">
              <a:rPr lang="id-ID" smtClean="0"/>
              <a:t>11/03/2018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9190C-9960-48DC-803B-71814F66576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D03736-74F6-4F89-9196-FE50C9045021}" type="datetimeFigureOut">
              <a:rPr lang="id-ID" smtClean="0"/>
              <a:t>11/03/2018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9190C-9960-48DC-803B-71814F66576C}" type="slidenum">
              <a:rPr lang="id-ID" smtClean="0"/>
              <a:t>‹#›</a:t>
            </a:fld>
            <a:endParaRPr lang="id-ID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D03736-74F6-4F89-9196-FE50C9045021}" type="datetimeFigureOut">
              <a:rPr lang="id-ID" smtClean="0"/>
              <a:t>11/03/2018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9190C-9960-48DC-803B-71814F66576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D03736-74F6-4F89-9196-FE50C9045021}" type="datetimeFigureOut">
              <a:rPr lang="id-ID" smtClean="0"/>
              <a:t>11/03/2018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9190C-9960-48DC-803B-71814F66576C}" type="slidenum">
              <a:rPr lang="id-ID" smtClean="0"/>
              <a:t>‹#›</a:t>
            </a:fld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ED03736-74F6-4F89-9196-FE50C9045021}" type="datetimeFigureOut">
              <a:rPr lang="id-ID" smtClean="0"/>
              <a:t>11/03/2018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5D9190C-9960-48DC-803B-71814F66576C}" type="slidenum">
              <a:rPr lang="id-ID" smtClean="0"/>
              <a:t>‹#›</a:t>
            </a:fld>
            <a:endParaRPr lang="id-ID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9632" y="980728"/>
            <a:ext cx="7406640" cy="2304256"/>
          </a:xfrm>
        </p:spPr>
        <p:txBody>
          <a:bodyPr>
            <a:noAutofit/>
          </a:bodyPr>
          <a:lstStyle/>
          <a:p>
            <a:r>
              <a:rPr lang="id-ID" sz="2800" b="1" dirty="0">
                <a:solidFill>
                  <a:schemeClr val="accent5">
                    <a:lumMod val="75000"/>
                  </a:schemeClr>
                </a:solidFill>
              </a:rPr>
              <a:t>TATA KELOLA KEUANGAN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DANA ALOKASI KHUSUS NON FISIK</a:t>
            </a:r>
            <a:b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BANTUAN OPERASIONAL KESEHATAN</a:t>
            </a:r>
            <a:b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TAHUN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201</a:t>
            </a:r>
            <a:r>
              <a:rPr lang="id-ID" sz="2800" b="1" dirty="0" smtClean="0">
                <a:solidFill>
                  <a:schemeClr val="accent5">
                    <a:lumMod val="75000"/>
                  </a:schemeClr>
                </a:solidFill>
              </a:rPr>
              <a:t>8</a:t>
            </a:r>
            <a:endParaRPr lang="id-ID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4221088"/>
            <a:ext cx="7406640" cy="1368152"/>
          </a:xfrm>
        </p:spPr>
        <p:txBody>
          <a:bodyPr>
            <a:normAutofit lnSpcReduction="10000"/>
          </a:bodyPr>
          <a:lstStyle/>
          <a:p>
            <a:r>
              <a:rPr lang="id-ID" dirty="0" smtClean="0">
                <a:solidFill>
                  <a:srgbClr val="0070C0"/>
                </a:solidFill>
              </a:rPr>
              <a:t>Oleh :</a:t>
            </a:r>
          </a:p>
          <a:p>
            <a:r>
              <a:rPr lang="id-ID" dirty="0" smtClean="0">
                <a:solidFill>
                  <a:srgbClr val="0070C0"/>
                </a:solidFill>
              </a:rPr>
              <a:t>INE INAJAH</a:t>
            </a:r>
          </a:p>
          <a:p>
            <a:r>
              <a:rPr lang="id-ID" dirty="0" smtClean="0">
                <a:solidFill>
                  <a:srgbClr val="0070C0"/>
                </a:solidFill>
              </a:rPr>
              <a:t>Kepala Bidang Perbendaharaan BPKAD</a:t>
            </a:r>
            <a:endParaRPr lang="id-ID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715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/>
          <a:lstStyle/>
          <a:p>
            <a:r>
              <a:rPr lang="id-ID" dirty="0" smtClean="0"/>
              <a:t>Penyaluran....Lanjutan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82296" indent="0" algn="just">
              <a:spcBef>
                <a:spcPts val="0"/>
              </a:spcBef>
              <a:buNone/>
            </a:pPr>
            <a:r>
              <a:rPr lang="id-ID" sz="2800" dirty="0" smtClean="0"/>
              <a:t>Syarat Penyaluran dari RKUN ke RKUD :</a:t>
            </a:r>
          </a:p>
          <a:p>
            <a:pPr marL="82296" indent="0" algn="just">
              <a:spcBef>
                <a:spcPts val="0"/>
              </a:spcBef>
              <a:buNone/>
            </a:pPr>
            <a:endParaRPr lang="id-ID" sz="2800" dirty="0" smtClean="0"/>
          </a:p>
          <a:p>
            <a:pPr algn="just">
              <a:spcBef>
                <a:spcPts val="0"/>
              </a:spcBef>
            </a:pPr>
            <a:r>
              <a:rPr lang="id-ID" sz="2800" dirty="0" smtClean="0"/>
              <a:t>Penyaluran </a:t>
            </a:r>
            <a:r>
              <a:rPr lang="id-ID" sz="2800" dirty="0"/>
              <a:t>Triwulan I	:  Laporan Realisasi BOK </a:t>
            </a:r>
            <a:r>
              <a:rPr lang="id-ID" sz="2800" dirty="0" smtClean="0"/>
              <a:t>Semester </a:t>
            </a:r>
            <a:r>
              <a:rPr lang="id-ID" sz="2800" dirty="0"/>
              <a:t>I </a:t>
            </a:r>
            <a:r>
              <a:rPr lang="id-ID" sz="2800" dirty="0" smtClean="0"/>
              <a:t>dan Semester II Tahun </a:t>
            </a:r>
            <a:r>
              <a:rPr lang="id-ID" sz="2800" dirty="0"/>
              <a:t>Anggaran </a:t>
            </a:r>
            <a:r>
              <a:rPr lang="id-ID" sz="2800" dirty="0" smtClean="0"/>
              <a:t>sebelumnya</a:t>
            </a:r>
            <a:endParaRPr lang="id-ID" sz="2800" dirty="0"/>
          </a:p>
          <a:p>
            <a:pPr algn="just">
              <a:spcBef>
                <a:spcPts val="0"/>
              </a:spcBef>
            </a:pPr>
            <a:r>
              <a:rPr lang="id-ID" sz="2800" dirty="0" smtClean="0"/>
              <a:t>Penyaluran </a:t>
            </a:r>
            <a:r>
              <a:rPr lang="id-ID" sz="2800" dirty="0"/>
              <a:t>Triwulan </a:t>
            </a:r>
            <a:r>
              <a:rPr lang="id-ID" sz="2800" dirty="0" smtClean="0"/>
              <a:t>II :  </a:t>
            </a:r>
            <a:r>
              <a:rPr lang="id-ID" sz="2800" dirty="0"/>
              <a:t>Laporan  Realisasi Penyerapan </a:t>
            </a:r>
            <a:r>
              <a:rPr lang="id-ID" sz="2800" dirty="0" smtClean="0"/>
              <a:t>BOK dari RKUD 60 % dan capaian output 30 %</a:t>
            </a:r>
          </a:p>
          <a:p>
            <a:pPr marL="82296" indent="0" algn="just">
              <a:spcBef>
                <a:spcPts val="0"/>
              </a:spcBef>
              <a:buNone/>
            </a:pPr>
            <a:endParaRPr lang="id-ID" sz="2800" dirty="0" smtClean="0"/>
          </a:p>
          <a:p>
            <a:pPr algn="just">
              <a:spcBef>
                <a:spcPts val="0"/>
              </a:spcBef>
            </a:pPr>
            <a:r>
              <a:rPr lang="id-ID" dirty="0" smtClean="0"/>
              <a:t>Laporan </a:t>
            </a:r>
            <a:r>
              <a:rPr lang="id-ID" dirty="0"/>
              <a:t>pada akhir tahun anggaran maksimal tanggal 15 Desember</a:t>
            </a:r>
          </a:p>
          <a:p>
            <a:pPr>
              <a:spcBef>
                <a:spcPts val="0"/>
              </a:spcBef>
            </a:pPr>
            <a:endParaRPr lang="id-ID" dirty="0"/>
          </a:p>
          <a:p>
            <a:pPr>
              <a:spcBef>
                <a:spcPts val="0"/>
              </a:spcBef>
            </a:pPr>
            <a:r>
              <a:rPr lang="id-ID" dirty="0"/>
              <a:t>Sisa BOK di Kasda akan diperhitungkan pada transfer tahun anggaran berikutnya</a:t>
            </a:r>
          </a:p>
          <a:p>
            <a:pPr>
              <a:spcBef>
                <a:spcPts val="0"/>
              </a:spcBef>
            </a:pPr>
            <a:endParaRPr lang="id-ID" dirty="0"/>
          </a:p>
          <a:p>
            <a:pPr>
              <a:spcBef>
                <a:spcPts val="0"/>
              </a:spcBef>
            </a:pPr>
            <a:r>
              <a:rPr lang="id-ID" dirty="0"/>
              <a:t>Sisa BOK harus dianggarkan kembali pada APBD tahun anggaran berikutnya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04959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/>
          <a:lstStyle/>
          <a:p>
            <a:r>
              <a:rPr lang="id-ID" dirty="0" smtClean="0"/>
              <a:t>PELAPORAN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d-ID" dirty="0"/>
              <a:t>Kepala puskesmas menyampaikan laporan rutin bulanan capaian kegiatan kepada Dinas Kesehatan Kabupaten/Kota setiap tanggal 5 bulan berikutnya</a:t>
            </a:r>
            <a:r>
              <a:rPr lang="id-ID" dirty="0" smtClean="0"/>
              <a:t>.</a:t>
            </a:r>
          </a:p>
          <a:p>
            <a:r>
              <a:rPr lang="id-ID" dirty="0"/>
              <a:t>Kepala Dinas Kesehatan Kabupaten/Kota </a:t>
            </a:r>
            <a:r>
              <a:rPr lang="id-ID" dirty="0" smtClean="0"/>
              <a:t>menyampaikan </a:t>
            </a:r>
            <a:r>
              <a:rPr lang="id-ID" dirty="0"/>
              <a:t>laporan semesteran paling lambat 7 hari setelah semester selesai melalui pada aplikasi e-renggar Kementerian Kesehatan </a:t>
            </a:r>
            <a:endParaRPr lang="id-ID" dirty="0" smtClean="0"/>
          </a:p>
          <a:p>
            <a:r>
              <a:rPr lang="id-ID" dirty="0"/>
              <a:t>Kepatuhan daerah dalam menyampaikan laporan dijadikan pertimbangan dalam pengalokasian DAK tahun berikutnya sesuai peraturan perundang-undangan</a:t>
            </a:r>
          </a:p>
        </p:txBody>
      </p:sp>
    </p:spTree>
    <p:extLst>
      <p:ext uri="{BB962C8B-B14F-4D97-AF65-F5344CB8AC3E}">
        <p14:creationId xmlns:p14="http://schemas.microsoft.com/office/powerpoint/2010/main" val="3813574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/>
          <a:lstStyle/>
          <a:p>
            <a:r>
              <a:rPr lang="id-ID" dirty="0" smtClean="0"/>
              <a:t>PELAPORAN.......Lanjutan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Kepala Daerah menyampaikan laporan realisasi penggunaan BOK kepada Menteri Keuangan dan Menkes sebagai berikut :</a:t>
            </a:r>
          </a:p>
          <a:p>
            <a:pPr marL="82296" indent="0">
              <a:buNone/>
            </a:pPr>
            <a:r>
              <a:rPr lang="id-ID" dirty="0" smtClean="0"/>
              <a:t>   Paling lambat Juli untuk laporan realisasi</a:t>
            </a:r>
          </a:p>
          <a:p>
            <a:pPr marL="82296" indent="0">
              <a:buNone/>
            </a:pPr>
            <a:r>
              <a:rPr lang="id-ID" dirty="0"/>
              <a:t> </a:t>
            </a:r>
            <a:r>
              <a:rPr lang="id-ID" dirty="0" smtClean="0"/>
              <a:t>  penyerapan dan peggunaan dana BOK</a:t>
            </a:r>
          </a:p>
          <a:p>
            <a:pPr marL="82296" indent="0">
              <a:buNone/>
            </a:pPr>
            <a:r>
              <a:rPr lang="id-ID" dirty="0"/>
              <a:t> </a:t>
            </a:r>
            <a:r>
              <a:rPr lang="id-ID" dirty="0" smtClean="0"/>
              <a:t>  semester I, dan bulan Januari tahun </a:t>
            </a:r>
          </a:p>
          <a:p>
            <a:pPr marL="82296" indent="0">
              <a:buNone/>
            </a:pPr>
            <a:r>
              <a:rPr lang="id-ID" dirty="0"/>
              <a:t> </a:t>
            </a:r>
            <a:r>
              <a:rPr lang="id-ID" dirty="0" smtClean="0"/>
              <a:t>  anggaran berikutnya untuk laporan </a:t>
            </a:r>
          </a:p>
          <a:p>
            <a:pPr marL="82296" indent="0">
              <a:buNone/>
            </a:pPr>
            <a:r>
              <a:rPr lang="id-ID" dirty="0"/>
              <a:t> </a:t>
            </a:r>
            <a:r>
              <a:rPr lang="id-ID" dirty="0" smtClean="0"/>
              <a:t>  semester II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14382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476672"/>
            <a:ext cx="7498080" cy="5771728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endParaRPr lang="id-ID" sz="4400" dirty="0" smtClean="0">
              <a:latin typeface="Ravie" pitchFamily="82" charset="0"/>
            </a:endParaRPr>
          </a:p>
          <a:p>
            <a:pPr marL="82296" indent="0" algn="ctr">
              <a:buNone/>
            </a:pPr>
            <a:r>
              <a:rPr lang="id-ID" sz="4800" dirty="0" smtClean="0">
                <a:solidFill>
                  <a:srgbClr val="FF0000"/>
                </a:solidFill>
                <a:latin typeface="Ravie" pitchFamily="82" charset="0"/>
              </a:rPr>
              <a:t>THANK YOU</a:t>
            </a:r>
            <a:endParaRPr lang="id-ID" sz="4800" dirty="0">
              <a:solidFill>
                <a:srgbClr val="FF0000"/>
              </a:solidFill>
              <a:latin typeface="Ravie" pitchFamily="8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08700"/>
            <a:ext cx="3456384" cy="1868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066561"/>
            <a:ext cx="2124075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228339"/>
            <a:ext cx="152400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00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/>
          <a:lstStyle/>
          <a:p>
            <a:r>
              <a:rPr lang="id-ID" dirty="0" smtClean="0"/>
              <a:t>DASAR HUKUM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id-ID" dirty="0"/>
              <a:t>Peraturan Menteri Dalam Negeri Nomor 13 Tahun 2006 tentang Pedoman Pengelolaan Keuangan Daerah beserta perubahannya;</a:t>
            </a:r>
          </a:p>
          <a:p>
            <a:pPr>
              <a:buFont typeface="Wingdings" pitchFamily="2" charset="2"/>
              <a:buChar char="Ø"/>
            </a:pPr>
            <a:r>
              <a:rPr lang="id-ID" dirty="0"/>
              <a:t>Peraturan Menteri Kesehatan Nomor </a:t>
            </a:r>
            <a:r>
              <a:rPr lang="id-ID" dirty="0" smtClean="0"/>
              <a:t>61 </a:t>
            </a:r>
            <a:r>
              <a:rPr lang="id-ID" dirty="0"/>
              <a:t>Tahun </a:t>
            </a:r>
            <a:r>
              <a:rPr lang="id-ID" dirty="0" smtClean="0"/>
              <a:t>2017 </a:t>
            </a:r>
            <a:r>
              <a:rPr lang="id-ID" dirty="0"/>
              <a:t>tentang Petunjuk Teknis Penggunaan Dana Alokasi Khusus Nonfisik Bidang Kesehatan Tahun Anggaran </a:t>
            </a:r>
            <a:r>
              <a:rPr lang="id-ID" dirty="0" smtClean="0"/>
              <a:t>2018 </a:t>
            </a:r>
            <a:r>
              <a:rPr lang="id-ID" dirty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id-ID" dirty="0"/>
              <a:t>Peraturan Menteri Keuangan Nomor </a:t>
            </a:r>
            <a:r>
              <a:rPr lang="id-ID" dirty="0" smtClean="0"/>
              <a:t>112/PMK.07/2017 </a:t>
            </a:r>
            <a:r>
              <a:rPr lang="id-ID" dirty="0"/>
              <a:t>tentang </a:t>
            </a:r>
            <a:r>
              <a:rPr lang="id-ID" dirty="0" smtClean="0"/>
              <a:t>Perubahan tas PMK Nomor 50/PMK.07/2017 tentang Pengelolaan </a:t>
            </a:r>
            <a:r>
              <a:rPr lang="id-ID" dirty="0"/>
              <a:t>Transfer ke Daerah dan Dana Desa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46691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>
            <a:noAutofit/>
          </a:bodyPr>
          <a:lstStyle/>
          <a:p>
            <a:r>
              <a:rPr lang="id-ID" sz="3200" dirty="0" smtClean="0"/>
              <a:t>ALOKASI DAK NON FISIK </a:t>
            </a:r>
            <a:br>
              <a:rPr lang="id-ID" sz="3200" dirty="0" smtClean="0"/>
            </a:br>
            <a:r>
              <a:rPr lang="id-ID" sz="3200" dirty="0" smtClean="0"/>
              <a:t>TAHUN 2018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628800"/>
            <a:ext cx="7498080" cy="46196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id-ID" dirty="0" smtClean="0"/>
              <a:t>BOS			46.7 T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BOP PAUD		 4.07 T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TPG			58.29 T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TAMSIL GURU		0.98 T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TKG			2.18 T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>
                <a:solidFill>
                  <a:srgbClr val="FF0000"/>
                </a:solidFill>
              </a:rPr>
              <a:t>BOK</a:t>
            </a:r>
            <a:r>
              <a:rPr lang="id-ID" dirty="0" smtClean="0"/>
              <a:t>			8.55 T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BOKB			1.81 T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PK2UKM			0.1 T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ADMINDUK		0.83 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21513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>
            <a:noAutofit/>
          </a:bodyPr>
          <a:lstStyle/>
          <a:p>
            <a:r>
              <a:rPr lang="id-ID" sz="3200" dirty="0" smtClean="0"/>
              <a:t>DAK NON FISIK BIDANG KESEHATAN TAHUN 2018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84784"/>
            <a:ext cx="7498080" cy="4763616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id-ID" sz="2000" dirty="0"/>
              <a:t>Ruang lingkup DAK Nonfisik Bidang Kesehatan Tahun 2018 meliputi: </a:t>
            </a:r>
            <a:endParaRPr lang="id-ID" sz="2000" dirty="0" smtClean="0"/>
          </a:p>
          <a:p>
            <a:pPr marL="82296" indent="0">
              <a:buNone/>
            </a:pPr>
            <a:r>
              <a:rPr lang="id-ID" sz="2000" dirty="0" smtClean="0"/>
              <a:t>1. Bantuan </a:t>
            </a:r>
            <a:r>
              <a:rPr lang="id-ID" sz="2000" dirty="0"/>
              <a:t>Operasional Kesehatan (BOK): </a:t>
            </a:r>
            <a:endParaRPr lang="id-ID" sz="2000" dirty="0" smtClean="0"/>
          </a:p>
          <a:p>
            <a:pPr marL="596646" indent="-514350">
              <a:buAutoNum type="alphaLcPeriod"/>
            </a:pPr>
            <a:r>
              <a:rPr lang="id-ID" sz="2000" dirty="0" smtClean="0"/>
              <a:t>BOK </a:t>
            </a:r>
            <a:r>
              <a:rPr lang="id-ID" sz="2000" dirty="0"/>
              <a:t>Puskesmas </a:t>
            </a:r>
            <a:endParaRPr lang="id-ID" sz="2000" dirty="0" smtClean="0"/>
          </a:p>
          <a:p>
            <a:pPr marL="596646" indent="-514350">
              <a:buAutoNum type="alphaLcPeriod"/>
            </a:pPr>
            <a:r>
              <a:rPr lang="id-ID" sz="2000" dirty="0" smtClean="0"/>
              <a:t>BOK </a:t>
            </a:r>
            <a:r>
              <a:rPr lang="id-ID" sz="2000" dirty="0"/>
              <a:t>Kabupaten/Kota </a:t>
            </a:r>
            <a:endParaRPr lang="id-ID" sz="2000" dirty="0" smtClean="0"/>
          </a:p>
          <a:p>
            <a:pPr marL="596646" indent="-514350">
              <a:buAutoNum type="alphaLcPeriod"/>
            </a:pPr>
            <a:r>
              <a:rPr lang="id-ID" sz="2000" dirty="0" smtClean="0"/>
              <a:t>BOK </a:t>
            </a:r>
            <a:r>
              <a:rPr lang="id-ID" sz="2000" dirty="0"/>
              <a:t>Provinsi </a:t>
            </a:r>
            <a:endParaRPr lang="id-ID" sz="2000" dirty="0" smtClean="0"/>
          </a:p>
          <a:p>
            <a:pPr marL="596646" indent="-514350">
              <a:buAutoNum type="alphaLcPeriod"/>
            </a:pPr>
            <a:r>
              <a:rPr lang="id-ID" sz="2000" dirty="0" smtClean="0"/>
              <a:t>Distribusi </a:t>
            </a:r>
            <a:r>
              <a:rPr lang="id-ID" sz="2000" dirty="0"/>
              <a:t>obat, vaksin dan Bahan Medis Habis Pakai (BMHP) serta dukungan pemanfaatan sistem informasi atau aplikasi logistik obat dan BMHP secara </a:t>
            </a:r>
            <a:r>
              <a:rPr lang="id-ID" sz="2000" dirty="0" smtClean="0"/>
              <a:t>elektronik</a:t>
            </a:r>
          </a:p>
          <a:p>
            <a:pPr marL="82296" indent="0">
              <a:buNone/>
            </a:pPr>
            <a:r>
              <a:rPr lang="id-ID" sz="2000" dirty="0" smtClean="0"/>
              <a:t>2</a:t>
            </a:r>
            <a:r>
              <a:rPr lang="id-ID" sz="2000" dirty="0"/>
              <a:t>. Jaminan Persalinan (Jampersal); </a:t>
            </a:r>
            <a:endParaRPr lang="id-ID" sz="2000" dirty="0" smtClean="0"/>
          </a:p>
          <a:p>
            <a:pPr marL="82296" indent="0">
              <a:buNone/>
            </a:pPr>
            <a:r>
              <a:rPr lang="id-ID" sz="2000" dirty="0" smtClean="0"/>
              <a:t>3</a:t>
            </a:r>
            <a:r>
              <a:rPr lang="id-ID" sz="2000" dirty="0"/>
              <a:t>. Akreditasi Puskesmas; </a:t>
            </a:r>
            <a:endParaRPr lang="id-ID" sz="2000" dirty="0" smtClean="0"/>
          </a:p>
          <a:p>
            <a:pPr marL="82296" indent="0">
              <a:buNone/>
            </a:pPr>
            <a:r>
              <a:rPr lang="id-ID" sz="2000" dirty="0" smtClean="0"/>
              <a:t>4</a:t>
            </a:r>
            <a:r>
              <a:rPr lang="id-ID" sz="2000" dirty="0"/>
              <a:t>. Akreditasi Rumah Sakit; </a:t>
            </a:r>
            <a:endParaRPr lang="id-ID" sz="2000" dirty="0" smtClean="0"/>
          </a:p>
          <a:p>
            <a:pPr marL="82296" indent="0">
              <a:buNone/>
            </a:pPr>
            <a:r>
              <a:rPr lang="id-ID" sz="2000" dirty="0" smtClean="0"/>
              <a:t>5</a:t>
            </a:r>
            <a:r>
              <a:rPr lang="id-ID" sz="2000" dirty="0"/>
              <a:t>. Akreditasi Laboratorium Kesehatan Daerah (Labkesda).</a:t>
            </a:r>
          </a:p>
        </p:txBody>
      </p:sp>
    </p:spTree>
    <p:extLst>
      <p:ext uri="{BB962C8B-B14F-4D97-AF65-F5344CB8AC3E}">
        <p14:creationId xmlns:p14="http://schemas.microsoft.com/office/powerpoint/2010/main" val="3243993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ALOKASI 2018 </a:t>
            </a:r>
            <a:br>
              <a:rPr lang="id-ID" dirty="0" smtClean="0"/>
            </a:br>
            <a:r>
              <a:rPr lang="id-ID" dirty="0" smtClean="0"/>
              <a:t>KABUPATEN SUMEDANG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0954294"/>
              </p:ext>
            </p:extLst>
          </p:nvPr>
        </p:nvGraphicFramePr>
        <p:xfrm>
          <a:off x="1835696" y="1916832"/>
          <a:ext cx="6480720" cy="32974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9390"/>
                <a:gridCol w="3006948"/>
                <a:gridCol w="2754382"/>
              </a:tblGrid>
              <a:tr h="8845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NO</a:t>
                      </a:r>
                      <a:endParaRPr lang="id-ID" sz="2000" dirty="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URAIAN</a:t>
                      </a:r>
                      <a:endParaRPr lang="id-ID" sz="2000" dirty="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</a:rPr>
                        <a:t>JUMLAH (Rp)</a:t>
                      </a:r>
                      <a:endParaRPr lang="id-ID" sz="200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7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1</a:t>
                      </a:r>
                      <a:endParaRPr lang="id-ID" sz="2000" dirty="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BOK Kabupaten</a:t>
                      </a:r>
                      <a:endParaRPr lang="id-ID" sz="2000" dirty="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</a:rPr>
                        <a:t>896.570.000</a:t>
                      </a:r>
                      <a:endParaRPr lang="id-ID" sz="200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7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2</a:t>
                      </a:r>
                      <a:endParaRPr lang="id-ID" sz="2000" dirty="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BOK Puskesmas</a:t>
                      </a:r>
                      <a:endParaRPr lang="id-ID" sz="2000" dirty="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15.128.799.000</a:t>
                      </a:r>
                      <a:endParaRPr lang="id-ID" sz="2000" dirty="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7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3</a:t>
                      </a:r>
                      <a:endParaRPr lang="id-ID" sz="2000" dirty="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</a:rPr>
                        <a:t>Distribusi Obat dan E-Logistik</a:t>
                      </a:r>
                      <a:endParaRPr lang="id-ID" sz="200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128.787.000</a:t>
                      </a:r>
                      <a:endParaRPr lang="id-ID" sz="2000" dirty="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7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4</a:t>
                      </a:r>
                      <a:endParaRPr lang="id-ID" sz="2000" dirty="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</a:rPr>
                        <a:t>Akreditasi Puskesmas</a:t>
                      </a:r>
                      <a:endParaRPr lang="id-ID" sz="200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3.016.000.000</a:t>
                      </a:r>
                      <a:endParaRPr lang="id-ID" sz="2000" dirty="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7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5</a:t>
                      </a:r>
                      <a:endParaRPr lang="id-ID" sz="2000" dirty="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</a:rPr>
                        <a:t>Jampersal</a:t>
                      </a:r>
                      <a:endParaRPr lang="id-ID" sz="200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2.166.420.000</a:t>
                      </a:r>
                      <a:endParaRPr lang="id-ID" sz="2000" dirty="0">
                        <a:effectLst/>
                        <a:latin typeface="Calibri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1150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  <a:noFill/>
        </p:spPr>
        <p:txBody>
          <a:bodyPr>
            <a:noAutofit/>
          </a:bodyPr>
          <a:lstStyle/>
          <a:p>
            <a:r>
              <a:rPr lang="id-ID" sz="3200" dirty="0"/>
              <a:t>Pengelolaan DAK Nonfisik </a:t>
            </a:r>
            <a:r>
              <a:rPr lang="id-ID" sz="3200" dirty="0" smtClean="0"/>
              <a:t/>
            </a:r>
            <a:br>
              <a:rPr lang="id-ID" sz="3200" dirty="0" smtClean="0"/>
            </a:br>
            <a:r>
              <a:rPr lang="id-ID" sz="3200" dirty="0" smtClean="0"/>
              <a:t>Bidang </a:t>
            </a:r>
            <a:r>
              <a:rPr lang="id-ID" sz="3200" dirty="0"/>
              <a:t>Kesehatan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77500" lnSpcReduction="20000"/>
          </a:bodyPr>
          <a:lstStyle/>
          <a:p>
            <a:r>
              <a:rPr lang="id-ID" dirty="0" smtClean="0"/>
              <a:t>Bantuan </a:t>
            </a:r>
            <a:r>
              <a:rPr lang="id-ID" dirty="0"/>
              <a:t>Operasional Kesehatan (BOK) Puskesmas disalurkan melalui Dinas Kesehatan Kabupaten/Kota dan dikelola oleh Puskesmas. </a:t>
            </a:r>
          </a:p>
          <a:p>
            <a:r>
              <a:rPr lang="id-ID" dirty="0" smtClean="0"/>
              <a:t>Bantuan </a:t>
            </a:r>
            <a:r>
              <a:rPr lang="id-ID" dirty="0"/>
              <a:t>Operasional Kesehatan (BOK) Kabupaten/Kota dikelola Dinas Kesehatan </a:t>
            </a:r>
            <a:r>
              <a:rPr lang="id-ID" dirty="0" smtClean="0"/>
              <a:t>Kabupaten/Kota</a:t>
            </a:r>
          </a:p>
          <a:p>
            <a:r>
              <a:rPr lang="id-ID" dirty="0"/>
              <a:t>BOK Distribusi Obat dan BMHP disalurkan ke Dinas Kesehatan Kabupaten/Kota untuk dimanfaatkan oleh instalasi farmasi Kabupaten/Kota. </a:t>
            </a:r>
            <a:endParaRPr lang="id-ID" dirty="0" smtClean="0"/>
          </a:p>
          <a:p>
            <a:r>
              <a:rPr lang="id-ID" dirty="0" smtClean="0"/>
              <a:t>Jaminan Persalinan </a:t>
            </a:r>
            <a:r>
              <a:rPr lang="id-ID" dirty="0"/>
              <a:t>dikelola Dinas Kesehatan Kabupaten/Kota. </a:t>
            </a:r>
          </a:p>
          <a:p>
            <a:r>
              <a:rPr lang="id-ID" dirty="0" smtClean="0"/>
              <a:t>Akreditasi Puskesmas </a:t>
            </a:r>
            <a:r>
              <a:rPr lang="id-ID" dirty="0"/>
              <a:t>dikelola Dinas Kesehatan Kabupaten/Kota. </a:t>
            </a:r>
          </a:p>
        </p:txBody>
      </p:sp>
    </p:spTree>
    <p:extLst>
      <p:ext uri="{BB962C8B-B14F-4D97-AF65-F5344CB8AC3E}">
        <p14:creationId xmlns:p14="http://schemas.microsoft.com/office/powerpoint/2010/main" val="3019068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/>
          <a:lstStyle/>
          <a:p>
            <a:r>
              <a:rPr lang="id-ID" dirty="0" smtClean="0"/>
              <a:t>Kebijakan BOK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d-ID" sz="2400" dirty="0"/>
              <a:t>Dana BOK Puskesmas, Kabupaten/Kota dan Provinsi diarahkan untuk meningkatkan kinerja tenaga kesehatan </a:t>
            </a:r>
            <a:r>
              <a:rPr lang="id-ID" sz="2400" dirty="0" smtClean="0"/>
              <a:t>melalui </a:t>
            </a:r>
            <a:r>
              <a:rPr lang="id-ID" sz="2400" dirty="0"/>
              <a:t>kegiatan promotif dan preventif untuk mendukung pelayanan kesehatan di luar gedung dalam rangka pelaksanaan Program Indonesia Sehat dengan </a:t>
            </a:r>
            <a:r>
              <a:rPr lang="id-ID" sz="2400" dirty="0" smtClean="0"/>
              <a:t>pendekatan </a:t>
            </a:r>
            <a:r>
              <a:rPr lang="id-ID" sz="2400" dirty="0"/>
              <a:t>keluarga</a:t>
            </a:r>
            <a:r>
              <a:rPr lang="id-ID" sz="2400" dirty="0" smtClean="0"/>
              <a:t>;</a:t>
            </a:r>
          </a:p>
          <a:p>
            <a:r>
              <a:rPr lang="id-ID" sz="2400" dirty="0"/>
              <a:t> Pemanfaatan dana BOK Puskesmas untuk UKM Primer utamanya untuk mendukung biaya operasional bagi petugas kesehatan dan kader dalam menjangkau masyarakat di wilayah kerja puskesmas </a:t>
            </a:r>
            <a:endParaRPr lang="id-ID" sz="2400" dirty="0" smtClean="0"/>
          </a:p>
          <a:p>
            <a:r>
              <a:rPr lang="id-ID" sz="2400" dirty="0" smtClean="0"/>
              <a:t>Dapat </a:t>
            </a:r>
            <a:r>
              <a:rPr lang="id-ID" sz="2400" dirty="0"/>
              <a:t>digunakan untuk dukungan manajemen satuan kerja perangkat daerah (SKPD) Dinas Kesehatan Kabupaten/Kota dan/atau Puskesmas Badan Layanan Umum Daerah (BLUD) dengan besaran maksimal 5% dari alokasi yang diterima, </a:t>
            </a:r>
          </a:p>
        </p:txBody>
      </p:sp>
    </p:spTree>
    <p:extLst>
      <p:ext uri="{BB962C8B-B14F-4D97-AF65-F5344CB8AC3E}">
        <p14:creationId xmlns:p14="http://schemas.microsoft.com/office/powerpoint/2010/main" val="3394035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Kebijakan....Lanjutan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/>
              <a:t>Kepala Dinas Kesehatan Kabupaten/Kota dapat mengusulkan kepada Bupati/Walikota untuk melimpahkan wewenang KPA kepada kepala puskesmas dalam pelaksanaan BOK di lapangan. </a:t>
            </a:r>
            <a:endParaRPr lang="id-ID" dirty="0" smtClean="0"/>
          </a:p>
          <a:p>
            <a:r>
              <a:rPr lang="id-ID" dirty="0"/>
              <a:t>Pengelolaan dan pertanggungjawaban keuangan DAK Bidang Kesehatan mengikuti ketentuan yang telah diatur Kementerian Keuangan dan Kementerian Dalam Negeri.</a:t>
            </a:r>
          </a:p>
        </p:txBody>
      </p:sp>
    </p:spTree>
    <p:extLst>
      <p:ext uri="{BB962C8B-B14F-4D97-AF65-F5344CB8AC3E}">
        <p14:creationId xmlns:p14="http://schemas.microsoft.com/office/powerpoint/2010/main" val="3211086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Penyaluran Dana BOK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id-ID" dirty="0" smtClean="0"/>
              <a:t>Dilaksanakan secara semesteran :</a:t>
            </a:r>
          </a:p>
          <a:p>
            <a:r>
              <a:rPr lang="id-ID" dirty="0" smtClean="0"/>
              <a:t>Semester I paling cepat bulan Februari</a:t>
            </a:r>
          </a:p>
          <a:p>
            <a:r>
              <a:rPr lang="id-ID" dirty="0" smtClean="0"/>
              <a:t>Semester II paling cepat bulan Juli</a:t>
            </a:r>
          </a:p>
          <a:p>
            <a:r>
              <a:rPr lang="id-ID" dirty="0" smtClean="0"/>
              <a:t>Masing-masing sebesar 50 %</a:t>
            </a:r>
          </a:p>
          <a:p>
            <a:r>
              <a:rPr lang="id-ID" dirty="0" smtClean="0"/>
              <a:t>Disalurkan dari RKUD ke Puskesmas paling lama 14 hari setelah dana diterima</a:t>
            </a:r>
          </a:p>
          <a:p>
            <a:r>
              <a:rPr lang="id-ID" dirty="0" smtClean="0"/>
              <a:t>Penyaluran dana BOK dari Pemerintah Kabupaten kepada Puskesmas sesuai ketentuan di dalam peraturan perundangan di bidang pengelolaan keuangan daerah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940783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540</TotalTime>
  <Words>557</Words>
  <Application>Microsoft Office PowerPoint</Application>
  <PresentationFormat>On-screen Show (4:3)</PresentationFormat>
  <Paragraphs>92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Solstice</vt:lpstr>
      <vt:lpstr>TATA KELOLA KEUANGAN DANA ALOKASI KHUSUS NON FISIK BANTUAN OPERASIONAL KESEHATAN TAHUN 2018</vt:lpstr>
      <vt:lpstr>DASAR HUKUM</vt:lpstr>
      <vt:lpstr>ALOKASI DAK NON FISIK  TAHUN 2018</vt:lpstr>
      <vt:lpstr>DAK NON FISIK BIDANG KESEHATAN TAHUN 2018</vt:lpstr>
      <vt:lpstr>ALOKASI 2018  KABUPATEN SUMEDANG</vt:lpstr>
      <vt:lpstr>Pengelolaan DAK Nonfisik  Bidang Kesehatan</vt:lpstr>
      <vt:lpstr>Kebijakan BOK</vt:lpstr>
      <vt:lpstr>Kebijakan....Lanjutan</vt:lpstr>
      <vt:lpstr>Penyaluran Dana BOK</vt:lpstr>
      <vt:lpstr>Penyaluran....Lanjutan</vt:lpstr>
      <vt:lpstr>PELAPORAN</vt:lpstr>
      <vt:lpstr>PELAPORAN.......Lanjutan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TATA KELOLA KEUANGAN DANA ALOKASI KHUSUS NON FISIK BANTUAN OPERASIONAL KESEHATAN TAHUN 2018</dc:title>
  <dc:creator>USER</dc:creator>
  <cp:lastModifiedBy>USER</cp:lastModifiedBy>
  <cp:revision>16</cp:revision>
  <dcterms:created xsi:type="dcterms:W3CDTF">2018-03-08T06:39:41Z</dcterms:created>
  <dcterms:modified xsi:type="dcterms:W3CDTF">2018-03-11T15:36:01Z</dcterms:modified>
</cp:coreProperties>
</file>