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97" r:id="rId1"/>
  </p:sldMasterIdLst>
  <p:sldIdLst>
    <p:sldId id="265" r:id="rId2"/>
    <p:sldId id="275" r:id="rId3"/>
    <p:sldId id="268" r:id="rId4"/>
    <p:sldId id="269" r:id="rId5"/>
    <p:sldId id="270" r:id="rId6"/>
    <p:sldId id="271" r:id="rId7"/>
    <p:sldId id="272" r:id="rId8"/>
    <p:sldId id="273" r:id="rId9"/>
    <p:sldId id="274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9162" autoAdjust="0"/>
  </p:normalViewPr>
  <p:slideViewPr>
    <p:cSldViewPr snapToGrid="0" snapToObjects="1">
      <p:cViewPr varScale="1">
        <p:scale>
          <a:sx n="69" d="100"/>
          <a:sy n="69" d="100"/>
        </p:scale>
        <p:origin x="1184" y="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36346" y="1788454"/>
            <a:ext cx="6270922" cy="2098226"/>
          </a:xfrm>
        </p:spPr>
        <p:txBody>
          <a:bodyPr anchor="b">
            <a:noAutofit/>
          </a:bodyPr>
          <a:lstStyle>
            <a:lvl1pPr algn="ctr">
              <a:defRPr sz="60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09930" y="3956280"/>
            <a:ext cx="5123755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64644" y="6453386"/>
            <a:ext cx="1205958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2554392A-E1F5-7D4F-B87B-4A857F5437CC}" type="datetimeFigureOut">
              <a:rPr lang="en-US" smtClean="0"/>
              <a:t>3/13/2019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38041" y="6453386"/>
            <a:ext cx="5267533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373012" y="6453386"/>
            <a:ext cx="1197219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6CBC72F-52F6-1548-B348-BAEA0A99AFD6}" type="slidenum">
              <a:rPr lang="en-US" smtClean="0"/>
              <a:t>‹#›</a:t>
            </a:fld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564643" y="744469"/>
            <a:ext cx="8005589" cy="5349671"/>
            <a:chOff x="564643" y="744469"/>
            <a:chExt cx="8005589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6113972" y="1685652"/>
              <a:ext cx="2456260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357"/>
                  </a:lnTo>
                  <a:lnTo>
                    <a:pt x="8761" y="935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564643" y="744469"/>
              <a:ext cx="2456505" cy="4408488"/>
            </a:xfrm>
            <a:custGeom>
              <a:avLst/>
              <a:gdLst/>
              <a:ahLst/>
              <a:cxnLst/>
              <a:rect l="l" t="t" r="r" b="b"/>
              <a:pathLst>
                <a:path w="10001" h="10000">
                  <a:moveTo>
                    <a:pt x="8762" y="0"/>
                  </a:moveTo>
                  <a:lnTo>
                    <a:pt x="10001" y="0"/>
                  </a:lnTo>
                  <a:lnTo>
                    <a:pt x="10001" y="10000"/>
                  </a:lnTo>
                  <a:lnTo>
                    <a:pt x="1" y="10000"/>
                  </a:lnTo>
                  <a:cubicBezTo>
                    <a:pt x="-2" y="9766"/>
                    <a:pt x="4" y="9586"/>
                    <a:pt x="1" y="9352"/>
                  </a:cubicBezTo>
                  <a:lnTo>
                    <a:pt x="8762" y="9346"/>
                  </a:lnTo>
                  <a:lnTo>
                    <a:pt x="8762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248194225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8700" y="2295526"/>
            <a:ext cx="7200900" cy="357187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4392A-E1F5-7D4F-B87B-4A857F5437CC}" type="datetimeFigureOut">
              <a:rPr lang="en-US" smtClean="0"/>
              <a:t>3/13/2019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BC72F-52F6-1548-B348-BAEA0A99AF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1117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80797" y="624156"/>
            <a:ext cx="1490950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8700" y="624156"/>
            <a:ext cx="5724525" cy="524324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4392A-E1F5-7D4F-B87B-4A857F5437CC}" type="datetimeFigureOut">
              <a:rPr lang="en-US" smtClean="0"/>
              <a:t>3/13/2019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BC72F-52F6-1548-B348-BAEA0A99AF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9084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4392A-E1F5-7D4F-B87B-4A857F5437CC}" type="datetimeFigureOut">
              <a:rPr lang="en-US" smtClean="0"/>
              <a:t>3/13/2019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BC72F-52F6-1548-B348-BAEA0A99AF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924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3769" y="1301361"/>
            <a:ext cx="7209728" cy="2852737"/>
          </a:xfrm>
        </p:spPr>
        <p:txBody>
          <a:bodyPr anchor="b">
            <a:normAutofit/>
          </a:bodyPr>
          <a:lstStyle>
            <a:lvl1pPr algn="r">
              <a:defRPr sz="60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3769" y="4216328"/>
            <a:ext cx="7209728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tx2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4181" y="6453386"/>
            <a:ext cx="1216807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554392A-E1F5-7D4F-B87B-4A857F5437CC}" type="datetimeFigureOut">
              <a:rPr lang="en-US" smtClean="0"/>
              <a:t>3/13/2019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38234" y="6453386"/>
            <a:ext cx="5267533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373012" y="6453386"/>
            <a:ext cx="119721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6CBC72F-52F6-1548-B348-BAEA0A99AFD6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6113972" y="1685652"/>
            <a:ext cx="2456260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8" name="Freeform 7" title="Crop Mark"/>
          <p:cNvSpPr/>
          <p:nvPr/>
        </p:nvSpPr>
        <p:spPr bwMode="auto">
          <a:xfrm>
            <a:off x="6113972" y="1685652"/>
            <a:ext cx="2456260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0533028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8700" y="2286000"/>
            <a:ext cx="3335840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94052" y="2286000"/>
            <a:ext cx="3335840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4392A-E1F5-7D4F-B87B-4A857F5437CC}" type="datetimeFigureOut">
              <a:rPr lang="en-US" smtClean="0"/>
              <a:t>3/13/2019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BC72F-52F6-1548-B348-BAEA0A99AF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3458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700" y="685800"/>
            <a:ext cx="72009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8700" y="2340230"/>
            <a:ext cx="3335840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8700" y="3305208"/>
            <a:ext cx="3335839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93760" y="2349754"/>
            <a:ext cx="3335840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93760" y="3305208"/>
            <a:ext cx="3335840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4392A-E1F5-7D4F-B87B-4A857F5437CC}" type="datetimeFigureOut">
              <a:rPr lang="en-US" smtClean="0"/>
              <a:t>3/13/2019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BC72F-52F6-1548-B348-BAEA0A99AF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40228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4392A-E1F5-7D4F-B87B-4A857F5437CC}" type="datetimeFigureOut">
              <a:rPr lang="en-US" smtClean="0"/>
              <a:t>3/13/2019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BC72F-52F6-1548-B348-BAEA0A99AF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8864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4392A-E1F5-7D4F-B87B-4A857F5437CC}" type="datetimeFigureOut">
              <a:rPr lang="en-US" smtClean="0"/>
              <a:t>3/13/2019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BC72F-52F6-1548-B348-BAEA0A99AF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636399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397764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2925" y="685800"/>
            <a:ext cx="289179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4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92015" y="685801"/>
            <a:ext cx="3909060" cy="5175250"/>
          </a:xfrm>
        </p:spPr>
        <p:txBody>
          <a:bodyPr/>
          <a:lstStyle>
            <a:lvl1pPr>
              <a:defRPr sz="1500"/>
            </a:lvl1pPr>
            <a:lvl2pPr>
              <a:defRPr sz="1500"/>
            </a:lvl2pPr>
            <a:lvl3pPr>
              <a:defRPr sz="1350"/>
            </a:lvl3pPr>
            <a:lvl4pPr>
              <a:defRPr sz="135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2925" y="2856344"/>
            <a:ext cx="2891790" cy="3011056"/>
          </a:xfrm>
        </p:spPr>
        <p:txBody>
          <a:bodyPr>
            <a:normAutofit/>
          </a:bodyPr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42925" y="6453386"/>
            <a:ext cx="90342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554392A-E1F5-7D4F-B87B-4A857F5437CC}" type="datetimeFigureOut">
              <a:rPr lang="en-US" smtClean="0"/>
              <a:t>3/13/2019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654459" y="6453386"/>
            <a:ext cx="1780256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12355" y="6453386"/>
            <a:ext cx="119721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6CBC72F-52F6-1548-B348-BAEA0A99AFD6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977640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 title="Divider Bar"/>
          <p:cNvSpPr/>
          <p:nvPr/>
        </p:nvSpPr>
        <p:spPr>
          <a:xfrm>
            <a:off x="3977640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5550360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397764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2925" y="685800"/>
            <a:ext cx="289179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4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149090" y="1"/>
            <a:ext cx="4994910" cy="6857999"/>
          </a:xfrm>
        </p:spPr>
        <p:txBody>
          <a:bodyPr anchor="t"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1500"/>
            </a:lvl2pPr>
            <a:lvl3pPr marL="685800" indent="0">
              <a:buNone/>
              <a:defRPr sz="15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2925" y="2855968"/>
            <a:ext cx="2891790" cy="3011432"/>
          </a:xfrm>
        </p:spPr>
        <p:txBody>
          <a:bodyPr>
            <a:normAutofit/>
          </a:bodyPr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42925" y="6453386"/>
            <a:ext cx="90342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554392A-E1F5-7D4F-B87B-4A857F5437CC}" type="datetimeFigureOut">
              <a:rPr lang="en-US" smtClean="0"/>
              <a:t>3/13/2019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654459" y="6453386"/>
            <a:ext cx="1780256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12355" y="6453386"/>
            <a:ext cx="119721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6CBC72F-52F6-1548-B348-BAEA0A99AFD6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977640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 title="Divider Bar"/>
          <p:cNvSpPr/>
          <p:nvPr/>
        </p:nvSpPr>
        <p:spPr>
          <a:xfrm>
            <a:off x="3977640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2434456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8700" y="685800"/>
            <a:ext cx="72009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8700" y="2286000"/>
            <a:ext cx="72009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42987" y="6453386"/>
            <a:ext cx="903429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aseline="0">
                <a:solidFill>
                  <a:schemeClr val="tx2"/>
                </a:solidFill>
              </a:defRPr>
            </a:lvl1pPr>
          </a:lstStyle>
          <a:p>
            <a:fld id="{2554392A-E1F5-7D4F-B87B-4A857F5437CC}" type="datetimeFigureOut">
              <a:rPr lang="en-US" smtClean="0"/>
              <a:t>3/13/2019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70173" y="6453386"/>
            <a:ext cx="4710623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04552" y="6453386"/>
            <a:ext cx="1197219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aseline="0">
                <a:solidFill>
                  <a:schemeClr val="tx2"/>
                </a:solidFill>
              </a:defRPr>
            </a:lvl1pPr>
          </a:lstStyle>
          <a:p>
            <a:fld id="{96CBC72F-52F6-1548-B348-BAEA0A99AFD6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58571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 title="Side bar"/>
          <p:cNvSpPr/>
          <p:nvPr/>
        </p:nvSpPr>
        <p:spPr>
          <a:xfrm>
            <a:off x="358571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514365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8" r:id="rId1"/>
    <p:sldLayoutId id="2147483799" r:id="rId2"/>
    <p:sldLayoutId id="2147483800" r:id="rId3"/>
    <p:sldLayoutId id="2147483801" r:id="rId4"/>
    <p:sldLayoutId id="2147483802" r:id="rId5"/>
    <p:sldLayoutId id="2147483803" r:id="rId6"/>
    <p:sldLayoutId id="2147483804" r:id="rId7"/>
    <p:sldLayoutId id="2147483805" r:id="rId8"/>
    <p:sldLayoutId id="2147483806" r:id="rId9"/>
    <p:sldLayoutId id="2147483807" r:id="rId10"/>
    <p:sldLayoutId id="2147483808" r:id="rId11"/>
  </p:sldLayoutIdLst>
  <p:txStyles>
    <p:titleStyle>
      <a:lvl1pPr algn="l" defTabSz="6858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6858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6912">
          <p15:clr>
            <a:srgbClr val="F26B43"/>
          </p15:clr>
        </p15:guide>
        <p15:guide id="2" pos="936">
          <p15:clr>
            <a:srgbClr val="F26B43"/>
          </p15:clr>
        </p15:guide>
        <p15:guide id="3" pos="864">
          <p15:clr>
            <a:srgbClr val="F26B43"/>
          </p15:clr>
        </p15:guide>
        <p15:guide id="0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696">
          <p15:clr>
            <a:srgbClr val="F26B43"/>
          </p15:clr>
        </p15:guide>
        <p15:guide id="6" orient="horz" pos="432">
          <p15:clr>
            <a:srgbClr val="F26B43"/>
          </p15:clr>
        </p15:guide>
        <p15:guide id="7" orient="horz" pos="1512">
          <p15:clr>
            <a:srgbClr val="F26B43"/>
          </p15:clr>
        </p15:guide>
        <p15:guide id="8" pos="5184">
          <p15:clr>
            <a:srgbClr val="F26B43"/>
          </p15:clr>
        </p15:guide>
        <p15:guide id="9" pos="702">
          <p15:clr>
            <a:srgbClr val="F26B43"/>
          </p15:clr>
        </p15:guide>
        <p15:guide id="10" pos="64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Rectangle 84"/>
          <p:cNvSpPr/>
          <p:nvPr/>
        </p:nvSpPr>
        <p:spPr>
          <a:xfrm>
            <a:off x="5057775" y="-9050"/>
            <a:ext cx="4097027" cy="686705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00">
              <a:latin typeface="Calibri"/>
              <a:cs typeface="Calibri"/>
            </a:endParaRPr>
          </a:p>
        </p:txBody>
      </p:sp>
      <p:sp>
        <p:nvSpPr>
          <p:cNvPr id="84" name="Rectangle 83"/>
          <p:cNvSpPr/>
          <p:nvPr/>
        </p:nvSpPr>
        <p:spPr>
          <a:xfrm>
            <a:off x="3297253" y="14286"/>
            <a:ext cx="1760522" cy="677001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00">
              <a:latin typeface="Calibri"/>
              <a:cs typeface="Calibri"/>
            </a:endParaRPr>
          </a:p>
        </p:txBody>
      </p:sp>
      <p:sp>
        <p:nvSpPr>
          <p:cNvPr id="83" name="Rectangle 82"/>
          <p:cNvSpPr/>
          <p:nvPr/>
        </p:nvSpPr>
        <p:spPr>
          <a:xfrm>
            <a:off x="1429219" y="39293"/>
            <a:ext cx="1898089" cy="683225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00">
              <a:latin typeface="Calibri"/>
              <a:cs typeface="Calibri"/>
            </a:endParaRPr>
          </a:p>
        </p:txBody>
      </p:sp>
      <p:sp>
        <p:nvSpPr>
          <p:cNvPr id="82" name="Rectangle 81"/>
          <p:cNvSpPr/>
          <p:nvPr/>
        </p:nvSpPr>
        <p:spPr>
          <a:xfrm>
            <a:off x="8546" y="39293"/>
            <a:ext cx="1850007" cy="6877051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00">
              <a:latin typeface="Calibri"/>
              <a:cs typeface="Calibri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040694" y="3310542"/>
            <a:ext cx="1227656" cy="92364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id-ID" sz="1100" dirty="0">
                <a:latin typeface="Calibri"/>
                <a:cs typeface="Calibri"/>
              </a:rPr>
              <a:t>Program Upaya Kesehatan Masyarakat</a:t>
            </a:r>
          </a:p>
        </p:txBody>
      </p:sp>
      <p:sp>
        <p:nvSpPr>
          <p:cNvPr id="19" name="Rectangle 18"/>
          <p:cNvSpPr/>
          <p:nvPr/>
        </p:nvSpPr>
        <p:spPr>
          <a:xfrm>
            <a:off x="0" y="226512"/>
            <a:ext cx="1822765" cy="219047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100" dirty="0">
                <a:solidFill>
                  <a:srgbClr val="000000"/>
                </a:solidFill>
                <a:latin typeface="Calibri"/>
                <a:cs typeface="Calibri"/>
              </a:rPr>
              <a:t>INDIKATOR SASARAN</a:t>
            </a:r>
          </a:p>
        </p:txBody>
      </p:sp>
      <p:sp>
        <p:nvSpPr>
          <p:cNvPr id="24" name="Rectangle 23"/>
          <p:cNvSpPr/>
          <p:nvPr/>
        </p:nvSpPr>
        <p:spPr>
          <a:xfrm>
            <a:off x="3529633" y="1096173"/>
            <a:ext cx="922356" cy="707886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id-ID" sz="1000" dirty="0">
                <a:solidFill>
                  <a:srgbClr val="000000"/>
                </a:solidFill>
                <a:latin typeface="Arial"/>
                <a:cs typeface="Arial"/>
              </a:rPr>
              <a:t>Rasio Puskesmas Per Satuan penduduk</a:t>
            </a:r>
          </a:p>
        </p:txBody>
      </p:sp>
      <p:sp>
        <p:nvSpPr>
          <p:cNvPr id="25" name="Rectangle 24"/>
          <p:cNvSpPr/>
          <p:nvPr/>
        </p:nvSpPr>
        <p:spPr>
          <a:xfrm>
            <a:off x="85979" y="3477819"/>
            <a:ext cx="1649555" cy="60016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 fontAlgn="ctr"/>
            <a:r>
              <a:rPr lang="id-ID" sz="1100" dirty="0">
                <a:solidFill>
                  <a:srgbClr val="000000"/>
                </a:solidFill>
                <a:cs typeface="Calibri"/>
              </a:rPr>
              <a:t>Indeks Kepuasan Masyarakat Bidang Kesehatan</a:t>
            </a:r>
          </a:p>
        </p:txBody>
      </p:sp>
      <p:sp>
        <p:nvSpPr>
          <p:cNvPr id="26" name="Rectangle 25"/>
          <p:cNvSpPr/>
          <p:nvPr/>
        </p:nvSpPr>
        <p:spPr>
          <a:xfrm>
            <a:off x="-15206" y="14244"/>
            <a:ext cx="1850007" cy="22744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100" b="1">
                <a:solidFill>
                  <a:srgbClr val="000000"/>
                </a:solidFill>
                <a:latin typeface="Calibri"/>
                <a:cs typeface="Calibri"/>
              </a:rPr>
              <a:t>ESELON II</a:t>
            </a:r>
          </a:p>
        </p:txBody>
      </p:sp>
      <p:sp>
        <p:nvSpPr>
          <p:cNvPr id="27" name="Rectangle 26"/>
          <p:cNvSpPr/>
          <p:nvPr/>
        </p:nvSpPr>
        <p:spPr>
          <a:xfrm>
            <a:off x="1822765" y="24008"/>
            <a:ext cx="3235010" cy="21853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100" b="1">
                <a:solidFill>
                  <a:srgbClr val="000000"/>
                </a:solidFill>
                <a:latin typeface="Calibri"/>
                <a:cs typeface="Calibri"/>
              </a:rPr>
              <a:t>ESELON III</a:t>
            </a:r>
          </a:p>
        </p:txBody>
      </p:sp>
      <p:sp>
        <p:nvSpPr>
          <p:cNvPr id="28" name="Rectangle 27"/>
          <p:cNvSpPr/>
          <p:nvPr/>
        </p:nvSpPr>
        <p:spPr>
          <a:xfrm>
            <a:off x="5208178" y="13391"/>
            <a:ext cx="3886693" cy="2291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100" b="1">
                <a:solidFill>
                  <a:srgbClr val="000000"/>
                </a:solidFill>
                <a:latin typeface="Calibri"/>
                <a:cs typeface="Calibri"/>
              </a:rPr>
              <a:t>ESELON IV</a:t>
            </a:r>
          </a:p>
        </p:txBody>
      </p:sp>
      <p:graphicFrame>
        <p:nvGraphicFramePr>
          <p:cNvPr id="40" name="Table 3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6167973"/>
              </p:ext>
            </p:extLst>
          </p:nvPr>
        </p:nvGraphicFramePr>
        <p:xfrm>
          <a:off x="5209213" y="248826"/>
          <a:ext cx="3945590" cy="65557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143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312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65892">
                <a:tc>
                  <a:txBody>
                    <a:bodyPr/>
                    <a:lstStyle/>
                    <a:p>
                      <a:pPr algn="ctr"/>
                      <a:r>
                        <a:rPr lang="id-ID" sz="1100" b="0" noProof="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KEGIATAN</a:t>
                      </a: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100" b="0" noProof="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INDIKATOR KEGIATAN</a:t>
                      </a: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id-ID" sz="9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Calibri"/>
                        </a:rPr>
                        <a:t>Peningkatan status Pustu Menjadi Puskesmas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d-ID" sz="9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Jumlah peningkatan status Puskesmas</a:t>
                      </a: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id-ID" sz="9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Calibri"/>
                        </a:rPr>
                        <a:t>Peingkatan status Puskesmas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d-ID" sz="9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Jumlah peningkatan status Puskesmas</a:t>
                      </a: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id-ID" sz="9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Calibri"/>
                        </a:rPr>
                        <a:t>Pembangunan Baru Puskesmas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d-ID" sz="9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Jumlah bangunan gedung baru Puskesmas</a:t>
                      </a: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id-ID" sz="9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Calibri"/>
                        </a:rPr>
                        <a:t>Renovasi / rehabilitasi Puskesmas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d-ID" sz="9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Jumlah Puskesmas terenovasi / terehabilitasi</a:t>
                      </a: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id-ID" sz="9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Calibri"/>
                        </a:rPr>
                        <a:t>Pengadaan dan Peningkatan sarana dan prasarana Puskesmas/Puskesmas Pembantu dan jaringannya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d-ID" sz="9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jumlah sarana dan prasarana Puskesmas / Puskesmas pembantu dan jaringannya</a:t>
                      </a: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id-ID" sz="9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Calibri"/>
                        </a:rPr>
                        <a:t>Penyediaan sarana puskesmas non afirmasi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d-ID" sz="9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jumlah sarana Puskesmas</a:t>
                      </a: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id-ID" sz="9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Calibri"/>
                        </a:rPr>
                        <a:t>Pengadaan Prasarana Puskesmas non Afirmasi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d-ID" sz="9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jumlah prasarana Puskesmas</a:t>
                      </a: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id-ID" sz="9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Calibri"/>
                        </a:rPr>
                        <a:t>Perencanaan pengadaan peningkatan sarana Puskesmas, Puskesmas </a:t>
                      </a:r>
                      <a:r>
                        <a:rPr lang="id-ID" sz="9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cs typeface="Calibri"/>
                        </a:rPr>
                        <a:t>pemba</a:t>
                      </a:r>
                      <a:r>
                        <a:rPr lang="en-GB" sz="9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cs typeface="Calibri"/>
                        </a:rPr>
                        <a:t>n</a:t>
                      </a:r>
                      <a:r>
                        <a:rPr lang="id-ID" sz="9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  <a:cs typeface="Calibri"/>
                        </a:rPr>
                        <a:t>tu </a:t>
                      </a:r>
                      <a:r>
                        <a:rPr lang="id-ID" sz="9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Calibri"/>
                        </a:rPr>
                        <a:t>dan jaringannya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d-ID" sz="9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jumlah dokumen perencanaan peningkatan sarana Puskesmas, Puskesmas Pembantu dan jaringannya</a:t>
                      </a: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id-ID" sz="9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Calibri"/>
                        </a:rPr>
                        <a:t>Survei Indeks Kepuasan Masyarakat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d-ID" sz="9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Jumlah Puskesmas yang melakukan</a:t>
                      </a:r>
                      <a:r>
                        <a:rPr lang="id-ID" sz="900" b="0" i="0" u="none" strike="noStrike" baseline="0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 survei IKM</a:t>
                      </a:r>
                      <a:endParaRPr lang="id-ID" sz="9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t"/>
                      <a:r>
                        <a:rPr lang="id-ID" sz="9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Calibri"/>
                        </a:rPr>
                        <a:t>Sistem Penanggulangan Gawat Darurat Terpadu (SPGDT)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d-ID" sz="9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Persentase Pelayanan kesehatan Gawat Darurat Medis Pra Fasilitas Kesehatan</a:t>
                      </a: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id-ID" sz="9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Calibri"/>
                        </a:rPr>
                        <a:t>Peningkatan sistem rujukan berjenjang dan berbasis Kompetensi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d-ID" sz="9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Persentasi Kasus rujukan tertangani</a:t>
                      </a: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id-ID" sz="9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Calibri"/>
                        </a:rPr>
                        <a:t>Penyelenggaraan Bantuan Operasional Kesehatan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d-ID" sz="9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persentase capaian upaya kesehatan masyarakat melalui Biaya Operasional Kesehatan</a:t>
                      </a: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id-ID" sz="9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Calibri"/>
                        </a:rPr>
                        <a:t>Peningkatan Kapasitas labkesling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d-ID" sz="9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Jumlah</a:t>
                      </a:r>
                      <a:r>
                        <a:rPr lang="id-ID" sz="900" b="0" i="0" u="none" strike="noStrike" baseline="0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 Pengadaan sarana dan prasarana Labkesling (paket)</a:t>
                      </a:r>
                      <a:endParaRPr lang="id-ID" sz="9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t"/>
                      <a:r>
                        <a:rPr lang="id-ID" sz="9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Calibri"/>
                        </a:rPr>
                        <a:t>Pembinaan upaya kesehatan olahraga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d-ID" sz="9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Jumlah Puskesmas yang melaksanakan Upaya Kesehatan Olahraga</a:t>
                      </a: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id-ID" sz="9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Calibri"/>
                        </a:rPr>
                        <a:t>Pembinaan upaya kesehatan kerja 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d-ID" sz="9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Jumlah Puskesmas yang melaksanakan Upaya Kesehatan Kerja</a:t>
                      </a: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t"/>
                      <a:r>
                        <a:rPr lang="id-ID" sz="9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Peningkatan Pelayanan pada Fasilitas Kesehatan </a:t>
                      </a:r>
                      <a:r>
                        <a:rPr lang="en-GB" sz="900" b="0" i="0" u="none" strike="noStrike" noProof="0" dirty="0" err="1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Pemerintah</a:t>
                      </a:r>
                      <a:r>
                        <a:rPr lang="en-GB" sz="9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, </a:t>
                      </a:r>
                      <a:r>
                        <a:rPr lang="id-ID" sz="9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Swasta </a:t>
                      </a:r>
                      <a:r>
                        <a:rPr lang="id-ID" sz="9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dan Tradisional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id-ID" sz="9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t"/>
                      <a:r>
                        <a:rPr lang="fi-FI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Peningkatan      Kualitas      Pelaksanaan      </a:t>
                      </a:r>
                      <a:r>
                        <a:rPr lang="fi-FI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Manajemen Puskesmas</a:t>
                      </a:r>
                      <a:endParaRPr lang="fi-FI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Jumlah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Pembinaan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, </a:t>
                      </a:r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pengawasan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dan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evaluasi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pelayanan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kesehatan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di </a:t>
                      </a:r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fasilitas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kesehatan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dasar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pemerintah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Pembangunan RS </a:t>
                      </a:r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Pratama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Persentase proses pembanguan RS Pratama sd pembangunan RS Pratama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Penyebarluasan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</a:t>
                      </a:r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Informasi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</a:t>
                      </a:r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Publik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</a:t>
                      </a:r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pada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    </a:t>
                      </a:r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Bidang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Kesehatan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Persentase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informasi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publik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bidang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kesehatan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yang </a:t>
                      </a:r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tersampaikan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ke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masyarakat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t"/>
                      <a:r>
                        <a:rPr lang="en-US" sz="800" b="0" i="0" u="none" strike="noStrike" dirty="0" err="1" smtClean="0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Dukungan</a:t>
                      </a:r>
                      <a:r>
                        <a:rPr lang="en-US" sz="800" b="0" i="0" u="none" strike="noStrike" baseline="0" dirty="0" smtClean="0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en-US" sz="800" b="0" i="0" u="none" strike="noStrike" baseline="0" dirty="0" err="1" smtClean="0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Manajemen</a:t>
                      </a:r>
                      <a:r>
                        <a:rPr lang="en-US" sz="800" b="0" i="0" u="none" strike="noStrike" baseline="0" dirty="0" smtClean="0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en-US" sz="8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Dana     </a:t>
                      </a:r>
                      <a:r>
                        <a:rPr lang="en-US" sz="800" b="0" i="0" u="none" strike="noStrike" dirty="0" err="1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Alokasi</a:t>
                      </a:r>
                      <a:r>
                        <a:rPr lang="en-US" sz="800" b="0" i="0" u="none" strike="noStrike" dirty="0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     </a:t>
                      </a:r>
                      <a:r>
                        <a:rPr lang="en-US" sz="800" b="0" i="0" u="none" strike="noStrike" dirty="0" err="1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Khusus</a:t>
                      </a:r>
                      <a:r>
                        <a:rPr lang="en-US" sz="800" b="0" i="0" u="none" strike="noStrike" dirty="0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en-US" sz="8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en-US" sz="800" b="0" i="0" u="none" strike="noStrike" dirty="0" err="1" smtClean="0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Bidang</a:t>
                      </a:r>
                      <a:r>
                        <a:rPr lang="en-US" sz="8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en-US" sz="800" b="0" i="0" u="none" strike="noStrike" dirty="0" err="1" smtClean="0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Kesehatan</a:t>
                      </a:r>
                      <a:r>
                        <a:rPr lang="en-US" sz="8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)</a:t>
                      </a:r>
                      <a:endParaRPr lang="en-US" sz="800" b="0" i="0" u="none" strike="noStrike" dirty="0">
                        <a:solidFill>
                          <a:srgbClr val="FF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r>
                        <a:rPr lang="en-US" sz="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Persentase</a:t>
                      </a:r>
                      <a:r>
                        <a:rPr lang="en-US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dukungan</a:t>
                      </a:r>
                      <a:r>
                        <a:rPr lang="en-US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manajemen</a:t>
                      </a:r>
                      <a:r>
                        <a:rPr lang="en-US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DAK </a:t>
                      </a:r>
                      <a:r>
                        <a:rPr lang="en-US" sz="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Bdang</a:t>
                      </a:r>
                      <a:r>
                        <a:rPr lang="en-US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kesehatan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  <p:cxnSp>
        <p:nvCxnSpPr>
          <p:cNvPr id="37" name="Straight Arrow Connector 36"/>
          <p:cNvCxnSpPr>
            <a:endCxn id="24" idx="3"/>
          </p:cNvCxnSpPr>
          <p:nvPr/>
        </p:nvCxnSpPr>
        <p:spPr>
          <a:xfrm flipH="1">
            <a:off x="4451989" y="703855"/>
            <a:ext cx="775153" cy="746261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>
            <a:endCxn id="24" idx="3"/>
          </p:cNvCxnSpPr>
          <p:nvPr/>
        </p:nvCxnSpPr>
        <p:spPr>
          <a:xfrm flipH="1">
            <a:off x="4451989" y="871728"/>
            <a:ext cx="756189" cy="578388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>
            <a:endCxn id="24" idx="3"/>
          </p:cNvCxnSpPr>
          <p:nvPr/>
        </p:nvCxnSpPr>
        <p:spPr>
          <a:xfrm flipH="1">
            <a:off x="4451989" y="1379860"/>
            <a:ext cx="766380" cy="70256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>
            <a:endCxn id="24" idx="3"/>
          </p:cNvCxnSpPr>
          <p:nvPr/>
        </p:nvCxnSpPr>
        <p:spPr>
          <a:xfrm flipH="1" flipV="1">
            <a:off x="4451989" y="1450116"/>
            <a:ext cx="762365" cy="265044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>
            <a:endCxn id="24" idx="3"/>
          </p:cNvCxnSpPr>
          <p:nvPr/>
        </p:nvCxnSpPr>
        <p:spPr>
          <a:xfrm flipH="1" flipV="1">
            <a:off x="4451989" y="1450116"/>
            <a:ext cx="762365" cy="605369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>
            <a:endCxn id="24" idx="3"/>
          </p:cNvCxnSpPr>
          <p:nvPr/>
        </p:nvCxnSpPr>
        <p:spPr>
          <a:xfrm flipH="1" flipV="1">
            <a:off x="4451989" y="1450116"/>
            <a:ext cx="762365" cy="866915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/>
          <p:cNvCxnSpPr>
            <a:endCxn id="24" idx="3"/>
          </p:cNvCxnSpPr>
          <p:nvPr/>
        </p:nvCxnSpPr>
        <p:spPr>
          <a:xfrm flipH="1" flipV="1">
            <a:off x="4451989" y="1450116"/>
            <a:ext cx="754199" cy="1205695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>
            <a:endCxn id="24" idx="3"/>
          </p:cNvCxnSpPr>
          <p:nvPr/>
        </p:nvCxnSpPr>
        <p:spPr>
          <a:xfrm flipH="1" flipV="1">
            <a:off x="4451989" y="1450116"/>
            <a:ext cx="747331" cy="1594982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8" name="Rectangle 77"/>
          <p:cNvSpPr/>
          <p:nvPr/>
        </p:nvSpPr>
        <p:spPr>
          <a:xfrm>
            <a:off x="3526404" y="2448639"/>
            <a:ext cx="1361525" cy="553998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fontAlgn="b"/>
            <a:r>
              <a:rPr lang="id-ID" sz="1000" dirty="0">
                <a:solidFill>
                  <a:srgbClr val="000000"/>
                </a:solidFill>
                <a:cs typeface="Calibri"/>
              </a:rPr>
              <a:t>Persentase PPK BLUD memiliki nilai IKM kategori baik </a:t>
            </a:r>
          </a:p>
        </p:txBody>
      </p:sp>
      <p:sp>
        <p:nvSpPr>
          <p:cNvPr id="79" name="Rectangle 78"/>
          <p:cNvSpPr/>
          <p:nvPr/>
        </p:nvSpPr>
        <p:spPr>
          <a:xfrm>
            <a:off x="3526404" y="3017193"/>
            <a:ext cx="1361525" cy="707886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id-ID" sz="1000" dirty="0">
                <a:solidFill>
                  <a:srgbClr val="000000"/>
                </a:solidFill>
                <a:latin typeface="Arial"/>
                <a:cs typeface="Arial"/>
              </a:rPr>
              <a:t>Cakupan penanganan kegawatdaruratan kesehatan</a:t>
            </a:r>
          </a:p>
        </p:txBody>
      </p:sp>
      <p:cxnSp>
        <p:nvCxnSpPr>
          <p:cNvPr id="80" name="Straight Arrow Connector 79"/>
          <p:cNvCxnSpPr>
            <a:endCxn id="79" idx="3"/>
          </p:cNvCxnSpPr>
          <p:nvPr/>
        </p:nvCxnSpPr>
        <p:spPr>
          <a:xfrm flipH="1">
            <a:off x="4887929" y="3039602"/>
            <a:ext cx="311391" cy="331534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6" name="Straight Arrow Connector 85"/>
          <p:cNvCxnSpPr>
            <a:endCxn id="79" idx="3"/>
          </p:cNvCxnSpPr>
          <p:nvPr/>
        </p:nvCxnSpPr>
        <p:spPr>
          <a:xfrm flipH="1" flipV="1">
            <a:off x="4887929" y="3371136"/>
            <a:ext cx="318259" cy="31629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7" name="Straight Arrow Connector 86"/>
          <p:cNvCxnSpPr>
            <a:endCxn id="78" idx="3"/>
          </p:cNvCxnSpPr>
          <p:nvPr/>
        </p:nvCxnSpPr>
        <p:spPr>
          <a:xfrm flipH="1" flipV="1">
            <a:off x="4887929" y="2725638"/>
            <a:ext cx="339213" cy="1052263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6" name="Rectangle 95"/>
          <p:cNvSpPr/>
          <p:nvPr/>
        </p:nvSpPr>
        <p:spPr>
          <a:xfrm>
            <a:off x="3526063" y="5185135"/>
            <a:ext cx="1354797" cy="86177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GB" sz="1000" dirty="0" err="1" smtClean="0"/>
              <a:t>Persentase</a:t>
            </a:r>
            <a:r>
              <a:rPr lang="en-GB" sz="1000" dirty="0" smtClean="0"/>
              <a:t> </a:t>
            </a:r>
            <a:r>
              <a:rPr lang="en-GB" sz="1000" dirty="0"/>
              <a:t>proses </a:t>
            </a:r>
            <a:r>
              <a:rPr lang="en-GB" sz="1000" dirty="0" err="1"/>
              <a:t>pembanguan</a:t>
            </a:r>
            <a:r>
              <a:rPr lang="en-GB" sz="1000" dirty="0"/>
              <a:t> RS </a:t>
            </a:r>
            <a:r>
              <a:rPr lang="en-GB" sz="1000" dirty="0" err="1"/>
              <a:t>Pratama</a:t>
            </a:r>
            <a:r>
              <a:rPr lang="en-GB" sz="1000" dirty="0"/>
              <a:t> </a:t>
            </a:r>
            <a:r>
              <a:rPr lang="en-GB" sz="1000" dirty="0" err="1"/>
              <a:t>sd</a:t>
            </a:r>
            <a:r>
              <a:rPr lang="en-GB" sz="1000" dirty="0"/>
              <a:t> </a:t>
            </a:r>
            <a:r>
              <a:rPr lang="en-GB" sz="1000" dirty="0" err="1"/>
              <a:t>pembangunan</a:t>
            </a:r>
            <a:r>
              <a:rPr lang="en-GB" sz="1000" dirty="0"/>
              <a:t> RS </a:t>
            </a:r>
            <a:r>
              <a:rPr lang="en-GB" sz="1000" dirty="0" err="1"/>
              <a:t>Pratama</a:t>
            </a:r>
            <a:r>
              <a:rPr lang="en-GB" sz="1000" dirty="0"/>
              <a:t> </a:t>
            </a:r>
            <a:endParaRPr lang="id-ID" sz="10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cxnSp>
        <p:nvCxnSpPr>
          <p:cNvPr id="97" name="Straight Arrow Connector 96"/>
          <p:cNvCxnSpPr>
            <a:endCxn id="102" idx="3"/>
          </p:cNvCxnSpPr>
          <p:nvPr/>
        </p:nvCxnSpPr>
        <p:spPr>
          <a:xfrm flipH="1" flipV="1">
            <a:off x="4880861" y="4741153"/>
            <a:ext cx="346281" cy="635520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2" name="Rectangle 101"/>
          <p:cNvSpPr/>
          <p:nvPr/>
        </p:nvSpPr>
        <p:spPr>
          <a:xfrm>
            <a:off x="3526064" y="4310266"/>
            <a:ext cx="1354797" cy="86177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id-ID" sz="1000" dirty="0">
                <a:solidFill>
                  <a:srgbClr val="000000"/>
                </a:solidFill>
                <a:latin typeface="Arial"/>
                <a:cs typeface="Arial"/>
              </a:rPr>
              <a:t>Persentase puskesmas yang melaksanakan upaya kesehatan masyarakat</a:t>
            </a:r>
          </a:p>
        </p:txBody>
      </p:sp>
      <p:cxnSp>
        <p:nvCxnSpPr>
          <p:cNvPr id="105" name="Straight Arrow Connector 104"/>
          <p:cNvCxnSpPr>
            <a:endCxn id="102" idx="3"/>
          </p:cNvCxnSpPr>
          <p:nvPr/>
        </p:nvCxnSpPr>
        <p:spPr>
          <a:xfrm flipH="1" flipV="1">
            <a:off x="4880861" y="4741153"/>
            <a:ext cx="318459" cy="245934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2" name="Straight Arrow Connector 131"/>
          <p:cNvCxnSpPr/>
          <p:nvPr/>
        </p:nvCxnSpPr>
        <p:spPr>
          <a:xfrm flipH="1" flipV="1">
            <a:off x="4887929" y="5616022"/>
            <a:ext cx="301009" cy="139934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4" name="Straight Arrow Connector 163"/>
          <p:cNvCxnSpPr>
            <a:endCxn id="102" idx="3"/>
          </p:cNvCxnSpPr>
          <p:nvPr/>
        </p:nvCxnSpPr>
        <p:spPr>
          <a:xfrm flipH="1">
            <a:off x="4880861" y="4098743"/>
            <a:ext cx="333493" cy="642410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7" name="Straight Arrow Connector 166"/>
          <p:cNvCxnSpPr>
            <a:endCxn id="102" idx="3"/>
          </p:cNvCxnSpPr>
          <p:nvPr/>
        </p:nvCxnSpPr>
        <p:spPr>
          <a:xfrm flipH="1">
            <a:off x="4880861" y="4741153"/>
            <a:ext cx="333493" cy="0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1" name="Rectangle 170"/>
          <p:cNvSpPr/>
          <p:nvPr/>
        </p:nvSpPr>
        <p:spPr>
          <a:xfrm>
            <a:off x="3526404" y="3737313"/>
            <a:ext cx="1361525" cy="553998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fontAlgn="ctr"/>
            <a:r>
              <a:rPr lang="id-ID" sz="1000" dirty="0">
                <a:solidFill>
                  <a:srgbClr val="000000"/>
                </a:solidFill>
                <a:cs typeface="Calibri"/>
              </a:rPr>
              <a:t>Peningkatan jumlah jenis pemeriksaan labkesling</a:t>
            </a:r>
          </a:p>
        </p:txBody>
      </p:sp>
      <p:cxnSp>
        <p:nvCxnSpPr>
          <p:cNvPr id="172" name="Straight Arrow Connector 171"/>
          <p:cNvCxnSpPr>
            <a:endCxn id="171" idx="3"/>
          </p:cNvCxnSpPr>
          <p:nvPr/>
        </p:nvCxnSpPr>
        <p:spPr>
          <a:xfrm flipH="1" flipV="1">
            <a:off x="4887929" y="4014312"/>
            <a:ext cx="326425" cy="425742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>
            <a:endCxn id="78" idx="3"/>
          </p:cNvCxnSpPr>
          <p:nvPr/>
        </p:nvCxnSpPr>
        <p:spPr>
          <a:xfrm flipH="1" flipV="1">
            <a:off x="4887929" y="2725638"/>
            <a:ext cx="301009" cy="673886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/>
          <p:cNvCxnSpPr/>
          <p:nvPr/>
        </p:nvCxnSpPr>
        <p:spPr>
          <a:xfrm flipH="1" flipV="1">
            <a:off x="4887929" y="4741153"/>
            <a:ext cx="311392" cy="1519009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/>
          <p:cNvCxnSpPr>
            <a:endCxn id="102" idx="3"/>
          </p:cNvCxnSpPr>
          <p:nvPr/>
        </p:nvCxnSpPr>
        <p:spPr>
          <a:xfrm flipH="1" flipV="1">
            <a:off x="4880861" y="4741153"/>
            <a:ext cx="333494" cy="1981970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4" name="Rectangle 73"/>
          <p:cNvSpPr/>
          <p:nvPr/>
        </p:nvSpPr>
        <p:spPr>
          <a:xfrm>
            <a:off x="3526063" y="6061812"/>
            <a:ext cx="1361866" cy="707886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id-ID" sz="1000" dirty="0">
                <a:solidFill>
                  <a:srgbClr val="000000"/>
                </a:solidFill>
                <a:latin typeface="Arial"/>
                <a:cs typeface="Arial"/>
              </a:rPr>
              <a:t>Jumlah faskes dasar swasta dan tradisional terstandar</a:t>
            </a:r>
          </a:p>
        </p:txBody>
      </p:sp>
      <p:cxnSp>
        <p:nvCxnSpPr>
          <p:cNvPr id="48" name="Straight Arrow Connector 47"/>
          <p:cNvCxnSpPr>
            <a:stCxn id="4" idx="1"/>
            <a:endCxn id="25" idx="3"/>
          </p:cNvCxnSpPr>
          <p:nvPr/>
        </p:nvCxnSpPr>
        <p:spPr>
          <a:xfrm flipH="1">
            <a:off x="1735534" y="3772365"/>
            <a:ext cx="305160" cy="5536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/>
          <p:nvPr/>
        </p:nvCxnSpPr>
        <p:spPr>
          <a:xfrm flipH="1">
            <a:off x="2635628" y="1430928"/>
            <a:ext cx="899100" cy="1879614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>
            <a:stCxn id="78" idx="1"/>
            <a:endCxn id="4" idx="0"/>
          </p:cNvCxnSpPr>
          <p:nvPr/>
        </p:nvCxnSpPr>
        <p:spPr>
          <a:xfrm flipH="1">
            <a:off x="2654522" y="2725638"/>
            <a:ext cx="871882" cy="584904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/>
          <p:cNvCxnSpPr>
            <a:stCxn id="79" idx="1"/>
            <a:endCxn id="4" idx="3"/>
          </p:cNvCxnSpPr>
          <p:nvPr/>
        </p:nvCxnSpPr>
        <p:spPr>
          <a:xfrm flipH="1">
            <a:off x="3268350" y="3371136"/>
            <a:ext cx="258054" cy="401229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5" name="Straight Arrow Connector 64"/>
          <p:cNvCxnSpPr>
            <a:stCxn id="171" idx="1"/>
            <a:endCxn id="4" idx="3"/>
          </p:cNvCxnSpPr>
          <p:nvPr/>
        </p:nvCxnSpPr>
        <p:spPr>
          <a:xfrm flipH="1" flipV="1">
            <a:off x="3268350" y="3772365"/>
            <a:ext cx="258054" cy="241947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Straight Arrow Connector 65"/>
          <p:cNvCxnSpPr>
            <a:stCxn id="102" idx="1"/>
          </p:cNvCxnSpPr>
          <p:nvPr/>
        </p:nvCxnSpPr>
        <p:spPr>
          <a:xfrm flipH="1" flipV="1">
            <a:off x="2654523" y="4252193"/>
            <a:ext cx="871541" cy="488960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/>
          <p:cNvCxnSpPr>
            <a:stCxn id="96" idx="1"/>
            <a:endCxn id="4" idx="2"/>
          </p:cNvCxnSpPr>
          <p:nvPr/>
        </p:nvCxnSpPr>
        <p:spPr>
          <a:xfrm flipH="1" flipV="1">
            <a:off x="2654522" y="4234187"/>
            <a:ext cx="871541" cy="1381835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9" name="Straight Arrow Connector 88"/>
          <p:cNvCxnSpPr>
            <a:endCxn id="4" idx="2"/>
          </p:cNvCxnSpPr>
          <p:nvPr/>
        </p:nvCxnSpPr>
        <p:spPr>
          <a:xfrm flipH="1" flipV="1">
            <a:off x="2654522" y="4234187"/>
            <a:ext cx="875112" cy="2163808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3" name="Straight Arrow Connector 92"/>
          <p:cNvCxnSpPr>
            <a:endCxn id="24" idx="3"/>
          </p:cNvCxnSpPr>
          <p:nvPr/>
        </p:nvCxnSpPr>
        <p:spPr>
          <a:xfrm flipH="1">
            <a:off x="4451989" y="1107296"/>
            <a:ext cx="756190" cy="342820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6" name="Rectangle 115"/>
          <p:cNvSpPr/>
          <p:nvPr/>
        </p:nvSpPr>
        <p:spPr>
          <a:xfrm>
            <a:off x="1815823" y="226512"/>
            <a:ext cx="1557232" cy="219047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100" dirty="0">
                <a:solidFill>
                  <a:srgbClr val="000000"/>
                </a:solidFill>
                <a:latin typeface="Calibri"/>
                <a:cs typeface="Calibri"/>
              </a:rPr>
              <a:t>PROGRAM</a:t>
            </a:r>
          </a:p>
        </p:txBody>
      </p:sp>
      <p:sp>
        <p:nvSpPr>
          <p:cNvPr id="117" name="Rectangle 116"/>
          <p:cNvSpPr/>
          <p:nvPr/>
        </p:nvSpPr>
        <p:spPr>
          <a:xfrm>
            <a:off x="3362904" y="229257"/>
            <a:ext cx="1694871" cy="213789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100" dirty="0">
                <a:solidFill>
                  <a:srgbClr val="000000"/>
                </a:solidFill>
                <a:latin typeface="Calibri"/>
                <a:cs typeface="Calibri"/>
              </a:rPr>
              <a:t>INDIKATOR PROGRAM</a:t>
            </a:r>
          </a:p>
        </p:txBody>
      </p:sp>
    </p:spTree>
    <p:extLst>
      <p:ext uri="{BB962C8B-B14F-4D97-AF65-F5344CB8AC3E}">
        <p14:creationId xmlns:p14="http://schemas.microsoft.com/office/powerpoint/2010/main" val="42412955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Rectangle 84"/>
          <p:cNvSpPr/>
          <p:nvPr/>
        </p:nvSpPr>
        <p:spPr>
          <a:xfrm>
            <a:off x="5403914" y="-9050"/>
            <a:ext cx="3742421" cy="686705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00">
              <a:latin typeface="Calibri"/>
              <a:cs typeface="Calibri"/>
            </a:endParaRPr>
          </a:p>
        </p:txBody>
      </p:sp>
      <p:sp>
        <p:nvSpPr>
          <p:cNvPr id="84" name="Rectangle 83"/>
          <p:cNvSpPr/>
          <p:nvPr/>
        </p:nvSpPr>
        <p:spPr>
          <a:xfrm>
            <a:off x="3643392" y="16529"/>
            <a:ext cx="1760522" cy="6858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00">
              <a:latin typeface="Calibri"/>
              <a:cs typeface="Calibri"/>
            </a:endParaRPr>
          </a:p>
        </p:txBody>
      </p:sp>
      <p:sp>
        <p:nvSpPr>
          <p:cNvPr id="83" name="Rectangle 82"/>
          <p:cNvSpPr/>
          <p:nvPr/>
        </p:nvSpPr>
        <p:spPr>
          <a:xfrm>
            <a:off x="1854898" y="8134"/>
            <a:ext cx="1793385" cy="686705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00">
              <a:latin typeface="Calibri"/>
              <a:cs typeface="Calibri"/>
            </a:endParaRPr>
          </a:p>
        </p:txBody>
      </p:sp>
      <p:sp>
        <p:nvSpPr>
          <p:cNvPr id="82" name="Rectangle 81"/>
          <p:cNvSpPr/>
          <p:nvPr/>
        </p:nvSpPr>
        <p:spPr>
          <a:xfrm>
            <a:off x="0" y="8545"/>
            <a:ext cx="1850007" cy="6858001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00">
              <a:latin typeface="Calibri"/>
              <a:cs typeface="Calibri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117332" y="1993985"/>
            <a:ext cx="1227656" cy="7694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id-ID" sz="1100" dirty="0">
                <a:solidFill>
                  <a:srgbClr val="000000"/>
                </a:solidFill>
                <a:ea typeface="Calibri"/>
                <a:cs typeface="Calibri"/>
              </a:rPr>
              <a:t>Program Standarisasi pelayanan Kesehatan</a:t>
            </a:r>
            <a:endParaRPr lang="id-ID" sz="1100" dirty="0">
              <a:latin typeface="Calibri"/>
              <a:cs typeface="Calibri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226512"/>
            <a:ext cx="1850007" cy="219047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100" dirty="0">
                <a:solidFill>
                  <a:srgbClr val="000000"/>
                </a:solidFill>
                <a:latin typeface="Calibri"/>
                <a:cs typeface="Calibri"/>
              </a:rPr>
              <a:t>INDIKATOR SASARAN</a:t>
            </a:r>
          </a:p>
        </p:txBody>
      </p:sp>
      <p:sp>
        <p:nvSpPr>
          <p:cNvPr id="20" name="Rectangle 19"/>
          <p:cNvSpPr/>
          <p:nvPr/>
        </p:nvSpPr>
        <p:spPr>
          <a:xfrm>
            <a:off x="1850006" y="226512"/>
            <a:ext cx="1793385" cy="22698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100" dirty="0">
                <a:solidFill>
                  <a:srgbClr val="000000"/>
                </a:solidFill>
                <a:latin typeface="Calibri"/>
                <a:cs typeface="Calibri"/>
              </a:rPr>
              <a:t>PROGRAM</a:t>
            </a:r>
          </a:p>
        </p:txBody>
      </p:sp>
      <p:sp>
        <p:nvSpPr>
          <p:cNvPr id="21" name="Rectangle 20"/>
          <p:cNvSpPr/>
          <p:nvPr/>
        </p:nvSpPr>
        <p:spPr>
          <a:xfrm>
            <a:off x="3643392" y="225070"/>
            <a:ext cx="1760521" cy="22903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100" dirty="0">
                <a:solidFill>
                  <a:srgbClr val="000000"/>
                </a:solidFill>
                <a:latin typeface="Calibri"/>
                <a:cs typeface="Calibri"/>
              </a:rPr>
              <a:t>INDIKATOR PROGRAM</a:t>
            </a:r>
          </a:p>
        </p:txBody>
      </p:sp>
      <p:sp>
        <p:nvSpPr>
          <p:cNvPr id="25" name="Rectangle 24"/>
          <p:cNvSpPr/>
          <p:nvPr/>
        </p:nvSpPr>
        <p:spPr>
          <a:xfrm>
            <a:off x="85978" y="2103008"/>
            <a:ext cx="1649555" cy="60016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 fontAlgn="ctr"/>
            <a:r>
              <a:rPr lang="id-ID" sz="1100" dirty="0">
                <a:solidFill>
                  <a:srgbClr val="000000"/>
                </a:solidFill>
                <a:latin typeface="Calibri"/>
                <a:cs typeface="Calibri"/>
              </a:rPr>
              <a:t>Indeks Kepuasan Masyarakat Bidang Kesehatan</a:t>
            </a:r>
          </a:p>
        </p:txBody>
      </p:sp>
      <p:sp>
        <p:nvSpPr>
          <p:cNvPr id="26" name="Rectangle 25"/>
          <p:cNvSpPr/>
          <p:nvPr/>
        </p:nvSpPr>
        <p:spPr>
          <a:xfrm>
            <a:off x="0" y="4570"/>
            <a:ext cx="1850007" cy="22744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100" b="1">
                <a:solidFill>
                  <a:srgbClr val="000000"/>
                </a:solidFill>
                <a:latin typeface="Calibri"/>
                <a:cs typeface="Calibri"/>
              </a:rPr>
              <a:t>ESELON II</a:t>
            </a:r>
          </a:p>
        </p:txBody>
      </p:sp>
      <p:sp>
        <p:nvSpPr>
          <p:cNvPr id="27" name="Rectangle 26"/>
          <p:cNvSpPr/>
          <p:nvPr/>
        </p:nvSpPr>
        <p:spPr>
          <a:xfrm>
            <a:off x="1850007" y="4659"/>
            <a:ext cx="3553907" cy="22735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100" b="1">
                <a:solidFill>
                  <a:srgbClr val="000000"/>
                </a:solidFill>
                <a:latin typeface="Calibri"/>
                <a:cs typeface="Calibri"/>
              </a:rPr>
              <a:t>ESELON III</a:t>
            </a:r>
          </a:p>
        </p:txBody>
      </p:sp>
      <p:sp>
        <p:nvSpPr>
          <p:cNvPr id="28" name="Rectangle 27"/>
          <p:cNvSpPr/>
          <p:nvPr/>
        </p:nvSpPr>
        <p:spPr>
          <a:xfrm>
            <a:off x="5403914" y="2863"/>
            <a:ext cx="3742421" cy="2291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100" b="1">
                <a:solidFill>
                  <a:srgbClr val="000000"/>
                </a:solidFill>
                <a:latin typeface="Calibri"/>
                <a:cs typeface="Calibri"/>
              </a:rPr>
              <a:t>ESELON IV</a:t>
            </a:r>
          </a:p>
        </p:txBody>
      </p:sp>
      <p:graphicFrame>
        <p:nvGraphicFramePr>
          <p:cNvPr id="40" name="Table 3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0649313"/>
              </p:ext>
            </p:extLst>
          </p:nvPr>
        </p:nvGraphicFramePr>
        <p:xfrm>
          <a:off x="5409254" y="242586"/>
          <a:ext cx="3742421" cy="21666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559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864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07264">
                <a:tc>
                  <a:txBody>
                    <a:bodyPr/>
                    <a:lstStyle/>
                    <a:p>
                      <a:pPr algn="ctr"/>
                      <a:r>
                        <a:rPr lang="id-ID" sz="1100" b="0" noProof="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KEGIATAN</a:t>
                      </a: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100" b="0" noProof="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INDIKATOR KEGIATAN</a:t>
                      </a: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id-ID" sz="1100" b="0" i="0" u="none" strike="noStrike" noProof="0" dirty="0">
                          <a:solidFill>
                            <a:schemeClr val="tx1"/>
                          </a:solidFill>
                          <a:effectLst/>
                          <a:latin typeface="Calibri"/>
                          <a:cs typeface="Calibri"/>
                        </a:rPr>
                        <a:t>Pengembangan Sumber Daya kesehatan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d-ID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Jumlah SDMK Terstandar</a:t>
                      </a: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id-ID" sz="1100" b="0" i="0" u="none" strike="noStrike" noProof="0" dirty="0">
                          <a:solidFill>
                            <a:schemeClr val="tx1"/>
                          </a:solidFill>
                          <a:effectLst/>
                          <a:latin typeface="Calibri"/>
                          <a:cs typeface="Calibri"/>
                        </a:rPr>
                        <a:t>Akreditasi Fasilits Kesehatan </a:t>
                      </a:r>
                      <a:r>
                        <a:rPr lang="id-ID" sz="1100" b="0" i="0" u="none" strike="noStrike" noProof="0">
                          <a:solidFill>
                            <a:schemeClr val="tx1"/>
                          </a:solidFill>
                          <a:effectLst/>
                          <a:latin typeface="Calibri"/>
                          <a:cs typeface="Calibri"/>
                        </a:rPr>
                        <a:t>Tingkat </a:t>
                      </a:r>
                      <a:r>
                        <a:rPr lang="id-ID" sz="1100" b="0" i="0" u="none" strike="noStrike" noProof="0" smtClean="0">
                          <a:solidFill>
                            <a:schemeClr val="tx1"/>
                          </a:solidFill>
                          <a:effectLst/>
                          <a:latin typeface="Calibri"/>
                          <a:cs typeface="Calibri"/>
                        </a:rPr>
                        <a:t>pertama Swasta</a:t>
                      </a:r>
                      <a:endParaRPr lang="id-ID" sz="1100" b="0" i="0" u="none" strike="noStrike" noProof="0" dirty="0">
                        <a:solidFill>
                          <a:schemeClr val="tx1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d-ID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Jumlah FKTP swasta yang terbina mutu pelayanan kesehatan</a:t>
                      </a: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t"/>
                      <a:r>
                        <a:rPr lang="id-ID" sz="1100" b="0" i="0" u="none" strike="noStrike" noProof="0" dirty="0">
                          <a:solidFill>
                            <a:schemeClr val="tx1"/>
                          </a:solidFill>
                          <a:effectLst/>
                          <a:latin typeface="Calibri"/>
                          <a:cs typeface="Calibri"/>
                        </a:rPr>
                        <a:t>A</a:t>
                      </a:r>
                      <a:r>
                        <a:rPr lang="id-ID" sz="1100" b="0" i="0" u="none" strike="noStrike" noProof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cs typeface="Calibri"/>
                        </a:rPr>
                        <a:t>kreditasi </a:t>
                      </a:r>
                      <a:r>
                        <a:rPr lang="id-ID" sz="1100" b="0" i="0" u="none" strike="noStrike" noProof="0" dirty="0">
                          <a:solidFill>
                            <a:schemeClr val="tx1"/>
                          </a:solidFill>
                          <a:effectLst/>
                          <a:latin typeface="Calibri"/>
                          <a:cs typeface="Calibri"/>
                        </a:rPr>
                        <a:t>Puskesmas</a:t>
                      </a: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d-ID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Jumlah</a:t>
                      </a:r>
                      <a:r>
                        <a:rPr lang="id-ID" sz="1100" b="0" i="0" u="none" strike="noStrike" baseline="0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id-ID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UPT Puskesmas  </a:t>
                      </a:r>
                      <a:r>
                        <a:rPr lang="id-ID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yang </a:t>
                      </a:r>
                      <a:r>
                        <a:rPr lang="id-ID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terakreditasi</a:t>
                      </a:r>
                      <a:endParaRPr lang="id-ID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59412">
                <a:tc>
                  <a:txBody>
                    <a:bodyPr/>
                    <a:lstStyle/>
                    <a:p>
                      <a:pPr algn="l" fontAlgn="b"/>
                      <a:r>
                        <a:rPr lang="id-ID" sz="1100" b="0" i="0" u="none" strike="noStrike" noProof="0" dirty="0">
                          <a:solidFill>
                            <a:schemeClr val="tx1"/>
                          </a:solidFill>
                          <a:effectLst/>
                          <a:latin typeface="Calibri"/>
                          <a:cs typeface="Calibri"/>
                        </a:rPr>
                        <a:t>A</a:t>
                      </a:r>
                      <a:r>
                        <a:rPr lang="id-ID" sz="1100" b="0" i="0" u="none" strike="noStrike" noProof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cs typeface="Calibri"/>
                        </a:rPr>
                        <a:t>kreditasi </a:t>
                      </a:r>
                      <a:r>
                        <a:rPr lang="id-ID" sz="1100" b="0" i="0" u="none" strike="noStrike" noProof="0" dirty="0">
                          <a:solidFill>
                            <a:schemeClr val="tx1"/>
                          </a:solidFill>
                          <a:effectLst/>
                          <a:latin typeface="Calibri"/>
                          <a:cs typeface="Calibri"/>
                        </a:rPr>
                        <a:t>Labkesda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d-ID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Jumlah labkesda terakreditasi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id-ID" sz="1100" b="0" i="0" u="none" strike="noStrike" noProof="0" dirty="0">
                          <a:solidFill>
                            <a:schemeClr val="tx1"/>
                          </a:solidFill>
                          <a:effectLst/>
                          <a:latin typeface="Calibri"/>
                          <a:cs typeface="Calibri"/>
                        </a:rPr>
                        <a:t>Sistem Informasi Kesehatan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d-ID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Sistem informasi Kesehatan terintegrasi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2" name="Rectangle 21"/>
          <p:cNvSpPr/>
          <p:nvPr/>
        </p:nvSpPr>
        <p:spPr>
          <a:xfrm>
            <a:off x="3846220" y="1477334"/>
            <a:ext cx="1144880" cy="7694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id-ID" sz="1100" dirty="0">
                <a:cs typeface="Calibri"/>
              </a:rPr>
              <a:t>Persentase sarana</a:t>
            </a:r>
          </a:p>
          <a:p>
            <a:r>
              <a:rPr lang="id-ID" sz="1100" dirty="0">
                <a:cs typeface="Calibri"/>
              </a:rPr>
              <a:t>kesehatan yang</a:t>
            </a:r>
          </a:p>
          <a:p>
            <a:r>
              <a:rPr lang="en-US" sz="1100" dirty="0" err="1">
                <a:cs typeface="Calibri"/>
              </a:rPr>
              <a:t>Ter</a:t>
            </a:r>
            <a:r>
              <a:rPr lang="id-ID" sz="1100" dirty="0">
                <a:cs typeface="Calibri"/>
              </a:rPr>
              <a:t>akreditasi</a:t>
            </a:r>
            <a:endParaRPr lang="id-ID" sz="1100" dirty="0">
              <a:latin typeface="Calibri"/>
              <a:cs typeface="Calibri"/>
            </a:endParaRPr>
          </a:p>
        </p:txBody>
      </p:sp>
      <p:cxnSp>
        <p:nvCxnSpPr>
          <p:cNvPr id="32" name="Straight Arrow Connector 31"/>
          <p:cNvCxnSpPr>
            <a:endCxn id="22" idx="3"/>
          </p:cNvCxnSpPr>
          <p:nvPr/>
        </p:nvCxnSpPr>
        <p:spPr>
          <a:xfrm flipH="1">
            <a:off x="4991100" y="725424"/>
            <a:ext cx="418154" cy="1136631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>
            <a:endCxn id="22" idx="3"/>
          </p:cNvCxnSpPr>
          <p:nvPr/>
        </p:nvCxnSpPr>
        <p:spPr>
          <a:xfrm flipH="1">
            <a:off x="4991100" y="1127760"/>
            <a:ext cx="418154" cy="734295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endCxn id="22" idx="3"/>
          </p:cNvCxnSpPr>
          <p:nvPr/>
        </p:nvCxnSpPr>
        <p:spPr>
          <a:xfrm flipH="1">
            <a:off x="4991100" y="1561972"/>
            <a:ext cx="412814" cy="300083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>
            <a:endCxn id="22" idx="3"/>
          </p:cNvCxnSpPr>
          <p:nvPr/>
        </p:nvCxnSpPr>
        <p:spPr>
          <a:xfrm flipH="1" flipV="1">
            <a:off x="4991100" y="1862055"/>
            <a:ext cx="412813" cy="58185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>
            <a:endCxn id="61" idx="3"/>
          </p:cNvCxnSpPr>
          <p:nvPr/>
        </p:nvCxnSpPr>
        <p:spPr>
          <a:xfrm flipH="1">
            <a:off x="4991100" y="2246775"/>
            <a:ext cx="418154" cy="655377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1" name="Rectangle 60"/>
          <p:cNvSpPr/>
          <p:nvPr/>
        </p:nvSpPr>
        <p:spPr>
          <a:xfrm>
            <a:off x="3846220" y="2317376"/>
            <a:ext cx="1144880" cy="116955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id-ID" sz="1000" dirty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Jumlah Puskesmas menerapkan Sistem informasi Kesehatan terintegrasi online</a:t>
            </a:r>
            <a:endParaRPr lang="id-ID" sz="10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cxnSp>
        <p:nvCxnSpPr>
          <p:cNvPr id="30" name="Straight Arrow Connector 29"/>
          <p:cNvCxnSpPr>
            <a:endCxn id="4" idx="3"/>
          </p:cNvCxnSpPr>
          <p:nvPr/>
        </p:nvCxnSpPr>
        <p:spPr>
          <a:xfrm flipH="1">
            <a:off x="3344988" y="1862055"/>
            <a:ext cx="495892" cy="516651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>
            <a:endCxn id="4" idx="3"/>
          </p:cNvCxnSpPr>
          <p:nvPr/>
        </p:nvCxnSpPr>
        <p:spPr>
          <a:xfrm flipH="1" flipV="1">
            <a:off x="3344988" y="2378706"/>
            <a:ext cx="495892" cy="511220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flipH="1">
            <a:off x="1735533" y="2378705"/>
            <a:ext cx="346690" cy="1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3680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Rectangle 84"/>
          <p:cNvSpPr/>
          <p:nvPr/>
        </p:nvSpPr>
        <p:spPr>
          <a:xfrm>
            <a:off x="5411049" y="0"/>
            <a:ext cx="3742421" cy="686705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00">
              <a:latin typeface="Calibri"/>
              <a:cs typeface="Calibri"/>
            </a:endParaRPr>
          </a:p>
        </p:txBody>
      </p:sp>
      <p:sp>
        <p:nvSpPr>
          <p:cNvPr id="84" name="Rectangle 83"/>
          <p:cNvSpPr/>
          <p:nvPr/>
        </p:nvSpPr>
        <p:spPr>
          <a:xfrm>
            <a:off x="3643392" y="16529"/>
            <a:ext cx="1760522" cy="6858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00">
              <a:latin typeface="Calibri"/>
              <a:cs typeface="Calibri"/>
            </a:endParaRPr>
          </a:p>
        </p:txBody>
      </p:sp>
      <p:sp>
        <p:nvSpPr>
          <p:cNvPr id="83" name="Rectangle 82"/>
          <p:cNvSpPr/>
          <p:nvPr/>
        </p:nvSpPr>
        <p:spPr>
          <a:xfrm>
            <a:off x="1852749" y="10803"/>
            <a:ext cx="1793385" cy="686705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00">
              <a:latin typeface="Calibri"/>
              <a:cs typeface="Calibri"/>
            </a:endParaRPr>
          </a:p>
        </p:txBody>
      </p:sp>
      <p:sp>
        <p:nvSpPr>
          <p:cNvPr id="82" name="Rectangle 81"/>
          <p:cNvSpPr/>
          <p:nvPr/>
        </p:nvSpPr>
        <p:spPr>
          <a:xfrm>
            <a:off x="11889" y="17178"/>
            <a:ext cx="1850007" cy="6858001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00">
              <a:latin typeface="Calibri"/>
              <a:cs typeface="Calibri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164549" y="2285603"/>
            <a:ext cx="1227656" cy="60016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id-ID" sz="1100" dirty="0">
                <a:solidFill>
                  <a:srgbClr val="000000"/>
                </a:solidFill>
                <a:latin typeface="Calibri"/>
                <a:ea typeface="Times New Roman"/>
                <a:cs typeface="Calibri"/>
              </a:rPr>
              <a:t>Program Obat dan Perbekalan Kesehatan</a:t>
            </a:r>
            <a:endParaRPr lang="id-ID" sz="1100" dirty="0">
              <a:latin typeface="Calibri"/>
              <a:cs typeface="Calibri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260696"/>
            <a:ext cx="1850007" cy="219047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100" dirty="0">
                <a:solidFill>
                  <a:srgbClr val="000000"/>
                </a:solidFill>
                <a:latin typeface="Calibri"/>
                <a:cs typeface="Calibri"/>
              </a:rPr>
              <a:t>INDIKATOR SASARAN</a:t>
            </a:r>
          </a:p>
        </p:txBody>
      </p:sp>
      <p:sp>
        <p:nvSpPr>
          <p:cNvPr id="20" name="Rectangle 19"/>
          <p:cNvSpPr/>
          <p:nvPr/>
        </p:nvSpPr>
        <p:spPr>
          <a:xfrm>
            <a:off x="1850006" y="254600"/>
            <a:ext cx="1793385" cy="22698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100" dirty="0">
                <a:solidFill>
                  <a:srgbClr val="000000"/>
                </a:solidFill>
                <a:latin typeface="Calibri"/>
                <a:cs typeface="Calibri"/>
              </a:rPr>
              <a:t>PROGRAM</a:t>
            </a:r>
          </a:p>
        </p:txBody>
      </p:sp>
      <p:sp>
        <p:nvSpPr>
          <p:cNvPr id="21" name="Rectangle 20"/>
          <p:cNvSpPr/>
          <p:nvPr/>
        </p:nvSpPr>
        <p:spPr>
          <a:xfrm>
            <a:off x="3643392" y="250708"/>
            <a:ext cx="1760521" cy="22903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100" dirty="0">
                <a:solidFill>
                  <a:srgbClr val="000000"/>
                </a:solidFill>
                <a:latin typeface="Calibri"/>
                <a:cs typeface="Calibri"/>
              </a:rPr>
              <a:t>INDIKATOR PROGRAM</a:t>
            </a:r>
          </a:p>
        </p:txBody>
      </p:sp>
      <p:sp>
        <p:nvSpPr>
          <p:cNvPr id="24" name="Rectangle 23"/>
          <p:cNvSpPr/>
          <p:nvPr/>
        </p:nvSpPr>
        <p:spPr>
          <a:xfrm>
            <a:off x="3894579" y="1976287"/>
            <a:ext cx="1098065" cy="1218796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id-ID" sz="1100" dirty="0">
                <a:solidFill>
                  <a:srgbClr val="000000"/>
                </a:solidFill>
                <a:ea typeface="Calibri"/>
                <a:cs typeface="Calibri"/>
              </a:rPr>
              <a:t>Persentase pemenuhan sediaan farmasi, alat kesehatan dan perbekalan kesehatan</a:t>
            </a:r>
            <a:endParaRPr lang="id-ID" sz="1100" dirty="0">
              <a:latin typeface="Calibri"/>
              <a:cs typeface="Calibri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237775" y="2285603"/>
            <a:ext cx="1363269" cy="60016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 fontAlgn="ctr"/>
            <a:r>
              <a:rPr lang="id-ID" sz="1100" dirty="0">
                <a:solidFill>
                  <a:srgbClr val="000000"/>
                </a:solidFill>
                <a:cs typeface="Calibri"/>
              </a:rPr>
              <a:t>Indeks Kepuasan Masyarakat Bidang Kesehatan</a:t>
            </a:r>
          </a:p>
        </p:txBody>
      </p:sp>
      <p:sp>
        <p:nvSpPr>
          <p:cNvPr id="26" name="Rectangle 25"/>
          <p:cNvSpPr/>
          <p:nvPr/>
        </p:nvSpPr>
        <p:spPr>
          <a:xfrm>
            <a:off x="0" y="4570"/>
            <a:ext cx="1850007" cy="22744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100" b="1">
                <a:solidFill>
                  <a:srgbClr val="000000"/>
                </a:solidFill>
                <a:latin typeface="Calibri"/>
                <a:cs typeface="Calibri"/>
              </a:rPr>
              <a:t>ESELON II</a:t>
            </a:r>
          </a:p>
        </p:txBody>
      </p:sp>
      <p:sp>
        <p:nvSpPr>
          <p:cNvPr id="27" name="Rectangle 26"/>
          <p:cNvSpPr/>
          <p:nvPr/>
        </p:nvSpPr>
        <p:spPr>
          <a:xfrm>
            <a:off x="1850007" y="4659"/>
            <a:ext cx="3553907" cy="22735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100" b="1">
                <a:solidFill>
                  <a:srgbClr val="000000"/>
                </a:solidFill>
                <a:latin typeface="Calibri"/>
                <a:cs typeface="Calibri"/>
              </a:rPr>
              <a:t>ESELON III</a:t>
            </a:r>
          </a:p>
        </p:txBody>
      </p:sp>
      <p:sp>
        <p:nvSpPr>
          <p:cNvPr id="28" name="Rectangle 27"/>
          <p:cNvSpPr/>
          <p:nvPr/>
        </p:nvSpPr>
        <p:spPr>
          <a:xfrm>
            <a:off x="5403914" y="2863"/>
            <a:ext cx="3742421" cy="2291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100" b="1">
                <a:solidFill>
                  <a:srgbClr val="000000"/>
                </a:solidFill>
                <a:latin typeface="Calibri"/>
                <a:cs typeface="Calibri"/>
              </a:rPr>
              <a:t>ESELON IV</a:t>
            </a:r>
          </a:p>
        </p:txBody>
      </p:sp>
      <p:graphicFrame>
        <p:nvGraphicFramePr>
          <p:cNvPr id="40" name="Table 3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5127053"/>
              </p:ext>
            </p:extLst>
          </p:nvPr>
        </p:nvGraphicFramePr>
        <p:xfrm>
          <a:off x="5403914" y="248826"/>
          <a:ext cx="3742421" cy="47447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559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864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4470">
                <a:tc>
                  <a:txBody>
                    <a:bodyPr/>
                    <a:lstStyle/>
                    <a:p>
                      <a:pPr algn="ctr"/>
                      <a:r>
                        <a:rPr lang="id-ID" sz="1100" b="0" noProof="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KEGIATAN</a:t>
                      </a: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100" b="0" noProof="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INDIKATOR KEGIATAN</a:t>
                      </a: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id-ID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Penyediaan Obat Dan Bahan Medis Habis Pakai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d-ID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Jumlah Ketersedian Kefarmasian Dan BMHP</a:t>
                      </a: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id-ID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Penyediaan Alat Kesehatan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d-ID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Jumlah Alat Kesehatan </a:t>
                      </a: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9412">
                <a:tc>
                  <a:txBody>
                    <a:bodyPr/>
                    <a:lstStyle/>
                    <a:p>
                      <a:pPr algn="l" fontAlgn="ctr"/>
                      <a:r>
                        <a:rPr lang="id-ID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Penyediaan Alat Kesehatan Puskesmas (DBHCHT)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d-ID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Jumlah Alat Kesehatan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id-ID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Penyediaan Alat Kesehatan Non Afirmasi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d-ID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Jumlah Alat Kesehatan Non Afirmasi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id-ID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Distribusi Obat, Alat Kesehatan Dan  Perbekalan Kesehatan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d-ID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Peresentasi Obat Alat Kesehatan Dan Perbekalan Kesehatan Yang Terdistribusi Ke Puskesmas</a:t>
                      </a: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id-ID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Distribusi Obat Dan E-logistik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d-ID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Jumlah Paket Obat Yang Didistribusikan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id-ID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Pengelolaan Obat Dalam Gedung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d-ID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Tidak Adanya Obat Rusak Atau Hilang Di Uptd Gudang Farmasi Dan Perbekalan Kesehatan</a:t>
                      </a:r>
                    </a:p>
                  </a:txBody>
                  <a:tcPr marL="12700" marR="12700" marT="12700" marB="0" anchor="b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id-ID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Peningkatan Mutu Penggunaan Alat Kesehatan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d-ID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Jumlah UPT Yang Dilakukan Kalibrasi Alat Kesehatan</a:t>
                      </a: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id-ID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Pengendalian Risiko Obat Dan Perbekalan Kesehatan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d-ID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Jumlah Kehilangan Atau Kekurangan Obat Di UPT Gudang Farmasi Dan Perbekalan Kesehatan Dan Di UPT Puskesmas</a:t>
                      </a: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id-ID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Penyediaan Obat Dan BMHP Di Kab/Kota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d-ID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Jumlah Obat Puskesmas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32" name="Left Arrow 31"/>
          <p:cNvSpPr/>
          <p:nvPr/>
        </p:nvSpPr>
        <p:spPr>
          <a:xfrm>
            <a:off x="5001483" y="533126"/>
            <a:ext cx="402429" cy="4159523"/>
          </a:xfrm>
          <a:prstGeom prst="left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Arrow Connector 21"/>
          <p:cNvCxnSpPr>
            <a:stCxn id="4" idx="1"/>
          </p:cNvCxnSpPr>
          <p:nvPr/>
        </p:nvCxnSpPr>
        <p:spPr>
          <a:xfrm flipH="1">
            <a:off x="1598820" y="2585685"/>
            <a:ext cx="565729" cy="1266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flipH="1">
            <a:off x="3369367" y="2568088"/>
            <a:ext cx="516373" cy="9204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6987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Rectangle 84"/>
          <p:cNvSpPr/>
          <p:nvPr/>
        </p:nvSpPr>
        <p:spPr>
          <a:xfrm>
            <a:off x="5403914" y="-9050"/>
            <a:ext cx="3742421" cy="686705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00">
              <a:latin typeface="Calibri"/>
              <a:cs typeface="Calibri"/>
            </a:endParaRPr>
          </a:p>
        </p:txBody>
      </p:sp>
      <p:sp>
        <p:nvSpPr>
          <p:cNvPr id="84" name="Rectangle 83"/>
          <p:cNvSpPr/>
          <p:nvPr/>
        </p:nvSpPr>
        <p:spPr>
          <a:xfrm>
            <a:off x="3643392" y="16529"/>
            <a:ext cx="1760522" cy="6858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00">
              <a:latin typeface="Calibri"/>
              <a:cs typeface="Calibri"/>
            </a:endParaRPr>
          </a:p>
        </p:txBody>
      </p:sp>
      <p:sp>
        <p:nvSpPr>
          <p:cNvPr id="83" name="Rectangle 82"/>
          <p:cNvSpPr/>
          <p:nvPr/>
        </p:nvSpPr>
        <p:spPr>
          <a:xfrm>
            <a:off x="1850007" y="-9050"/>
            <a:ext cx="1793385" cy="686705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00">
              <a:latin typeface="Calibri"/>
              <a:cs typeface="Calibri"/>
            </a:endParaRPr>
          </a:p>
        </p:txBody>
      </p:sp>
      <p:sp>
        <p:nvSpPr>
          <p:cNvPr id="82" name="Rectangle 81"/>
          <p:cNvSpPr/>
          <p:nvPr/>
        </p:nvSpPr>
        <p:spPr>
          <a:xfrm>
            <a:off x="0" y="-1"/>
            <a:ext cx="1850007" cy="6858001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00">
              <a:latin typeface="Calibri"/>
              <a:cs typeface="Calibri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168132" y="1588575"/>
            <a:ext cx="1227656" cy="7694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id-ID" sz="1100" dirty="0">
                <a:solidFill>
                  <a:srgbClr val="000000"/>
                </a:solidFill>
                <a:ea typeface="Calibri"/>
                <a:cs typeface="Calibri"/>
              </a:rPr>
              <a:t>Program Pembiayaan dan Jaminan kesehatan </a:t>
            </a:r>
            <a:endParaRPr lang="id-ID" sz="1100" dirty="0">
              <a:latin typeface="Calibri"/>
              <a:cs typeface="Calibri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260696"/>
            <a:ext cx="1850007" cy="219047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100" dirty="0">
                <a:solidFill>
                  <a:srgbClr val="000000"/>
                </a:solidFill>
                <a:latin typeface="Calibri"/>
                <a:cs typeface="Calibri"/>
              </a:rPr>
              <a:t>INDIKATOR SASARAN</a:t>
            </a:r>
          </a:p>
        </p:txBody>
      </p:sp>
      <p:sp>
        <p:nvSpPr>
          <p:cNvPr id="20" name="Rectangle 19"/>
          <p:cNvSpPr/>
          <p:nvPr/>
        </p:nvSpPr>
        <p:spPr>
          <a:xfrm>
            <a:off x="1850006" y="260696"/>
            <a:ext cx="1793385" cy="22698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100" dirty="0">
                <a:solidFill>
                  <a:srgbClr val="000000"/>
                </a:solidFill>
                <a:latin typeface="Calibri"/>
                <a:cs typeface="Calibri"/>
              </a:rPr>
              <a:t>PROGRAM</a:t>
            </a:r>
          </a:p>
        </p:txBody>
      </p:sp>
      <p:sp>
        <p:nvSpPr>
          <p:cNvPr id="21" name="Rectangle 20"/>
          <p:cNvSpPr/>
          <p:nvPr/>
        </p:nvSpPr>
        <p:spPr>
          <a:xfrm>
            <a:off x="3643392" y="250708"/>
            <a:ext cx="1760521" cy="22903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100" dirty="0">
                <a:solidFill>
                  <a:srgbClr val="000000"/>
                </a:solidFill>
                <a:latin typeface="Calibri"/>
                <a:cs typeface="Calibri"/>
              </a:rPr>
              <a:t>INDIKATOR PROGRAM</a:t>
            </a:r>
          </a:p>
        </p:txBody>
      </p:sp>
      <p:sp>
        <p:nvSpPr>
          <p:cNvPr id="24" name="Rectangle 23"/>
          <p:cNvSpPr/>
          <p:nvPr/>
        </p:nvSpPr>
        <p:spPr>
          <a:xfrm>
            <a:off x="3702542" y="2222500"/>
            <a:ext cx="1485464" cy="60016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id-ID" sz="1100" dirty="0"/>
              <a:t>Persetase pembiayaan dan jaminan kesehatan </a:t>
            </a:r>
            <a:endParaRPr lang="id-ID" sz="1100" dirty="0">
              <a:cs typeface="Calibri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85978" y="1763252"/>
            <a:ext cx="1649555" cy="430887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 fontAlgn="ctr"/>
            <a:r>
              <a:rPr lang="id-ID" sz="1100" dirty="0">
                <a:solidFill>
                  <a:srgbClr val="000000"/>
                </a:solidFill>
                <a:latin typeface="Calibri"/>
                <a:cs typeface="Calibri"/>
              </a:rPr>
              <a:t>Universal Health Coverage (UHC) 100%</a:t>
            </a:r>
          </a:p>
        </p:txBody>
      </p:sp>
      <p:sp>
        <p:nvSpPr>
          <p:cNvPr id="26" name="Rectangle 25"/>
          <p:cNvSpPr/>
          <p:nvPr/>
        </p:nvSpPr>
        <p:spPr>
          <a:xfrm>
            <a:off x="0" y="4570"/>
            <a:ext cx="1850007" cy="22744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100" b="1">
                <a:solidFill>
                  <a:srgbClr val="000000"/>
                </a:solidFill>
                <a:latin typeface="Calibri"/>
                <a:cs typeface="Calibri"/>
              </a:rPr>
              <a:t>ESELON II</a:t>
            </a:r>
          </a:p>
        </p:txBody>
      </p:sp>
      <p:sp>
        <p:nvSpPr>
          <p:cNvPr id="27" name="Rectangle 26"/>
          <p:cNvSpPr/>
          <p:nvPr/>
        </p:nvSpPr>
        <p:spPr>
          <a:xfrm>
            <a:off x="1850007" y="4659"/>
            <a:ext cx="3553907" cy="22735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100" b="1">
                <a:solidFill>
                  <a:srgbClr val="000000"/>
                </a:solidFill>
                <a:latin typeface="Calibri"/>
                <a:cs typeface="Calibri"/>
              </a:rPr>
              <a:t>ESELON III</a:t>
            </a:r>
          </a:p>
        </p:txBody>
      </p:sp>
      <p:sp>
        <p:nvSpPr>
          <p:cNvPr id="28" name="Rectangle 27"/>
          <p:cNvSpPr/>
          <p:nvPr/>
        </p:nvSpPr>
        <p:spPr>
          <a:xfrm>
            <a:off x="5403914" y="2863"/>
            <a:ext cx="3742421" cy="2291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100" b="1">
                <a:solidFill>
                  <a:srgbClr val="000000"/>
                </a:solidFill>
                <a:latin typeface="Calibri"/>
                <a:cs typeface="Calibri"/>
              </a:rPr>
              <a:t>ESELON IV</a:t>
            </a:r>
          </a:p>
        </p:txBody>
      </p:sp>
      <p:graphicFrame>
        <p:nvGraphicFramePr>
          <p:cNvPr id="40" name="Table 3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1590531"/>
              </p:ext>
            </p:extLst>
          </p:nvPr>
        </p:nvGraphicFramePr>
        <p:xfrm>
          <a:off x="5403914" y="248826"/>
          <a:ext cx="3742421" cy="45415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559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864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65892">
                <a:tc>
                  <a:txBody>
                    <a:bodyPr/>
                    <a:lstStyle/>
                    <a:p>
                      <a:pPr algn="ctr"/>
                      <a:r>
                        <a:rPr lang="id-ID" sz="1100" b="0" noProof="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KEGIATAN</a:t>
                      </a: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100" b="0" noProof="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INDIKATOR KEGIATAN</a:t>
                      </a: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id-ID" sz="12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Jaminan Kesehatan Masyarakat (JKN)</a:t>
                      </a: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d-ID" sz="12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Jumlah pembayaran premi bagi peserta jamkesda terintegrasi JKN, persentase capaian kinerja berbasis kapitasi dan dokumen fraud program JKN pada FKTP</a:t>
                      </a: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id-ID" sz="12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Jaminan Kesehatan daerah (JAMKESDA)</a:t>
                      </a: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d-ID" sz="12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jumlah peserta Jamkesda  yang terbiayai diluar kuota JKN</a:t>
                      </a: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9412">
                <a:tc>
                  <a:txBody>
                    <a:bodyPr/>
                    <a:lstStyle/>
                    <a:p>
                      <a:pPr algn="l" fontAlgn="b"/>
                      <a:r>
                        <a:rPr lang="id-ID" sz="12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Pengelolaan PPK BLUD pada UPT Dinas Kesehatan</a:t>
                      </a: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d-ID" sz="12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jumlah dokumen pendukung pengelolaan PPK BLUD UPT Dinas kesehatan</a:t>
                      </a: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59412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noProof="0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Jaminan</a:t>
                      </a:r>
                      <a:r>
                        <a:rPr lang="en-GB" sz="12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GB" sz="1200" b="0" i="0" u="none" strike="noStrike" noProof="0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Kesehatan</a:t>
                      </a:r>
                      <a:r>
                        <a:rPr lang="en-GB" sz="12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GB" sz="1200" b="0" i="0" u="none" strike="noStrike" noProof="0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Bagi</a:t>
                      </a:r>
                      <a:r>
                        <a:rPr lang="en-GB" sz="12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GB" sz="1200" b="0" i="0" u="none" strike="noStrike" noProof="0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Penerima</a:t>
                      </a:r>
                      <a:r>
                        <a:rPr lang="en-GB" sz="12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GB" sz="1200" b="0" i="0" u="none" strike="noStrike" noProof="0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Bantuan</a:t>
                      </a:r>
                      <a:r>
                        <a:rPr lang="en-GB" sz="12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GB" sz="1200" b="0" i="0" u="none" strike="noStrike" noProof="0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Iuran</a:t>
                      </a:r>
                      <a:r>
                        <a:rPr lang="en-GB" sz="12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(PBI) di </a:t>
                      </a:r>
                      <a:r>
                        <a:rPr lang="en-GB" sz="1200" b="0" i="0" u="none" strike="noStrike" noProof="0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luar</a:t>
                      </a:r>
                      <a:r>
                        <a:rPr lang="en-GB" sz="12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GB" sz="1200" b="0" i="0" u="none" strike="noStrike" noProof="0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kuota</a:t>
                      </a:r>
                      <a:r>
                        <a:rPr lang="en-GB" sz="12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GB" sz="1200" b="0" i="0" u="none" strike="noStrike" noProof="0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Jamkesda</a:t>
                      </a:r>
                      <a:r>
                        <a:rPr lang="en-GB" sz="12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GB" sz="1200" b="0" i="0" u="none" strike="noStrike" noProof="0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Kab</a:t>
                      </a:r>
                      <a:r>
                        <a:rPr lang="en-GB" sz="12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GB" sz="1200" b="0" i="0" u="none" strike="noStrike" noProof="0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Sumedang</a:t>
                      </a:r>
                      <a:endParaRPr lang="id-ID" sz="12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0" i="0" u="none" strike="noStrike" noProof="0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Premi</a:t>
                      </a:r>
                      <a:r>
                        <a:rPr lang="en-GB" sz="12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en-GB" sz="1200" b="0" i="0" u="none" strike="noStrike" noProof="0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asuransi</a:t>
                      </a:r>
                      <a:r>
                        <a:rPr lang="en-GB" sz="12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en-GB" sz="1200" b="0" i="0" u="none" strike="noStrike" noProof="0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kesehatan</a:t>
                      </a:r>
                      <a:r>
                        <a:rPr lang="en-GB" sz="12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en-GB" sz="1200" b="0" i="0" u="none" strike="noStrike" noProof="0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bagi</a:t>
                      </a:r>
                      <a:r>
                        <a:rPr lang="en-GB" sz="12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en-GB" sz="1200" b="0" i="0" u="none" strike="noStrike" noProof="0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penduduk</a:t>
                      </a:r>
                      <a:r>
                        <a:rPr lang="en-GB" sz="12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en-GB" sz="1200" b="0" i="0" u="none" strike="noStrike" noProof="0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miskin</a:t>
                      </a:r>
                      <a:endParaRPr lang="id-ID" sz="1200" b="0" i="0" u="none" strike="noStrike" noProof="0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0152227"/>
                  </a:ext>
                </a:extLst>
              </a:tr>
              <a:tr h="159412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noProof="0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Kajian</a:t>
                      </a:r>
                      <a:r>
                        <a:rPr lang="en-GB" sz="12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GB" sz="1200" b="0" i="0" u="none" strike="noStrike" noProof="0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Pengendalian</a:t>
                      </a:r>
                      <a:r>
                        <a:rPr lang="en-GB" sz="12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GB" sz="1200" b="0" i="0" u="none" strike="noStrike" noProof="0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Pembiayaan</a:t>
                      </a:r>
                      <a:endParaRPr lang="id-ID" sz="12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0" i="0" u="none" strike="noStrike" noProof="0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Jumlah</a:t>
                      </a:r>
                      <a:r>
                        <a:rPr lang="en-GB" sz="12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en-GB" sz="1200" b="0" i="0" u="none" strike="noStrike" noProof="0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dokumen</a:t>
                      </a:r>
                      <a:r>
                        <a:rPr lang="en-GB" sz="1200" b="0" i="0" u="none" strike="noStrike" baseline="0" noProof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en-GB" sz="1200" b="0" i="0" u="none" strike="noStrike" baseline="0" noProof="0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kajian</a:t>
                      </a:r>
                      <a:r>
                        <a:rPr lang="en-GB" sz="1200" b="0" i="0" u="none" strike="noStrike" baseline="0" noProof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en-GB" sz="1200" b="0" i="0" u="none" strike="noStrike" baseline="0" noProof="0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pembiayaan</a:t>
                      </a:r>
                      <a:endParaRPr lang="id-ID" sz="1200" b="0" i="0" u="none" strike="noStrike" noProof="0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3245267"/>
                  </a:ext>
                </a:extLst>
              </a:tr>
              <a:tr h="159412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noProof="0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Jampersal</a:t>
                      </a:r>
                      <a:endParaRPr lang="id-ID" sz="12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0" i="0" u="none" strike="noStrike" noProof="0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Jumlah</a:t>
                      </a:r>
                      <a:r>
                        <a:rPr lang="en-GB" sz="12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en-GB" sz="1200" b="0" i="0" u="none" strike="noStrike" noProof="0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ibu</a:t>
                      </a:r>
                      <a:r>
                        <a:rPr lang="en-GB" sz="12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en-GB" sz="1200" b="0" i="0" u="none" strike="noStrike" noProof="0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hamil</a:t>
                      </a:r>
                      <a:r>
                        <a:rPr lang="en-GB" sz="1200" b="0" i="0" u="none" strike="noStrike" baseline="0" noProof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en-GB" sz="1200" b="0" i="0" u="none" strike="noStrike" baseline="0" noProof="0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dan</a:t>
                      </a:r>
                      <a:r>
                        <a:rPr lang="en-GB" sz="1200" b="0" i="0" u="none" strike="noStrike" baseline="0" noProof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en-GB" sz="1200" b="0" i="0" u="none" strike="noStrike" baseline="0" noProof="0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bayi</a:t>
                      </a:r>
                      <a:r>
                        <a:rPr lang="en-GB" sz="1200" b="0" i="0" u="none" strike="noStrike" baseline="0" noProof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en-GB" sz="1200" b="0" i="0" u="none" strike="noStrike" baseline="0" noProof="0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baru</a:t>
                      </a:r>
                      <a:r>
                        <a:rPr lang="en-GB" sz="1200" b="0" i="0" u="none" strike="noStrike" baseline="0" noProof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en-GB" sz="1200" b="0" i="0" u="none" strike="noStrike" baseline="0" noProof="0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lahir</a:t>
                      </a:r>
                      <a:r>
                        <a:rPr lang="en-GB" sz="1200" b="0" i="0" u="none" strike="noStrike" baseline="0" noProof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en-GB" sz="1200" b="0" i="0" u="none" strike="noStrike" baseline="0" noProof="0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resiko</a:t>
                      </a:r>
                      <a:r>
                        <a:rPr lang="en-GB" sz="1200" b="0" i="0" u="none" strike="noStrike" baseline="0" noProof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yang </a:t>
                      </a:r>
                      <a:r>
                        <a:rPr lang="en-GB" sz="1200" b="0" i="0" u="none" strike="noStrike" baseline="0" noProof="0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dilayani</a:t>
                      </a:r>
                      <a:endParaRPr lang="id-ID" sz="1200" b="0" i="0" u="none" strike="noStrike" noProof="0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7745347"/>
                  </a:ext>
                </a:extLst>
              </a:tr>
            </a:tbl>
          </a:graphicData>
        </a:graphic>
      </p:graphicFrame>
      <p:sp>
        <p:nvSpPr>
          <p:cNvPr id="23" name="Rectangle 22"/>
          <p:cNvSpPr/>
          <p:nvPr/>
        </p:nvSpPr>
        <p:spPr>
          <a:xfrm>
            <a:off x="3688411" y="1288493"/>
            <a:ext cx="1499595" cy="60016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 fontAlgn="ctr"/>
            <a:r>
              <a:rPr lang="id-ID" sz="1100" dirty="0">
                <a:solidFill>
                  <a:srgbClr val="000000"/>
                </a:solidFill>
                <a:latin typeface="Calibri"/>
                <a:cs typeface="Calibri"/>
              </a:rPr>
              <a:t>Kepesertaan JKN Semesta Seluruh Penduduk Sumedang</a:t>
            </a:r>
          </a:p>
        </p:txBody>
      </p:sp>
      <p:cxnSp>
        <p:nvCxnSpPr>
          <p:cNvPr id="33" name="Straight Arrow Connector 32"/>
          <p:cNvCxnSpPr>
            <a:stCxn id="4" idx="1"/>
          </p:cNvCxnSpPr>
          <p:nvPr/>
        </p:nvCxnSpPr>
        <p:spPr>
          <a:xfrm flipH="1">
            <a:off x="1719225" y="1973296"/>
            <a:ext cx="448907" cy="1265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>
            <a:endCxn id="4" idx="3"/>
          </p:cNvCxnSpPr>
          <p:nvPr/>
        </p:nvCxnSpPr>
        <p:spPr>
          <a:xfrm flipH="1">
            <a:off x="3395788" y="1588575"/>
            <a:ext cx="301169" cy="384721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>
            <a:endCxn id="4" idx="3"/>
          </p:cNvCxnSpPr>
          <p:nvPr/>
        </p:nvCxnSpPr>
        <p:spPr>
          <a:xfrm flipH="1" flipV="1">
            <a:off x="3395788" y="1973296"/>
            <a:ext cx="293574" cy="549286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>
            <a:endCxn id="23" idx="3"/>
          </p:cNvCxnSpPr>
          <p:nvPr/>
        </p:nvCxnSpPr>
        <p:spPr>
          <a:xfrm flipH="1">
            <a:off x="5188006" y="1138112"/>
            <a:ext cx="210788" cy="450463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>
            <a:endCxn id="23" idx="3"/>
          </p:cNvCxnSpPr>
          <p:nvPr/>
        </p:nvCxnSpPr>
        <p:spPr>
          <a:xfrm flipH="1" flipV="1">
            <a:off x="5188006" y="1588575"/>
            <a:ext cx="210788" cy="514917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>
            <a:endCxn id="24" idx="3"/>
          </p:cNvCxnSpPr>
          <p:nvPr/>
        </p:nvCxnSpPr>
        <p:spPr>
          <a:xfrm flipH="1" flipV="1">
            <a:off x="5188006" y="2522582"/>
            <a:ext cx="209735" cy="226729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>
            <a:endCxn id="24" idx="3"/>
          </p:cNvCxnSpPr>
          <p:nvPr/>
        </p:nvCxnSpPr>
        <p:spPr>
          <a:xfrm flipH="1" flipV="1">
            <a:off x="5188006" y="2522582"/>
            <a:ext cx="210788" cy="1006974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 flipH="1" flipV="1">
            <a:off x="4445274" y="2822664"/>
            <a:ext cx="968234" cy="1225832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>
            <a:endCxn id="24" idx="2"/>
          </p:cNvCxnSpPr>
          <p:nvPr/>
        </p:nvCxnSpPr>
        <p:spPr>
          <a:xfrm flipH="1" flipV="1">
            <a:off x="4445274" y="2822664"/>
            <a:ext cx="955554" cy="1740749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44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Rectangle 84"/>
          <p:cNvSpPr/>
          <p:nvPr/>
        </p:nvSpPr>
        <p:spPr>
          <a:xfrm>
            <a:off x="5403914" y="-9050"/>
            <a:ext cx="3742421" cy="686705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00">
              <a:latin typeface="Calibri"/>
              <a:cs typeface="Calibri"/>
            </a:endParaRPr>
          </a:p>
        </p:txBody>
      </p:sp>
      <p:sp>
        <p:nvSpPr>
          <p:cNvPr id="84" name="Rectangle 83"/>
          <p:cNvSpPr/>
          <p:nvPr/>
        </p:nvSpPr>
        <p:spPr>
          <a:xfrm>
            <a:off x="3643392" y="16529"/>
            <a:ext cx="1760522" cy="6858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00">
              <a:latin typeface="Calibri"/>
              <a:cs typeface="Calibri"/>
            </a:endParaRPr>
          </a:p>
        </p:txBody>
      </p:sp>
      <p:sp>
        <p:nvSpPr>
          <p:cNvPr id="83" name="Rectangle 82"/>
          <p:cNvSpPr/>
          <p:nvPr/>
        </p:nvSpPr>
        <p:spPr>
          <a:xfrm>
            <a:off x="1850007" y="-9050"/>
            <a:ext cx="1793385" cy="686705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00">
              <a:latin typeface="Calibri"/>
              <a:cs typeface="Calibri"/>
            </a:endParaRPr>
          </a:p>
        </p:txBody>
      </p:sp>
      <p:sp>
        <p:nvSpPr>
          <p:cNvPr id="82" name="Rectangle 81"/>
          <p:cNvSpPr/>
          <p:nvPr/>
        </p:nvSpPr>
        <p:spPr>
          <a:xfrm>
            <a:off x="0" y="-1"/>
            <a:ext cx="1850007" cy="6858001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00">
              <a:latin typeface="Calibri"/>
              <a:cs typeface="Calibri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168129" y="769705"/>
            <a:ext cx="1227656" cy="7694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id-ID" sz="1100" dirty="0">
                <a:solidFill>
                  <a:srgbClr val="000000"/>
                </a:solidFill>
                <a:latin typeface="Calibri"/>
                <a:ea typeface="Times New Roman"/>
                <a:cs typeface="Calibri"/>
              </a:rPr>
              <a:t>Program pelayanan Kesehatan pada PPK BLUD</a:t>
            </a:r>
            <a:endParaRPr lang="id-ID" sz="1100" dirty="0">
              <a:latin typeface="Calibri"/>
              <a:cs typeface="Calibri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260696"/>
            <a:ext cx="1850007" cy="219047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100" dirty="0">
                <a:solidFill>
                  <a:srgbClr val="000000"/>
                </a:solidFill>
                <a:latin typeface="Calibri"/>
                <a:cs typeface="Calibri"/>
              </a:rPr>
              <a:t>INDIKATOR SASARAN</a:t>
            </a:r>
          </a:p>
        </p:txBody>
      </p:sp>
      <p:sp>
        <p:nvSpPr>
          <p:cNvPr id="20" name="Rectangle 19"/>
          <p:cNvSpPr/>
          <p:nvPr/>
        </p:nvSpPr>
        <p:spPr>
          <a:xfrm>
            <a:off x="1850006" y="260696"/>
            <a:ext cx="1793385" cy="22698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100" dirty="0">
                <a:solidFill>
                  <a:srgbClr val="000000"/>
                </a:solidFill>
                <a:latin typeface="Calibri"/>
                <a:cs typeface="Calibri"/>
              </a:rPr>
              <a:t>PROGRAM</a:t>
            </a:r>
          </a:p>
        </p:txBody>
      </p:sp>
      <p:sp>
        <p:nvSpPr>
          <p:cNvPr id="21" name="Rectangle 20"/>
          <p:cNvSpPr/>
          <p:nvPr/>
        </p:nvSpPr>
        <p:spPr>
          <a:xfrm>
            <a:off x="3643392" y="250708"/>
            <a:ext cx="1760521" cy="22903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100" dirty="0">
                <a:solidFill>
                  <a:srgbClr val="000000"/>
                </a:solidFill>
                <a:latin typeface="Calibri"/>
                <a:cs typeface="Calibri"/>
              </a:rPr>
              <a:t>INDIKATOR PROGRAM</a:t>
            </a:r>
          </a:p>
        </p:txBody>
      </p:sp>
      <p:sp>
        <p:nvSpPr>
          <p:cNvPr id="24" name="Rectangle 23"/>
          <p:cNvSpPr/>
          <p:nvPr/>
        </p:nvSpPr>
        <p:spPr>
          <a:xfrm>
            <a:off x="3926500" y="792157"/>
            <a:ext cx="1116051" cy="726198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id-ID" sz="1100" dirty="0">
                <a:solidFill>
                  <a:srgbClr val="000000"/>
                </a:solidFill>
                <a:latin typeface="Calibri"/>
                <a:ea typeface="Times New Roman"/>
                <a:cs typeface="Calibri"/>
              </a:rPr>
              <a:t>Persentase Pelayanan PPK BLUD yang sesuai standar</a:t>
            </a:r>
            <a:endParaRPr lang="id-ID" sz="1100" dirty="0">
              <a:latin typeface="Calibri"/>
              <a:cs typeface="Calibri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85975" y="851504"/>
            <a:ext cx="1649555" cy="60016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 fontAlgn="ctr"/>
            <a:r>
              <a:rPr lang="id-ID" sz="1100" dirty="0">
                <a:solidFill>
                  <a:srgbClr val="000000"/>
                </a:solidFill>
                <a:cs typeface="Calibri"/>
              </a:rPr>
              <a:t>Indeks Kepuasan Masyarakat Bidang Kesehatan</a:t>
            </a:r>
          </a:p>
        </p:txBody>
      </p:sp>
      <p:sp>
        <p:nvSpPr>
          <p:cNvPr id="26" name="Rectangle 25"/>
          <p:cNvSpPr/>
          <p:nvPr/>
        </p:nvSpPr>
        <p:spPr>
          <a:xfrm>
            <a:off x="0" y="4570"/>
            <a:ext cx="1850007" cy="22744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100" b="1">
                <a:solidFill>
                  <a:srgbClr val="000000"/>
                </a:solidFill>
                <a:latin typeface="Calibri"/>
                <a:cs typeface="Calibri"/>
              </a:rPr>
              <a:t>ESELON II</a:t>
            </a:r>
          </a:p>
        </p:txBody>
      </p:sp>
      <p:sp>
        <p:nvSpPr>
          <p:cNvPr id="27" name="Rectangle 26"/>
          <p:cNvSpPr/>
          <p:nvPr/>
        </p:nvSpPr>
        <p:spPr>
          <a:xfrm>
            <a:off x="1850007" y="4659"/>
            <a:ext cx="3553907" cy="22735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100" b="1">
                <a:solidFill>
                  <a:srgbClr val="000000"/>
                </a:solidFill>
                <a:latin typeface="Calibri"/>
                <a:cs typeface="Calibri"/>
              </a:rPr>
              <a:t>ESELON III</a:t>
            </a:r>
          </a:p>
        </p:txBody>
      </p:sp>
      <p:sp>
        <p:nvSpPr>
          <p:cNvPr id="28" name="Rectangle 27"/>
          <p:cNvSpPr/>
          <p:nvPr/>
        </p:nvSpPr>
        <p:spPr>
          <a:xfrm>
            <a:off x="5403914" y="2863"/>
            <a:ext cx="3742421" cy="2291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100" b="1">
                <a:solidFill>
                  <a:srgbClr val="000000"/>
                </a:solidFill>
                <a:latin typeface="Calibri"/>
                <a:cs typeface="Calibri"/>
              </a:rPr>
              <a:t>ESELON IV</a:t>
            </a:r>
          </a:p>
        </p:txBody>
      </p:sp>
      <p:graphicFrame>
        <p:nvGraphicFramePr>
          <p:cNvPr id="40" name="Table 3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9546116"/>
              </p:ext>
            </p:extLst>
          </p:nvPr>
        </p:nvGraphicFramePr>
        <p:xfrm>
          <a:off x="5403914" y="248826"/>
          <a:ext cx="3742421" cy="14579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559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864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65892">
                <a:tc>
                  <a:txBody>
                    <a:bodyPr/>
                    <a:lstStyle/>
                    <a:p>
                      <a:pPr algn="ctr"/>
                      <a:r>
                        <a:rPr lang="id-ID" sz="1100" b="0" noProof="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KEGIATAN</a:t>
                      </a: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100" b="0" noProof="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INDIKATOR KEGIATAN</a:t>
                      </a: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id-ID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Pelayanan Kesehatan PPK BLUD Puskesmas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d-ID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Waktu</a:t>
                      </a:r>
                      <a:r>
                        <a:rPr lang="id-ID" sz="1100" b="0" i="0" u="none" strike="noStrike" baseline="0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 Pelayanan Kesehatan PPK BLUD Puskesmas (Satuan : Bulan)</a:t>
                      </a:r>
                      <a:endParaRPr lang="id-ID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id-ID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Pelayanan Kesehatan PPK BLUD Labkesda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d-ID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Calibri"/>
                        </a:rPr>
                        <a:t>Waktu</a:t>
                      </a:r>
                      <a:r>
                        <a:rPr lang="id-ID" sz="1100" b="0" i="0" u="none" strike="noStrike" baseline="0" noProof="0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Calibri"/>
                        </a:rPr>
                        <a:t> Pelayanan Kesehatan PPK BLUD Labkesda </a:t>
                      </a:r>
                    </a:p>
                    <a:p>
                      <a:pPr algn="l" fontAlgn="ctr"/>
                      <a:r>
                        <a:rPr lang="id-ID" sz="1100" b="0" i="0" u="none" strike="noStrike" baseline="0" noProof="0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Calibri"/>
                        </a:rPr>
                        <a:t>(Satuan : Bulan)</a:t>
                      </a:r>
                      <a:endParaRPr lang="id-ID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  <a:cs typeface="Calibri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cxnSp>
        <p:nvCxnSpPr>
          <p:cNvPr id="23" name="Straight Arrow Connector 22"/>
          <p:cNvCxnSpPr>
            <a:stCxn id="4" idx="1"/>
          </p:cNvCxnSpPr>
          <p:nvPr/>
        </p:nvCxnSpPr>
        <p:spPr>
          <a:xfrm flipH="1" flipV="1">
            <a:off x="1703739" y="1151587"/>
            <a:ext cx="464390" cy="2839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stCxn id="24" idx="1"/>
          </p:cNvCxnSpPr>
          <p:nvPr/>
        </p:nvCxnSpPr>
        <p:spPr>
          <a:xfrm flipH="1">
            <a:off x="3387642" y="1155256"/>
            <a:ext cx="538858" cy="5450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>
            <a:endCxn id="24" idx="3"/>
          </p:cNvCxnSpPr>
          <p:nvPr/>
        </p:nvCxnSpPr>
        <p:spPr>
          <a:xfrm flipH="1">
            <a:off x="5042551" y="769704"/>
            <a:ext cx="359712" cy="385552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endCxn id="24" idx="3"/>
          </p:cNvCxnSpPr>
          <p:nvPr/>
        </p:nvCxnSpPr>
        <p:spPr>
          <a:xfrm flipH="1" flipV="1">
            <a:off x="5042551" y="1155256"/>
            <a:ext cx="361363" cy="181548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12789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Rectangle 84"/>
          <p:cNvSpPr/>
          <p:nvPr/>
        </p:nvSpPr>
        <p:spPr>
          <a:xfrm>
            <a:off x="5403914" y="-9050"/>
            <a:ext cx="3742421" cy="686705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00">
              <a:latin typeface="Calibri"/>
              <a:cs typeface="Calibri"/>
            </a:endParaRPr>
          </a:p>
        </p:txBody>
      </p:sp>
      <p:sp>
        <p:nvSpPr>
          <p:cNvPr id="84" name="Rectangle 83"/>
          <p:cNvSpPr/>
          <p:nvPr/>
        </p:nvSpPr>
        <p:spPr>
          <a:xfrm>
            <a:off x="3505200" y="16529"/>
            <a:ext cx="1898714" cy="6858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00">
              <a:latin typeface="Calibri"/>
              <a:cs typeface="Calibri"/>
            </a:endParaRPr>
          </a:p>
        </p:txBody>
      </p:sp>
      <p:sp>
        <p:nvSpPr>
          <p:cNvPr id="83" name="Rectangle 82"/>
          <p:cNvSpPr/>
          <p:nvPr/>
        </p:nvSpPr>
        <p:spPr>
          <a:xfrm>
            <a:off x="1850007" y="-9050"/>
            <a:ext cx="1655193" cy="686705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00">
              <a:latin typeface="Calibri"/>
              <a:cs typeface="Calibri"/>
            </a:endParaRPr>
          </a:p>
        </p:txBody>
      </p:sp>
      <p:sp>
        <p:nvSpPr>
          <p:cNvPr id="82" name="Rectangle 81"/>
          <p:cNvSpPr/>
          <p:nvPr/>
        </p:nvSpPr>
        <p:spPr>
          <a:xfrm>
            <a:off x="0" y="-1"/>
            <a:ext cx="1850007" cy="6858001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t"/>
            <a:endParaRPr lang="id-ID" sz="1100">
              <a:solidFill>
                <a:srgbClr val="000000"/>
              </a:solidFill>
              <a:cs typeface="Calibri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024197" y="1232206"/>
            <a:ext cx="1227656" cy="138499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id-ID" sz="1050">
                <a:solidFill>
                  <a:srgbClr val="000000"/>
                </a:solidFill>
                <a:latin typeface="Calibri"/>
                <a:ea typeface="Times New Roman"/>
                <a:cs typeface="Calibri"/>
              </a:rPr>
              <a:t>Program Pencegenahan dan Penanggulangan Penyakit menular, penyakit tidak menular dan surveilans epidemiologi</a:t>
            </a:r>
            <a:endParaRPr lang="id-ID" sz="1050">
              <a:latin typeface="Calibri"/>
              <a:cs typeface="Calibri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224120"/>
            <a:ext cx="1850007" cy="219047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100" dirty="0">
                <a:solidFill>
                  <a:srgbClr val="000000"/>
                </a:solidFill>
                <a:latin typeface="Calibri"/>
                <a:cs typeface="Calibri"/>
              </a:rPr>
              <a:t>INDIKATOR SASARAN</a:t>
            </a:r>
          </a:p>
        </p:txBody>
      </p:sp>
      <p:sp>
        <p:nvSpPr>
          <p:cNvPr id="20" name="Rectangle 19"/>
          <p:cNvSpPr/>
          <p:nvPr/>
        </p:nvSpPr>
        <p:spPr>
          <a:xfrm>
            <a:off x="1850007" y="218024"/>
            <a:ext cx="1660368" cy="22698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100">
                <a:solidFill>
                  <a:srgbClr val="000000"/>
                </a:solidFill>
                <a:latin typeface="Calibri"/>
                <a:cs typeface="Calibri"/>
              </a:rPr>
              <a:t>PROGRAM</a:t>
            </a:r>
          </a:p>
        </p:txBody>
      </p:sp>
      <p:sp>
        <p:nvSpPr>
          <p:cNvPr id="21" name="Rectangle 20"/>
          <p:cNvSpPr/>
          <p:nvPr/>
        </p:nvSpPr>
        <p:spPr>
          <a:xfrm>
            <a:off x="3510376" y="220228"/>
            <a:ext cx="1893538" cy="22903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100">
                <a:solidFill>
                  <a:srgbClr val="000000"/>
                </a:solidFill>
                <a:latin typeface="Calibri"/>
                <a:cs typeface="Calibri"/>
              </a:rPr>
              <a:t>INDIKATOR PROGRAM</a:t>
            </a:r>
          </a:p>
        </p:txBody>
      </p:sp>
      <p:sp>
        <p:nvSpPr>
          <p:cNvPr id="25" name="Rectangle 24"/>
          <p:cNvSpPr/>
          <p:nvPr/>
        </p:nvSpPr>
        <p:spPr>
          <a:xfrm>
            <a:off x="229121" y="2255563"/>
            <a:ext cx="1363268" cy="430887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 fontAlgn="ctr"/>
            <a:r>
              <a:rPr lang="id-ID" sz="1050">
                <a:solidFill>
                  <a:srgbClr val="000000"/>
                </a:solidFill>
                <a:latin typeface="Calibri"/>
                <a:cs typeface="Calibri"/>
              </a:rPr>
              <a:t>Menurunnya Angka Kesakitan</a:t>
            </a:r>
          </a:p>
        </p:txBody>
      </p:sp>
      <p:sp>
        <p:nvSpPr>
          <p:cNvPr id="26" name="Rectangle 25"/>
          <p:cNvSpPr/>
          <p:nvPr/>
        </p:nvSpPr>
        <p:spPr>
          <a:xfrm>
            <a:off x="0" y="4570"/>
            <a:ext cx="1850007" cy="22744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100" b="1">
                <a:solidFill>
                  <a:srgbClr val="000000"/>
                </a:solidFill>
                <a:latin typeface="Calibri"/>
                <a:cs typeface="Calibri"/>
              </a:rPr>
              <a:t>ESELON II</a:t>
            </a:r>
          </a:p>
        </p:txBody>
      </p:sp>
      <p:sp>
        <p:nvSpPr>
          <p:cNvPr id="27" name="Rectangle 26"/>
          <p:cNvSpPr/>
          <p:nvPr/>
        </p:nvSpPr>
        <p:spPr>
          <a:xfrm>
            <a:off x="1850007" y="4659"/>
            <a:ext cx="3553907" cy="22735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100" b="1">
                <a:solidFill>
                  <a:srgbClr val="000000"/>
                </a:solidFill>
                <a:latin typeface="Calibri"/>
                <a:cs typeface="Calibri"/>
              </a:rPr>
              <a:t>ESELON III</a:t>
            </a:r>
          </a:p>
        </p:txBody>
      </p:sp>
      <p:sp>
        <p:nvSpPr>
          <p:cNvPr id="28" name="Rectangle 27"/>
          <p:cNvSpPr/>
          <p:nvPr/>
        </p:nvSpPr>
        <p:spPr>
          <a:xfrm>
            <a:off x="5403914" y="2863"/>
            <a:ext cx="3742421" cy="2291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100" b="1">
                <a:solidFill>
                  <a:srgbClr val="000000"/>
                </a:solidFill>
                <a:latin typeface="Calibri"/>
                <a:cs typeface="Calibri"/>
              </a:rPr>
              <a:t>ESELON IV</a:t>
            </a:r>
          </a:p>
        </p:txBody>
      </p:sp>
      <p:graphicFrame>
        <p:nvGraphicFramePr>
          <p:cNvPr id="40" name="Table 3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6476011"/>
              </p:ext>
            </p:extLst>
          </p:nvPr>
        </p:nvGraphicFramePr>
        <p:xfrm>
          <a:off x="5562600" y="248826"/>
          <a:ext cx="3583735" cy="56870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059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778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08374">
                <a:tc>
                  <a:txBody>
                    <a:bodyPr/>
                    <a:lstStyle/>
                    <a:p>
                      <a:pPr algn="ctr"/>
                      <a:r>
                        <a:rPr lang="id-ID" sz="1100" b="0" noProof="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KEGIATAN</a:t>
                      </a: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100" b="0" noProof="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INDIKATOR KEGIATAN</a:t>
                      </a: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endParaRPr lang="id-ID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  <a:p>
                      <a:pPr marL="347663" indent="0" algn="l" fontAlgn="ctr"/>
                      <a:endParaRPr lang="id-ID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  <a:p>
                      <a:pPr marL="347663" indent="0" algn="l" fontAlgn="ctr"/>
                      <a:r>
                        <a:rPr lang="id-ID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Pencegahan penyakit menular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id-ID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  <a:p>
                      <a:pPr algn="l" fontAlgn="ctr"/>
                      <a:endParaRPr lang="id-ID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  <a:p>
                      <a:pPr algn="l" fontAlgn="ctr"/>
                      <a:endParaRPr lang="id-ID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  <a:p>
                      <a:pPr algn="l" fontAlgn="ctr"/>
                      <a:endParaRPr lang="id-ID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  <a:p>
                      <a:pPr algn="l" fontAlgn="ctr"/>
                      <a:endParaRPr lang="id-ID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  <a:p>
                      <a:pPr marL="0" marR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sz="1100" b="0" i="0" u="none" strike="noStrike" baseline="0" noProof="0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Calibri"/>
                        </a:rPr>
                        <a:t>Jumlah Orang yang mendapatkan pembinaan pencegahan penyakit menular</a:t>
                      </a:r>
                      <a:endParaRPr lang="id-ID" sz="1100" b="0" i="0" u="none" strike="noStrike" baseline="0" noProof="0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  <a:p>
                      <a:pPr algn="l" fontAlgn="ctr"/>
                      <a:endParaRPr lang="id-ID" sz="1100" b="0" i="0" u="none" strike="noStrike" baseline="0" noProof="0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  <a:p>
                      <a:pPr algn="l" fontAlgn="ctr"/>
                      <a:endParaRPr lang="id-ID" sz="1100" b="0" i="0" u="none" strike="noStrike" baseline="0" noProof="0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47663" marR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Calibri"/>
                        </a:rPr>
                        <a:t>Pengendalian penyakit menular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sz="1100" b="0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Calibri"/>
                        </a:rPr>
                        <a:t>Jumlah </a:t>
                      </a:r>
                      <a:r>
                        <a:rPr lang="id-ID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Calibri"/>
                        </a:rPr>
                        <a:t>Puskesmas yang dibina</a:t>
                      </a:r>
                      <a:r>
                        <a:rPr lang="id-ID" sz="1100" b="0" i="0" u="none" strike="noStrike" baseline="0" noProof="0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Calibri"/>
                        </a:rPr>
                        <a:t> untuk melakukan tata laksana teknis sesuai standar</a:t>
                      </a:r>
                    </a:p>
                    <a:p>
                      <a:pPr algn="l" fontAlgn="ctr"/>
                      <a:endParaRPr lang="id-ID" sz="1100" b="0" i="0" u="none" strike="noStrike" baseline="0" noProof="0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  <a:p>
                      <a:pPr algn="l" fontAlgn="ctr"/>
                      <a:endParaRPr lang="id-ID" sz="1100" b="0" i="0" u="none" strike="noStrike" baseline="0" noProof="0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  <a:p>
                      <a:pPr algn="l" fontAlgn="ctr"/>
                      <a:endParaRPr lang="id-ID" sz="1100" b="0" i="0" u="none" strike="noStrike" baseline="0" noProof="0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  <a:p>
                      <a:pPr algn="l" fontAlgn="ctr"/>
                      <a:endParaRPr lang="id-ID" sz="1100" b="0" i="0" u="none" strike="noStrike" baseline="0" noProof="0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  <a:p>
                      <a:pPr algn="l" fontAlgn="ctr"/>
                      <a:endParaRPr lang="id-ID" sz="1100" b="0" i="0" u="none" strike="noStrike" baseline="0" noProof="0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  <a:p>
                      <a:pPr algn="l" fontAlgn="ctr"/>
                      <a:endParaRPr lang="id-ID" sz="1100" b="0" i="0" u="none" strike="noStrike" baseline="0" noProof="0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  <a:p>
                      <a:pPr algn="l" fontAlgn="ctr"/>
                      <a:endParaRPr lang="id-ID" sz="1100" b="0" i="0" u="none" strike="noStrike" baseline="0" noProof="0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  <a:p>
                      <a:pPr algn="l" fontAlgn="ctr"/>
                      <a:endParaRPr lang="id-ID" sz="1100" b="0" i="0" u="none" strike="noStrike" baseline="0" noProof="0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  <a:p>
                      <a:pPr algn="l" fontAlgn="ctr"/>
                      <a:endParaRPr lang="id-ID" sz="1100" b="0" i="0" u="none" strike="noStrike" baseline="0" noProof="0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6814">
                <a:tc>
                  <a:txBody>
                    <a:bodyPr/>
                    <a:lstStyle/>
                    <a:p>
                      <a:pPr algn="l" fontAlgn="ctr"/>
                      <a:r>
                        <a:rPr lang="id-ID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Pencegahan dan penanggulangan penyakit tidak menular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d-ID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Jumlah</a:t>
                      </a:r>
                      <a:r>
                        <a:rPr lang="id-ID" sz="1100" b="0" i="0" u="none" strike="noStrike" baseline="0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 sasaran PTM yang di screening</a:t>
                      </a:r>
                      <a:endParaRPr lang="id-ID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id-ID" sz="1100" b="0" i="0" u="none" strike="noStrike" baseline="0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Kegiatan imunisasi dasar lengkap</a:t>
                      </a:r>
                      <a:endParaRPr lang="id-ID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d-ID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 Jumlah</a:t>
                      </a:r>
                      <a:r>
                        <a:rPr lang="id-ID" sz="1100" b="0" i="0" u="none" strike="noStrike" baseline="0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 orang yang mendapatkan imunisasi dasar lengkap</a:t>
                      </a: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id-ID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Calibri"/>
                        </a:rPr>
                        <a:t>Surveilans epidemiologi</a:t>
                      </a:r>
                      <a:r>
                        <a:rPr lang="id-ID" sz="1100" b="0" i="0" u="none" strike="noStrike" baseline="0" noProof="0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Calibri"/>
                        </a:rPr>
                        <a:t> </a:t>
                      </a:r>
                      <a:endParaRPr lang="id-ID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d-ID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Persentase</a:t>
                      </a:r>
                      <a:r>
                        <a:rPr lang="id-ID" sz="1100" b="0" i="0" u="none" strike="noStrike" baseline="0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 kelengkapan dan ketepatan laporan KLB</a:t>
                      </a:r>
                      <a:endParaRPr lang="id-ID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2" name="Rectangle 21"/>
          <p:cNvSpPr/>
          <p:nvPr/>
        </p:nvSpPr>
        <p:spPr>
          <a:xfrm>
            <a:off x="3598660" y="459268"/>
            <a:ext cx="1725001" cy="253916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id-ID" sz="1000" dirty="0">
                <a:solidFill>
                  <a:srgbClr val="000000"/>
                </a:solidFill>
                <a:cs typeface="Calibri"/>
              </a:rPr>
              <a:t>Angka kesembuhan TB</a:t>
            </a:r>
            <a:endParaRPr lang="id-ID" sz="1000" dirty="0">
              <a:latin typeface="Calibri"/>
              <a:cs typeface="Calibri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3598660" y="715441"/>
            <a:ext cx="1725001" cy="253916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id-ID" sz="1000" dirty="0">
                <a:solidFill>
                  <a:srgbClr val="000000"/>
                </a:solidFill>
                <a:cs typeface="Calibri"/>
              </a:rPr>
              <a:t>CNR TB</a:t>
            </a:r>
            <a:endParaRPr lang="id-ID" sz="1000" dirty="0">
              <a:latin typeface="Calibri"/>
              <a:cs typeface="Calibri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3596616" y="965554"/>
            <a:ext cx="1725001" cy="415498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id-ID" sz="1000" dirty="0">
                <a:solidFill>
                  <a:srgbClr val="000000"/>
                </a:solidFill>
                <a:cs typeface="Calibri"/>
              </a:rPr>
              <a:t>Deteksi dini hepatitis B pada bumil</a:t>
            </a:r>
            <a:endParaRPr lang="id-ID" sz="1000" dirty="0">
              <a:latin typeface="Calibri"/>
              <a:cs typeface="Calibri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3598338" y="1386826"/>
            <a:ext cx="1725001" cy="415498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id-ID" sz="1000" dirty="0">
                <a:solidFill>
                  <a:srgbClr val="000000"/>
                </a:solidFill>
                <a:cs typeface="Calibri"/>
              </a:rPr>
              <a:t>Penemuan kasus diare semua umur</a:t>
            </a:r>
            <a:endParaRPr lang="id-ID" sz="1000" dirty="0">
              <a:latin typeface="Calibri"/>
              <a:cs typeface="Calibri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3604435" y="1807438"/>
            <a:ext cx="1725000" cy="415498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anchor="ctr">
            <a:spAutoFit/>
          </a:bodyPr>
          <a:lstStyle/>
          <a:p>
            <a:r>
              <a:rPr lang="id-ID" sz="1000" dirty="0">
                <a:solidFill>
                  <a:srgbClr val="000000"/>
                </a:solidFill>
                <a:cs typeface="Calibri"/>
              </a:rPr>
              <a:t>penemuan kasus pnemonia pada balita</a:t>
            </a:r>
            <a:endParaRPr lang="id-ID" sz="1000" dirty="0">
              <a:latin typeface="Calibri"/>
              <a:cs typeface="Calibri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3604434" y="2217909"/>
            <a:ext cx="1725619" cy="415498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anchor="ctr">
            <a:spAutoFit/>
          </a:bodyPr>
          <a:lstStyle/>
          <a:p>
            <a:r>
              <a:rPr lang="id-ID" sz="1000" dirty="0">
                <a:solidFill>
                  <a:srgbClr val="000000"/>
                </a:solidFill>
                <a:cs typeface="Calibri"/>
              </a:rPr>
              <a:t>proporsi penemuan kasus kusta cacat tk 2</a:t>
            </a:r>
            <a:endParaRPr lang="id-ID" sz="1000" dirty="0">
              <a:latin typeface="Calibri"/>
              <a:cs typeface="Calibri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3604433" y="2632701"/>
            <a:ext cx="1723471" cy="24622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anchor="ctr">
            <a:spAutoFit/>
          </a:bodyPr>
          <a:lstStyle/>
          <a:p>
            <a:r>
              <a:rPr lang="id-ID" sz="1000" dirty="0">
                <a:solidFill>
                  <a:srgbClr val="000000"/>
                </a:solidFill>
                <a:cs typeface="Calibri"/>
              </a:rPr>
              <a:t>Cakupan POPM Kecacingan</a:t>
            </a:r>
            <a:endParaRPr lang="id-ID" sz="1000" dirty="0">
              <a:latin typeface="Calibri"/>
              <a:cs typeface="Calibri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3604433" y="2878364"/>
            <a:ext cx="1717184" cy="253916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id-ID" sz="1000" dirty="0">
                <a:solidFill>
                  <a:srgbClr val="000000"/>
                </a:solidFill>
                <a:cs typeface="Calibri"/>
              </a:rPr>
              <a:t>Insident Rate DBD</a:t>
            </a:r>
            <a:endParaRPr lang="id-ID" sz="1000" dirty="0">
              <a:latin typeface="Calibri"/>
              <a:cs typeface="Calibri"/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3604433" y="3132280"/>
            <a:ext cx="1717184" cy="415498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id-ID" sz="1000" dirty="0">
                <a:latin typeface="Calibri"/>
                <a:cs typeface="Calibri"/>
              </a:rPr>
              <a:t>Persentase Kasus HIV yang diobati</a:t>
            </a:r>
          </a:p>
        </p:txBody>
      </p:sp>
      <p:sp>
        <p:nvSpPr>
          <p:cNvPr id="61" name="Rectangle 60"/>
          <p:cNvSpPr/>
          <p:nvPr/>
        </p:nvSpPr>
        <p:spPr>
          <a:xfrm>
            <a:off x="229121" y="1214274"/>
            <a:ext cx="1363268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id-ID" sz="900" dirty="0">
                <a:latin typeface="Arial"/>
                <a:cs typeface="Arial"/>
              </a:rPr>
              <a:t>Prevalensi HIV/AIDS dari total populasi (%)</a:t>
            </a:r>
          </a:p>
        </p:txBody>
      </p:sp>
      <p:sp>
        <p:nvSpPr>
          <p:cNvPr id="64" name="Left Arrow 63"/>
          <p:cNvSpPr/>
          <p:nvPr/>
        </p:nvSpPr>
        <p:spPr>
          <a:xfrm>
            <a:off x="5327905" y="548294"/>
            <a:ext cx="234696" cy="3547498"/>
          </a:xfrm>
          <a:prstGeom prst="left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600"/>
          </a:p>
        </p:txBody>
      </p:sp>
      <p:sp>
        <p:nvSpPr>
          <p:cNvPr id="77" name="Rectangle 76"/>
          <p:cNvSpPr/>
          <p:nvPr/>
        </p:nvSpPr>
        <p:spPr>
          <a:xfrm>
            <a:off x="3607143" y="5621997"/>
            <a:ext cx="1722911" cy="554969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id-ID" sz="1000" dirty="0"/>
              <a:t>Cakupan Desa/kelurahan </a:t>
            </a:r>
            <a:r>
              <a:rPr lang="id-ID" sz="1000" i="1" dirty="0"/>
              <a:t>Universal Child Immunization </a:t>
            </a:r>
            <a:r>
              <a:rPr lang="id-ID" sz="1000" dirty="0"/>
              <a:t>(UCI) </a:t>
            </a:r>
          </a:p>
        </p:txBody>
      </p:sp>
      <p:sp>
        <p:nvSpPr>
          <p:cNvPr id="86" name="Rectangle 85"/>
          <p:cNvSpPr/>
          <p:nvPr/>
        </p:nvSpPr>
        <p:spPr>
          <a:xfrm>
            <a:off x="3615637" y="6177547"/>
            <a:ext cx="1705980" cy="707886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fontAlgn="t"/>
            <a:r>
              <a:rPr lang="id-ID" sz="1000" dirty="0">
                <a:solidFill>
                  <a:srgbClr val="000000"/>
                </a:solidFill>
                <a:cs typeface="Calibri"/>
              </a:rPr>
              <a:t>Cakupan Desa/Kelurahan mengalami KLB yang dilakukan penyelidikan epidemiologi &lt; 24 jam</a:t>
            </a:r>
          </a:p>
        </p:txBody>
      </p:sp>
      <p:sp>
        <p:nvSpPr>
          <p:cNvPr id="95" name="Rectangle 94"/>
          <p:cNvSpPr/>
          <p:nvPr/>
        </p:nvSpPr>
        <p:spPr>
          <a:xfrm>
            <a:off x="3607143" y="3547778"/>
            <a:ext cx="1714474" cy="415498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id-ID" sz="1000" dirty="0"/>
              <a:t>Persentase usia 15-59 yg mendapat screening PTM</a:t>
            </a:r>
          </a:p>
        </p:txBody>
      </p:sp>
      <p:sp>
        <p:nvSpPr>
          <p:cNvPr id="96" name="Rectangle 95"/>
          <p:cNvSpPr/>
          <p:nvPr/>
        </p:nvSpPr>
        <p:spPr>
          <a:xfrm>
            <a:off x="3607143" y="3964841"/>
            <a:ext cx="1714473" cy="553998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id-ID" sz="1000" dirty="0"/>
              <a:t>Persentase penderita hypertensi mendapatkan pelayanan sesuai standar </a:t>
            </a:r>
          </a:p>
        </p:txBody>
      </p:sp>
      <p:sp>
        <p:nvSpPr>
          <p:cNvPr id="101" name="Rectangle 100"/>
          <p:cNvSpPr/>
          <p:nvPr/>
        </p:nvSpPr>
        <p:spPr>
          <a:xfrm>
            <a:off x="3607142" y="4516420"/>
            <a:ext cx="1720761" cy="553998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id-ID" sz="1000" dirty="0"/>
              <a:t>Persentase penderita ODGJ Berat mendapatkan pelayanan sesuai standar </a:t>
            </a:r>
          </a:p>
        </p:txBody>
      </p:sp>
      <p:sp>
        <p:nvSpPr>
          <p:cNvPr id="104" name="Rectangle 103"/>
          <p:cNvSpPr/>
          <p:nvPr/>
        </p:nvSpPr>
        <p:spPr>
          <a:xfrm>
            <a:off x="3604432" y="5072418"/>
            <a:ext cx="1725621" cy="553998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id-ID" sz="1000" dirty="0"/>
              <a:t>Persentase penderita DM mendapatkan pelayanan sesuai standar </a:t>
            </a:r>
          </a:p>
        </p:txBody>
      </p:sp>
      <p:cxnSp>
        <p:nvCxnSpPr>
          <p:cNvPr id="55" name="Straight Arrow Connector 54"/>
          <p:cNvCxnSpPr>
            <a:stCxn id="4" idx="1"/>
          </p:cNvCxnSpPr>
          <p:nvPr/>
        </p:nvCxnSpPr>
        <p:spPr>
          <a:xfrm flipH="1">
            <a:off x="1582660" y="1924704"/>
            <a:ext cx="441537" cy="546302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>
            <a:stCxn id="4" idx="1"/>
          </p:cNvCxnSpPr>
          <p:nvPr/>
        </p:nvCxnSpPr>
        <p:spPr>
          <a:xfrm flipH="1" flipV="1">
            <a:off x="1590412" y="1400206"/>
            <a:ext cx="433785" cy="524498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1" name="Straight Arrow Connector 90"/>
          <p:cNvCxnSpPr>
            <a:stCxn id="22" idx="1"/>
          </p:cNvCxnSpPr>
          <p:nvPr/>
        </p:nvCxnSpPr>
        <p:spPr>
          <a:xfrm flipH="1">
            <a:off x="2602038" y="586226"/>
            <a:ext cx="996622" cy="633778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2" name="Straight Arrow Connector 91"/>
          <p:cNvCxnSpPr>
            <a:endCxn id="4" idx="0"/>
          </p:cNvCxnSpPr>
          <p:nvPr/>
        </p:nvCxnSpPr>
        <p:spPr>
          <a:xfrm flipH="1">
            <a:off x="2638025" y="866797"/>
            <a:ext cx="960635" cy="365409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3" name="Straight Arrow Connector 92"/>
          <p:cNvCxnSpPr>
            <a:endCxn id="4" idx="3"/>
          </p:cNvCxnSpPr>
          <p:nvPr/>
        </p:nvCxnSpPr>
        <p:spPr>
          <a:xfrm flipH="1">
            <a:off x="3251853" y="1177939"/>
            <a:ext cx="352995" cy="746765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4" name="Straight Arrow Connector 93"/>
          <p:cNvCxnSpPr/>
          <p:nvPr/>
        </p:nvCxnSpPr>
        <p:spPr>
          <a:xfrm flipH="1">
            <a:off x="3264374" y="1641804"/>
            <a:ext cx="327954" cy="263516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7" name="Straight Arrow Connector 96"/>
          <p:cNvCxnSpPr>
            <a:endCxn id="4" idx="3"/>
          </p:cNvCxnSpPr>
          <p:nvPr/>
        </p:nvCxnSpPr>
        <p:spPr>
          <a:xfrm flipH="1" flipV="1">
            <a:off x="3251853" y="1924704"/>
            <a:ext cx="352582" cy="126038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8" name="Straight Arrow Connector 97"/>
          <p:cNvCxnSpPr>
            <a:endCxn id="4" idx="3"/>
          </p:cNvCxnSpPr>
          <p:nvPr/>
        </p:nvCxnSpPr>
        <p:spPr>
          <a:xfrm flipH="1" flipV="1">
            <a:off x="3251853" y="1924704"/>
            <a:ext cx="358087" cy="528866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9" name="Straight Arrow Connector 98"/>
          <p:cNvCxnSpPr>
            <a:endCxn id="4" idx="3"/>
          </p:cNvCxnSpPr>
          <p:nvPr/>
        </p:nvCxnSpPr>
        <p:spPr>
          <a:xfrm flipH="1" flipV="1">
            <a:off x="3251853" y="1924704"/>
            <a:ext cx="358088" cy="850646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Arrow Connector 99"/>
          <p:cNvCxnSpPr/>
          <p:nvPr/>
        </p:nvCxnSpPr>
        <p:spPr>
          <a:xfrm flipH="1" flipV="1">
            <a:off x="3257950" y="1942878"/>
            <a:ext cx="351991" cy="1058395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Arrow Connector 101"/>
          <p:cNvCxnSpPr>
            <a:endCxn id="4" idx="2"/>
          </p:cNvCxnSpPr>
          <p:nvPr/>
        </p:nvCxnSpPr>
        <p:spPr>
          <a:xfrm flipH="1" flipV="1">
            <a:off x="2638025" y="2617201"/>
            <a:ext cx="954304" cy="737600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Arrow Connector 102"/>
          <p:cNvCxnSpPr>
            <a:endCxn id="4" idx="2"/>
          </p:cNvCxnSpPr>
          <p:nvPr/>
        </p:nvCxnSpPr>
        <p:spPr>
          <a:xfrm flipH="1" flipV="1">
            <a:off x="2638025" y="2617201"/>
            <a:ext cx="960313" cy="1140428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Arrow Connector 105"/>
          <p:cNvCxnSpPr/>
          <p:nvPr/>
        </p:nvCxnSpPr>
        <p:spPr>
          <a:xfrm flipH="1" flipV="1">
            <a:off x="2644207" y="2618766"/>
            <a:ext cx="960314" cy="1638775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Arrow Connector 106"/>
          <p:cNvCxnSpPr>
            <a:endCxn id="4" idx="2"/>
          </p:cNvCxnSpPr>
          <p:nvPr/>
        </p:nvCxnSpPr>
        <p:spPr>
          <a:xfrm flipH="1" flipV="1">
            <a:off x="2638025" y="2617201"/>
            <a:ext cx="979127" cy="2171261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Arrow Connector 108"/>
          <p:cNvCxnSpPr/>
          <p:nvPr/>
        </p:nvCxnSpPr>
        <p:spPr>
          <a:xfrm flipH="1" flipV="1">
            <a:off x="2672222" y="2629403"/>
            <a:ext cx="926812" cy="2741725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Arrow Connector 109"/>
          <p:cNvCxnSpPr>
            <a:endCxn id="4" idx="2"/>
          </p:cNvCxnSpPr>
          <p:nvPr/>
        </p:nvCxnSpPr>
        <p:spPr>
          <a:xfrm flipH="1" flipV="1">
            <a:off x="2638025" y="2617201"/>
            <a:ext cx="971916" cy="3307511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Arrow Connector 111"/>
          <p:cNvCxnSpPr>
            <a:endCxn id="4" idx="2"/>
          </p:cNvCxnSpPr>
          <p:nvPr/>
        </p:nvCxnSpPr>
        <p:spPr>
          <a:xfrm flipH="1" flipV="1">
            <a:off x="2638025" y="2617201"/>
            <a:ext cx="953397" cy="3917088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Arrow Connector 112"/>
          <p:cNvCxnSpPr>
            <a:endCxn id="77" idx="3"/>
          </p:cNvCxnSpPr>
          <p:nvPr/>
        </p:nvCxnSpPr>
        <p:spPr>
          <a:xfrm flipH="1">
            <a:off x="5330054" y="5342998"/>
            <a:ext cx="229727" cy="556484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Arrow Connector 113"/>
          <p:cNvCxnSpPr>
            <a:endCxn id="86" idx="3"/>
          </p:cNvCxnSpPr>
          <p:nvPr/>
        </p:nvCxnSpPr>
        <p:spPr>
          <a:xfrm flipH="1">
            <a:off x="5321617" y="5774564"/>
            <a:ext cx="238164" cy="756926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Arrow Connector 115"/>
          <p:cNvCxnSpPr/>
          <p:nvPr/>
        </p:nvCxnSpPr>
        <p:spPr>
          <a:xfrm flipH="1">
            <a:off x="5319147" y="4819060"/>
            <a:ext cx="229727" cy="556484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Arrow Connector 116"/>
          <p:cNvCxnSpPr>
            <a:endCxn id="101" idx="3"/>
          </p:cNvCxnSpPr>
          <p:nvPr/>
        </p:nvCxnSpPr>
        <p:spPr>
          <a:xfrm flipH="1" flipV="1">
            <a:off x="5327903" y="4793419"/>
            <a:ext cx="220971" cy="25641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Arrow Connector 119"/>
          <p:cNvCxnSpPr/>
          <p:nvPr/>
        </p:nvCxnSpPr>
        <p:spPr>
          <a:xfrm flipH="1" flipV="1">
            <a:off x="5311432" y="4274997"/>
            <a:ext cx="237442" cy="544063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2" name="Straight Arrow Connector 121"/>
          <p:cNvCxnSpPr/>
          <p:nvPr/>
        </p:nvCxnSpPr>
        <p:spPr>
          <a:xfrm flipH="1" flipV="1">
            <a:off x="5329725" y="3726395"/>
            <a:ext cx="227258" cy="1098875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69090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Rectangle 84"/>
          <p:cNvSpPr/>
          <p:nvPr/>
        </p:nvSpPr>
        <p:spPr>
          <a:xfrm>
            <a:off x="5423028" y="3650"/>
            <a:ext cx="3742421" cy="686705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00">
              <a:latin typeface="Calibri"/>
              <a:cs typeface="Calibri"/>
            </a:endParaRPr>
          </a:p>
        </p:txBody>
      </p:sp>
      <p:sp>
        <p:nvSpPr>
          <p:cNvPr id="84" name="Rectangle 83"/>
          <p:cNvSpPr/>
          <p:nvPr/>
        </p:nvSpPr>
        <p:spPr>
          <a:xfrm>
            <a:off x="3656092" y="16529"/>
            <a:ext cx="1760522" cy="6858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00">
              <a:latin typeface="Calibri"/>
              <a:cs typeface="Calibri"/>
            </a:endParaRPr>
          </a:p>
        </p:txBody>
      </p:sp>
      <p:sp>
        <p:nvSpPr>
          <p:cNvPr id="83" name="Rectangle 82"/>
          <p:cNvSpPr/>
          <p:nvPr/>
        </p:nvSpPr>
        <p:spPr>
          <a:xfrm>
            <a:off x="1862707" y="6353"/>
            <a:ext cx="1793385" cy="686705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00">
              <a:latin typeface="Calibri"/>
              <a:cs typeface="Calibri"/>
            </a:endParaRPr>
          </a:p>
        </p:txBody>
      </p:sp>
      <p:sp>
        <p:nvSpPr>
          <p:cNvPr id="82" name="Rectangle 81"/>
          <p:cNvSpPr/>
          <p:nvPr/>
        </p:nvSpPr>
        <p:spPr>
          <a:xfrm>
            <a:off x="0" y="-1"/>
            <a:ext cx="1850007" cy="6858001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00">
              <a:latin typeface="Calibri"/>
              <a:cs typeface="Calibri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117332" y="1923675"/>
            <a:ext cx="1227656" cy="938719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id-ID" sz="1100" dirty="0"/>
              <a:t>Program Peningkatan Kesehatan Keluarga dan Gizi Masyarakat </a:t>
            </a:r>
            <a:endParaRPr lang="id-ID" sz="1100" dirty="0">
              <a:latin typeface="Calibri"/>
              <a:cs typeface="Calibri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230216"/>
            <a:ext cx="1850007" cy="219047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100" dirty="0">
                <a:solidFill>
                  <a:srgbClr val="000000"/>
                </a:solidFill>
                <a:latin typeface="Calibri"/>
                <a:cs typeface="Calibri"/>
              </a:rPr>
              <a:t>INDIKATOR SASARAN</a:t>
            </a:r>
          </a:p>
        </p:txBody>
      </p:sp>
      <p:sp>
        <p:nvSpPr>
          <p:cNvPr id="20" name="Rectangle 19"/>
          <p:cNvSpPr/>
          <p:nvPr/>
        </p:nvSpPr>
        <p:spPr>
          <a:xfrm>
            <a:off x="1850006" y="230216"/>
            <a:ext cx="1793385" cy="22698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100" dirty="0">
                <a:solidFill>
                  <a:srgbClr val="000000"/>
                </a:solidFill>
                <a:latin typeface="Calibri"/>
                <a:cs typeface="Calibri"/>
              </a:rPr>
              <a:t>PROGRAM</a:t>
            </a:r>
          </a:p>
        </p:txBody>
      </p:sp>
      <p:sp>
        <p:nvSpPr>
          <p:cNvPr id="21" name="Rectangle 20"/>
          <p:cNvSpPr/>
          <p:nvPr/>
        </p:nvSpPr>
        <p:spPr>
          <a:xfrm>
            <a:off x="3643392" y="232420"/>
            <a:ext cx="1760521" cy="22903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100" dirty="0">
                <a:solidFill>
                  <a:srgbClr val="000000"/>
                </a:solidFill>
                <a:latin typeface="Calibri"/>
                <a:cs typeface="Calibri"/>
              </a:rPr>
              <a:t>INDIKATOR PROGRAM</a:t>
            </a:r>
          </a:p>
        </p:txBody>
      </p:sp>
      <p:sp>
        <p:nvSpPr>
          <p:cNvPr id="25" name="Rectangle 24"/>
          <p:cNvSpPr/>
          <p:nvPr/>
        </p:nvSpPr>
        <p:spPr>
          <a:xfrm>
            <a:off x="85978" y="1699868"/>
            <a:ext cx="1649555" cy="430887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d-ID" sz="1100" dirty="0">
                <a:solidFill>
                  <a:srgbClr val="000000"/>
                </a:solidFill>
                <a:latin typeface="Arial"/>
                <a:cs typeface="Arial"/>
              </a:rPr>
              <a:t>Prevalensi Anak Stunting</a:t>
            </a:r>
          </a:p>
        </p:txBody>
      </p:sp>
      <p:sp>
        <p:nvSpPr>
          <p:cNvPr id="26" name="Rectangle 25"/>
          <p:cNvSpPr/>
          <p:nvPr/>
        </p:nvSpPr>
        <p:spPr>
          <a:xfrm>
            <a:off x="0" y="4570"/>
            <a:ext cx="1850007" cy="22744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100" b="1">
                <a:solidFill>
                  <a:srgbClr val="000000"/>
                </a:solidFill>
                <a:latin typeface="Calibri"/>
                <a:cs typeface="Calibri"/>
              </a:rPr>
              <a:t>ESELON II</a:t>
            </a:r>
          </a:p>
        </p:txBody>
      </p:sp>
      <p:sp>
        <p:nvSpPr>
          <p:cNvPr id="27" name="Rectangle 26"/>
          <p:cNvSpPr/>
          <p:nvPr/>
        </p:nvSpPr>
        <p:spPr>
          <a:xfrm>
            <a:off x="1850007" y="4659"/>
            <a:ext cx="3553907" cy="22735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100" b="1">
                <a:solidFill>
                  <a:srgbClr val="000000"/>
                </a:solidFill>
                <a:latin typeface="Calibri"/>
                <a:cs typeface="Calibri"/>
              </a:rPr>
              <a:t>ESELON III</a:t>
            </a:r>
          </a:p>
        </p:txBody>
      </p:sp>
      <p:sp>
        <p:nvSpPr>
          <p:cNvPr id="28" name="Rectangle 27"/>
          <p:cNvSpPr/>
          <p:nvPr/>
        </p:nvSpPr>
        <p:spPr>
          <a:xfrm>
            <a:off x="5403914" y="2863"/>
            <a:ext cx="3742421" cy="2291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100" b="1">
                <a:solidFill>
                  <a:srgbClr val="000000"/>
                </a:solidFill>
                <a:latin typeface="Calibri"/>
                <a:cs typeface="Calibri"/>
              </a:rPr>
              <a:t>ESELON IV</a:t>
            </a:r>
          </a:p>
        </p:txBody>
      </p:sp>
      <p:graphicFrame>
        <p:nvGraphicFramePr>
          <p:cNvPr id="40" name="Table 3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9004760"/>
              </p:ext>
            </p:extLst>
          </p:nvPr>
        </p:nvGraphicFramePr>
        <p:xfrm>
          <a:off x="5403914" y="248826"/>
          <a:ext cx="3742421" cy="32105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559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864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65892">
                <a:tc>
                  <a:txBody>
                    <a:bodyPr/>
                    <a:lstStyle/>
                    <a:p>
                      <a:pPr algn="ctr"/>
                      <a:r>
                        <a:rPr lang="id-ID" sz="1100" b="0" noProof="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KEGIATAN</a:t>
                      </a: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100" b="0" noProof="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INDIKATOR KEGIATAN</a:t>
                      </a: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 rowSpan="2">
                  <a:txBody>
                    <a:bodyPr/>
                    <a:lstStyle/>
                    <a:p>
                      <a:pPr algn="l" fontAlgn="ctr"/>
                      <a:r>
                        <a:rPr lang="id-ID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Pelayanan kesehatan terstandar bagi ibu hamil dan Ibu bersalin</a:t>
                      </a: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d-ID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Persentase</a:t>
                      </a:r>
                      <a:r>
                        <a:rPr lang="id-ID" sz="1100" b="0" i="0" u="none" strike="noStrike" baseline="0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 K4 dengan 10 T</a:t>
                      </a:r>
                      <a:endParaRPr lang="id-ID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algn="l" fontAlgn="ctr"/>
                      <a:endParaRPr lang="id-ID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d-ID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Persentase</a:t>
                      </a:r>
                      <a:r>
                        <a:rPr lang="id-ID" sz="1100" b="0" i="0" u="none" strike="noStrike" baseline="0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 linakes</a:t>
                      </a:r>
                      <a:endParaRPr lang="id-ID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id-ID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Pelayanan Gizi terstandar</a:t>
                      </a: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d-ID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Jumlah</a:t>
                      </a:r>
                      <a:r>
                        <a:rPr lang="id-ID" sz="1100" b="0" i="0" u="none" strike="noStrike" baseline="0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 puskesmas melaksanakan surveilan gizi aktif</a:t>
                      </a:r>
                      <a:endParaRPr lang="id-ID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id-ID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Percepatan perbaikan gizi untuk penanggulangan stunting</a:t>
                      </a: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d-ID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Jumlah Keluarga Baduta Stunting mendapat pendampingan</a:t>
                      </a: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 rowSpan="2">
                  <a:txBody>
                    <a:bodyPr/>
                    <a:lstStyle/>
                    <a:p>
                      <a:pPr algn="l" fontAlgn="t"/>
                      <a:r>
                        <a:rPr lang="id-ID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Pelayanan Kesehatan Terstandar Bagi Bayi Baru Lahir, Balita, dan Anak Pra Sekolah</a:t>
                      </a: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d-ID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Persentase</a:t>
                      </a:r>
                      <a:r>
                        <a:rPr lang="id-ID" sz="1100" b="0" i="0" u="none" strike="noStrike" baseline="0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 pelayanan kesehatan bayi baru lahir</a:t>
                      </a:r>
                      <a:endParaRPr lang="id-ID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algn="l" fontAlgn="t"/>
                      <a:endParaRPr lang="id-ID" sz="1100" b="0" i="0" u="none" strike="noStrike" noProof="0" dirty="0">
                        <a:solidFill>
                          <a:srgbClr val="FF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P</a:t>
                      </a:r>
                      <a:r>
                        <a:rPr lang="id-ID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ersentase pelayanan kesehatan anak balita</a:t>
                      </a: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id-ID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Penyediaan alat antropometri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d-ID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Penyediaan alat antropometri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id-ID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Pelayanan kesehatan keluarga terstandar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d-ID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Jumlah</a:t>
                      </a:r>
                      <a:r>
                        <a:rPr lang="id-ID" sz="1100" b="0" i="0" u="none" strike="noStrike" baseline="0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 orang yang mendapatkan pelayanan kesehatan terstandar</a:t>
                      </a:r>
                      <a:endParaRPr lang="id-ID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23" name="Rectangle 22"/>
          <p:cNvSpPr/>
          <p:nvPr/>
        </p:nvSpPr>
        <p:spPr>
          <a:xfrm>
            <a:off x="3746524" y="1923675"/>
            <a:ext cx="1227656" cy="430887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d-ID" sz="1100" dirty="0">
                <a:cs typeface="Calibri"/>
              </a:rPr>
              <a:t>Persentase balita gizi lebih</a:t>
            </a:r>
          </a:p>
        </p:txBody>
      </p:sp>
      <p:sp>
        <p:nvSpPr>
          <p:cNvPr id="31" name="Rectangle 30"/>
          <p:cNvSpPr/>
          <p:nvPr/>
        </p:nvSpPr>
        <p:spPr>
          <a:xfrm>
            <a:off x="3746524" y="721833"/>
            <a:ext cx="1227656" cy="60016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d-ID" sz="1100" dirty="0">
                <a:cs typeface="Calibri"/>
              </a:rPr>
              <a:t>Persentase Anemia Pada Ibu Hamil </a:t>
            </a:r>
          </a:p>
        </p:txBody>
      </p:sp>
      <p:sp>
        <p:nvSpPr>
          <p:cNvPr id="54" name="Rectangle 53"/>
          <p:cNvSpPr/>
          <p:nvPr/>
        </p:nvSpPr>
        <p:spPr>
          <a:xfrm>
            <a:off x="3746524" y="3432537"/>
            <a:ext cx="1227656" cy="707886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d-ID" sz="1000" dirty="0">
                <a:cs typeface="Calibri"/>
              </a:rPr>
              <a:t>Persentase lansia yang mendapat screening kesehatan</a:t>
            </a:r>
            <a:endParaRPr lang="id-ID" sz="1000" dirty="0">
              <a:latin typeface="Calibri"/>
              <a:cs typeface="Calibri"/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3746524" y="1406636"/>
            <a:ext cx="1227656" cy="26161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d-ID" sz="1100" dirty="0">
                <a:cs typeface="Calibri"/>
              </a:rPr>
              <a:t>Persentase BBLR</a:t>
            </a:r>
          </a:p>
        </p:txBody>
      </p:sp>
      <p:sp>
        <p:nvSpPr>
          <p:cNvPr id="76" name="Rectangle 75"/>
          <p:cNvSpPr/>
          <p:nvPr/>
        </p:nvSpPr>
        <p:spPr>
          <a:xfrm>
            <a:off x="3746524" y="2505674"/>
            <a:ext cx="1227656" cy="430887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d-ID" sz="1100" dirty="0">
                <a:cs typeface="Calibri"/>
              </a:rPr>
              <a:t>Persentase balita kurus</a:t>
            </a:r>
          </a:p>
        </p:txBody>
      </p:sp>
      <p:sp>
        <p:nvSpPr>
          <p:cNvPr id="87" name="Rectangle 86"/>
          <p:cNvSpPr/>
          <p:nvPr/>
        </p:nvSpPr>
        <p:spPr>
          <a:xfrm>
            <a:off x="3746524" y="4493541"/>
            <a:ext cx="1227656" cy="938719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d-ID" sz="1100" dirty="0">
                <a:cs typeface="Calibri"/>
              </a:rPr>
              <a:t>Persentase anak kelas 1-7 dan 10  mendapat screening kesehatan</a:t>
            </a:r>
            <a:endParaRPr lang="id-ID" sz="1100" dirty="0">
              <a:latin typeface="Calibri"/>
              <a:cs typeface="Calibri"/>
            </a:endParaRPr>
          </a:p>
        </p:txBody>
      </p:sp>
      <p:sp>
        <p:nvSpPr>
          <p:cNvPr id="88" name="Rectangle 87"/>
          <p:cNvSpPr/>
          <p:nvPr/>
        </p:nvSpPr>
        <p:spPr>
          <a:xfrm>
            <a:off x="85978" y="2332155"/>
            <a:ext cx="1649555" cy="48602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050">
                <a:solidFill>
                  <a:schemeClr val="tx1"/>
                </a:solidFill>
                <a:latin typeface="Arial"/>
                <a:cs typeface="Arial"/>
              </a:rPr>
              <a:t>Jumlah Kematian Ibu</a:t>
            </a:r>
          </a:p>
        </p:txBody>
      </p:sp>
      <p:sp>
        <p:nvSpPr>
          <p:cNvPr id="89" name="Rectangle 88"/>
          <p:cNvSpPr/>
          <p:nvPr/>
        </p:nvSpPr>
        <p:spPr>
          <a:xfrm>
            <a:off x="85978" y="2939438"/>
            <a:ext cx="1649555" cy="53462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050" dirty="0">
                <a:solidFill>
                  <a:schemeClr val="tx1"/>
                </a:solidFill>
                <a:latin typeface="Arial"/>
                <a:cs typeface="Arial"/>
              </a:rPr>
              <a:t>Jumlah Kematian Bayi</a:t>
            </a:r>
          </a:p>
        </p:txBody>
      </p:sp>
      <p:cxnSp>
        <p:nvCxnSpPr>
          <p:cNvPr id="41" name="Straight Arrow Connector 40"/>
          <p:cNvCxnSpPr>
            <a:stCxn id="4" idx="1"/>
            <a:endCxn id="88" idx="3"/>
          </p:cNvCxnSpPr>
          <p:nvPr/>
        </p:nvCxnSpPr>
        <p:spPr>
          <a:xfrm flipH="1">
            <a:off x="1735533" y="2393035"/>
            <a:ext cx="381799" cy="182131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>
            <a:stCxn id="4" idx="1"/>
          </p:cNvCxnSpPr>
          <p:nvPr/>
        </p:nvCxnSpPr>
        <p:spPr>
          <a:xfrm flipH="1" flipV="1">
            <a:off x="1715040" y="1950910"/>
            <a:ext cx="402292" cy="442125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>
            <a:stCxn id="4" idx="1"/>
          </p:cNvCxnSpPr>
          <p:nvPr/>
        </p:nvCxnSpPr>
        <p:spPr>
          <a:xfrm flipH="1">
            <a:off x="1718814" y="2393035"/>
            <a:ext cx="398518" cy="805273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>
            <a:endCxn id="4" idx="0"/>
          </p:cNvCxnSpPr>
          <p:nvPr/>
        </p:nvCxnSpPr>
        <p:spPr>
          <a:xfrm flipH="1">
            <a:off x="2731160" y="1019261"/>
            <a:ext cx="1015364" cy="904414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>
            <a:endCxn id="4" idx="0"/>
          </p:cNvCxnSpPr>
          <p:nvPr/>
        </p:nvCxnSpPr>
        <p:spPr>
          <a:xfrm flipH="1">
            <a:off x="2731160" y="1537441"/>
            <a:ext cx="1015364" cy="386234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>
            <a:endCxn id="4" idx="3"/>
          </p:cNvCxnSpPr>
          <p:nvPr/>
        </p:nvCxnSpPr>
        <p:spPr>
          <a:xfrm flipH="1">
            <a:off x="3344988" y="2144622"/>
            <a:ext cx="388838" cy="248413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>
            <a:endCxn id="4" idx="3"/>
          </p:cNvCxnSpPr>
          <p:nvPr/>
        </p:nvCxnSpPr>
        <p:spPr>
          <a:xfrm flipH="1" flipV="1">
            <a:off x="3344988" y="2393035"/>
            <a:ext cx="406966" cy="340727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>
            <a:endCxn id="4" idx="2"/>
          </p:cNvCxnSpPr>
          <p:nvPr/>
        </p:nvCxnSpPr>
        <p:spPr>
          <a:xfrm flipH="1" flipV="1">
            <a:off x="2731160" y="2862394"/>
            <a:ext cx="1015364" cy="923846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>
            <a:endCxn id="4" idx="2"/>
          </p:cNvCxnSpPr>
          <p:nvPr/>
        </p:nvCxnSpPr>
        <p:spPr>
          <a:xfrm flipH="1" flipV="1">
            <a:off x="2731160" y="2862394"/>
            <a:ext cx="1015364" cy="2100507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/>
          <p:cNvCxnSpPr>
            <a:endCxn id="54" idx="3"/>
          </p:cNvCxnSpPr>
          <p:nvPr/>
        </p:nvCxnSpPr>
        <p:spPr>
          <a:xfrm flipH="1">
            <a:off x="4974180" y="3198308"/>
            <a:ext cx="429733" cy="588172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/>
          <p:cNvCxnSpPr/>
          <p:nvPr/>
        </p:nvCxnSpPr>
        <p:spPr>
          <a:xfrm flipH="1">
            <a:off x="4974180" y="3196817"/>
            <a:ext cx="429732" cy="1839601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5" name="Straight Arrow Connector 64"/>
          <p:cNvCxnSpPr>
            <a:endCxn id="76" idx="3"/>
          </p:cNvCxnSpPr>
          <p:nvPr/>
        </p:nvCxnSpPr>
        <p:spPr>
          <a:xfrm flipH="1">
            <a:off x="4974180" y="2230005"/>
            <a:ext cx="417022" cy="491113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/>
          <p:cNvCxnSpPr>
            <a:endCxn id="23" idx="3"/>
          </p:cNvCxnSpPr>
          <p:nvPr/>
        </p:nvCxnSpPr>
        <p:spPr>
          <a:xfrm flipH="1" flipV="1">
            <a:off x="4974180" y="2139119"/>
            <a:ext cx="440829" cy="107415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/>
          <p:cNvCxnSpPr/>
          <p:nvPr/>
        </p:nvCxnSpPr>
        <p:spPr>
          <a:xfrm flipH="1" flipV="1">
            <a:off x="4968632" y="2724442"/>
            <a:ext cx="435280" cy="51554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71"/>
          <p:cNvCxnSpPr>
            <a:endCxn id="57" idx="3"/>
          </p:cNvCxnSpPr>
          <p:nvPr/>
        </p:nvCxnSpPr>
        <p:spPr>
          <a:xfrm flipH="1" flipV="1">
            <a:off x="4974180" y="1537441"/>
            <a:ext cx="429732" cy="105369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Straight Arrow Connector 73"/>
          <p:cNvCxnSpPr>
            <a:endCxn id="57" idx="3"/>
          </p:cNvCxnSpPr>
          <p:nvPr/>
        </p:nvCxnSpPr>
        <p:spPr>
          <a:xfrm flipH="1">
            <a:off x="4974180" y="1127143"/>
            <a:ext cx="436146" cy="410298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/>
          <p:cNvCxnSpPr>
            <a:endCxn id="31" idx="3"/>
          </p:cNvCxnSpPr>
          <p:nvPr/>
        </p:nvCxnSpPr>
        <p:spPr>
          <a:xfrm flipH="1" flipV="1">
            <a:off x="4974180" y="1021915"/>
            <a:ext cx="441632" cy="115619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0" name="Straight Arrow Connector 79"/>
          <p:cNvCxnSpPr>
            <a:endCxn id="31" idx="3"/>
          </p:cNvCxnSpPr>
          <p:nvPr/>
        </p:nvCxnSpPr>
        <p:spPr>
          <a:xfrm flipH="1">
            <a:off x="4974180" y="683040"/>
            <a:ext cx="429734" cy="338875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33212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Rectangle 84"/>
          <p:cNvSpPr/>
          <p:nvPr/>
        </p:nvSpPr>
        <p:spPr>
          <a:xfrm>
            <a:off x="5403914" y="-9050"/>
            <a:ext cx="3742421" cy="686705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00">
              <a:latin typeface="Calibri"/>
              <a:cs typeface="Calibri"/>
            </a:endParaRPr>
          </a:p>
        </p:txBody>
      </p:sp>
      <p:sp>
        <p:nvSpPr>
          <p:cNvPr id="84" name="Rectangle 83"/>
          <p:cNvSpPr/>
          <p:nvPr/>
        </p:nvSpPr>
        <p:spPr>
          <a:xfrm>
            <a:off x="3643392" y="16529"/>
            <a:ext cx="1760522" cy="6858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00">
              <a:latin typeface="Calibri"/>
              <a:cs typeface="Calibri"/>
            </a:endParaRPr>
          </a:p>
        </p:txBody>
      </p:sp>
      <p:sp>
        <p:nvSpPr>
          <p:cNvPr id="83" name="Rectangle 82"/>
          <p:cNvSpPr/>
          <p:nvPr/>
        </p:nvSpPr>
        <p:spPr>
          <a:xfrm>
            <a:off x="1850007" y="3142"/>
            <a:ext cx="1793385" cy="686705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00">
              <a:latin typeface="Calibri"/>
              <a:cs typeface="Calibri"/>
            </a:endParaRPr>
          </a:p>
        </p:txBody>
      </p:sp>
      <p:sp>
        <p:nvSpPr>
          <p:cNvPr id="82" name="Rectangle 81"/>
          <p:cNvSpPr/>
          <p:nvPr/>
        </p:nvSpPr>
        <p:spPr>
          <a:xfrm>
            <a:off x="0" y="-1"/>
            <a:ext cx="1850007" cy="6858001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00">
              <a:latin typeface="Calibri"/>
              <a:cs typeface="Calibri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168132" y="560994"/>
            <a:ext cx="1227656" cy="7694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id-ID" sz="1100" dirty="0"/>
              <a:t>Program Promosi Kesehatan dan Pemberdayaan Masyarakat </a:t>
            </a:r>
            <a:endParaRPr lang="id-ID" sz="1100" dirty="0">
              <a:latin typeface="Calibri"/>
              <a:cs typeface="Calibri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230216"/>
            <a:ext cx="1850007" cy="219047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100" dirty="0">
                <a:solidFill>
                  <a:srgbClr val="000000"/>
                </a:solidFill>
                <a:latin typeface="Calibri"/>
                <a:cs typeface="Calibri"/>
              </a:rPr>
              <a:t>INDIKATOR SASARAN</a:t>
            </a:r>
          </a:p>
        </p:txBody>
      </p:sp>
      <p:sp>
        <p:nvSpPr>
          <p:cNvPr id="20" name="Rectangle 19"/>
          <p:cNvSpPr/>
          <p:nvPr/>
        </p:nvSpPr>
        <p:spPr>
          <a:xfrm>
            <a:off x="1850006" y="230216"/>
            <a:ext cx="1793385" cy="22698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100" dirty="0">
                <a:solidFill>
                  <a:srgbClr val="000000"/>
                </a:solidFill>
                <a:latin typeface="Calibri"/>
                <a:cs typeface="Calibri"/>
              </a:rPr>
              <a:t>PROGRAM</a:t>
            </a:r>
          </a:p>
        </p:txBody>
      </p:sp>
      <p:sp>
        <p:nvSpPr>
          <p:cNvPr id="21" name="Rectangle 20"/>
          <p:cNvSpPr/>
          <p:nvPr/>
        </p:nvSpPr>
        <p:spPr>
          <a:xfrm>
            <a:off x="3643392" y="232420"/>
            <a:ext cx="1760521" cy="22903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100" dirty="0">
                <a:solidFill>
                  <a:srgbClr val="000000"/>
                </a:solidFill>
                <a:latin typeface="Calibri"/>
                <a:cs typeface="Calibri"/>
              </a:rPr>
              <a:t>INDIKATOR PROGRAM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016357" y="729069"/>
            <a:ext cx="1014592" cy="430887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d-ID" sz="11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Cakupan Desa Siaga Aktif</a:t>
            </a:r>
            <a:endParaRPr lang="id-ID" sz="1100" dirty="0">
              <a:latin typeface="Calibri"/>
              <a:cs typeface="Calibri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85978" y="817773"/>
            <a:ext cx="1649555" cy="26161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 fontAlgn="ctr"/>
            <a:r>
              <a:rPr lang="id-ID" sz="1100" dirty="0">
                <a:solidFill>
                  <a:srgbClr val="000000"/>
                </a:solidFill>
                <a:latin typeface="Calibri"/>
                <a:cs typeface="Calibri"/>
              </a:rPr>
              <a:t>Indeks Keluarga Sehat</a:t>
            </a:r>
          </a:p>
        </p:txBody>
      </p:sp>
      <p:sp>
        <p:nvSpPr>
          <p:cNvPr id="26" name="Rectangle 25"/>
          <p:cNvSpPr/>
          <p:nvPr/>
        </p:nvSpPr>
        <p:spPr>
          <a:xfrm>
            <a:off x="0" y="4570"/>
            <a:ext cx="1850007" cy="22744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100" b="1">
                <a:solidFill>
                  <a:srgbClr val="000000"/>
                </a:solidFill>
                <a:latin typeface="Calibri"/>
                <a:cs typeface="Calibri"/>
              </a:rPr>
              <a:t>ESELON II</a:t>
            </a:r>
          </a:p>
        </p:txBody>
      </p:sp>
      <p:sp>
        <p:nvSpPr>
          <p:cNvPr id="27" name="Rectangle 26"/>
          <p:cNvSpPr/>
          <p:nvPr/>
        </p:nvSpPr>
        <p:spPr>
          <a:xfrm>
            <a:off x="1850007" y="4659"/>
            <a:ext cx="3553907" cy="22735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100" b="1">
                <a:solidFill>
                  <a:srgbClr val="000000"/>
                </a:solidFill>
                <a:latin typeface="Calibri"/>
                <a:cs typeface="Calibri"/>
              </a:rPr>
              <a:t>ESELON III</a:t>
            </a:r>
          </a:p>
        </p:txBody>
      </p:sp>
      <p:sp>
        <p:nvSpPr>
          <p:cNvPr id="28" name="Rectangle 27"/>
          <p:cNvSpPr/>
          <p:nvPr/>
        </p:nvSpPr>
        <p:spPr>
          <a:xfrm>
            <a:off x="5403914" y="2863"/>
            <a:ext cx="3742421" cy="2291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100" b="1">
                <a:solidFill>
                  <a:srgbClr val="000000"/>
                </a:solidFill>
                <a:latin typeface="Calibri"/>
                <a:cs typeface="Calibri"/>
              </a:rPr>
              <a:t>ESELON IV</a:t>
            </a:r>
          </a:p>
        </p:txBody>
      </p:sp>
      <p:graphicFrame>
        <p:nvGraphicFramePr>
          <p:cNvPr id="40" name="Table 3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0675587"/>
              </p:ext>
            </p:extLst>
          </p:nvPr>
        </p:nvGraphicFramePr>
        <p:xfrm>
          <a:off x="5403914" y="248826"/>
          <a:ext cx="3742421" cy="30302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559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864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65892">
                <a:tc>
                  <a:txBody>
                    <a:bodyPr/>
                    <a:lstStyle/>
                    <a:p>
                      <a:pPr algn="ctr"/>
                      <a:r>
                        <a:rPr lang="id-ID" sz="1100" b="0" noProof="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KEGIATAN</a:t>
                      </a: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100" b="0" noProof="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INDIKATOR KEGIATAN</a:t>
                      </a: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id-ID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Peningkatan Desa Siaga Aktif Purnama</a:t>
                      </a: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d-ID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persentase desa siaga aktif purama yang medapat pendampingan</a:t>
                      </a: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9674">
                <a:tc>
                  <a:txBody>
                    <a:bodyPr/>
                    <a:lstStyle/>
                    <a:p>
                      <a:pPr algn="l" fontAlgn="t"/>
                      <a:r>
                        <a:rPr lang="id-ID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Pendampingan Peningkatan desa siaga aktif mandiri</a:t>
                      </a: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d-ID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Persentase desa siaga aktif mandiri yang mendapat pendampingan</a:t>
                      </a: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id-ID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Penguatan forum desa siaga aktif</a:t>
                      </a: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d-ID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Persentase forum desa siaga aktif</a:t>
                      </a: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id-ID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Orientasi PHBS Tatanan Rumah Tangga</a:t>
                      </a: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d-ID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persentase cakupan PHBS tatanan Rumah Tangga</a:t>
                      </a: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id-ID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Pendampingan dan pembinaan PHBS secara terintegrasi</a:t>
                      </a: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d-ID" sz="11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Persentase PHBS</a:t>
                      </a: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id-ID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Pengembangan Kemitraan dan media promosi</a:t>
                      </a: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d-ID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persentase kemitraan</a:t>
                      </a: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id-ID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Pengembangan, pengelolaan UKBM</a:t>
                      </a: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d-ID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Persentase UKBM yang dikelola</a:t>
                      </a: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23" name="Rectangle 22"/>
          <p:cNvSpPr/>
          <p:nvPr/>
        </p:nvSpPr>
        <p:spPr>
          <a:xfrm>
            <a:off x="3929256" y="3155950"/>
            <a:ext cx="1014592" cy="60016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d-ID" sz="11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Persentase posyandu mandiri</a:t>
            </a:r>
            <a:endParaRPr lang="id-ID" sz="1100" dirty="0">
              <a:latin typeface="Calibri"/>
              <a:cs typeface="Calibri"/>
            </a:endParaRPr>
          </a:p>
        </p:txBody>
      </p:sp>
      <p:cxnSp>
        <p:nvCxnSpPr>
          <p:cNvPr id="33" name="Straight Arrow Connector 32"/>
          <p:cNvCxnSpPr/>
          <p:nvPr/>
        </p:nvCxnSpPr>
        <p:spPr>
          <a:xfrm flipH="1">
            <a:off x="5030949" y="739945"/>
            <a:ext cx="372965" cy="223083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endCxn id="24" idx="3"/>
          </p:cNvCxnSpPr>
          <p:nvPr/>
        </p:nvCxnSpPr>
        <p:spPr>
          <a:xfrm flipH="1" flipV="1">
            <a:off x="5030949" y="944513"/>
            <a:ext cx="372964" cy="331982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>
            <a:stCxn id="40" idx="1"/>
          </p:cNvCxnSpPr>
          <p:nvPr/>
        </p:nvCxnSpPr>
        <p:spPr>
          <a:xfrm flipH="1" flipV="1">
            <a:off x="4541836" y="1166759"/>
            <a:ext cx="862078" cy="597177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Rectangle 35"/>
          <p:cNvSpPr/>
          <p:nvPr/>
        </p:nvSpPr>
        <p:spPr>
          <a:xfrm>
            <a:off x="3929256" y="2103960"/>
            <a:ext cx="1014592" cy="7694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d-ID" sz="11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Persentase PHBS Pada Rumah Tangga</a:t>
            </a:r>
            <a:endParaRPr lang="id-ID" sz="1100" dirty="0">
              <a:latin typeface="Calibri"/>
              <a:cs typeface="Calibri"/>
            </a:endParaRPr>
          </a:p>
        </p:txBody>
      </p:sp>
      <p:cxnSp>
        <p:nvCxnSpPr>
          <p:cNvPr id="37" name="Straight Arrow Connector 36"/>
          <p:cNvCxnSpPr>
            <a:endCxn id="36" idx="3"/>
          </p:cNvCxnSpPr>
          <p:nvPr/>
        </p:nvCxnSpPr>
        <p:spPr>
          <a:xfrm flipH="1">
            <a:off x="4943848" y="2087431"/>
            <a:ext cx="460066" cy="401250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>
            <a:endCxn id="36" idx="3"/>
          </p:cNvCxnSpPr>
          <p:nvPr/>
        </p:nvCxnSpPr>
        <p:spPr>
          <a:xfrm flipH="1">
            <a:off x="4943848" y="2425700"/>
            <a:ext cx="460065" cy="62981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>
            <a:endCxn id="36" idx="3"/>
          </p:cNvCxnSpPr>
          <p:nvPr/>
        </p:nvCxnSpPr>
        <p:spPr>
          <a:xfrm flipH="1" flipV="1">
            <a:off x="4943848" y="2488681"/>
            <a:ext cx="460066" cy="298969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>
            <a:endCxn id="23" idx="3"/>
          </p:cNvCxnSpPr>
          <p:nvPr/>
        </p:nvCxnSpPr>
        <p:spPr>
          <a:xfrm flipH="1">
            <a:off x="4943848" y="3070199"/>
            <a:ext cx="460066" cy="385833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stCxn id="4" idx="1"/>
          </p:cNvCxnSpPr>
          <p:nvPr/>
        </p:nvCxnSpPr>
        <p:spPr>
          <a:xfrm flipH="1">
            <a:off x="1730212" y="945715"/>
            <a:ext cx="437920" cy="4895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stCxn id="24" idx="1"/>
            <a:endCxn id="4" idx="3"/>
          </p:cNvCxnSpPr>
          <p:nvPr/>
        </p:nvCxnSpPr>
        <p:spPr>
          <a:xfrm flipH="1">
            <a:off x="3395788" y="944513"/>
            <a:ext cx="620569" cy="1202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85433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Rectangle 84"/>
          <p:cNvSpPr/>
          <p:nvPr/>
        </p:nvSpPr>
        <p:spPr>
          <a:xfrm>
            <a:off x="5403914" y="-9050"/>
            <a:ext cx="3742421" cy="686705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00">
              <a:latin typeface="Calibri"/>
              <a:cs typeface="Calibri"/>
            </a:endParaRPr>
          </a:p>
        </p:txBody>
      </p:sp>
      <p:sp>
        <p:nvSpPr>
          <p:cNvPr id="84" name="Rectangle 83"/>
          <p:cNvSpPr/>
          <p:nvPr/>
        </p:nvSpPr>
        <p:spPr>
          <a:xfrm>
            <a:off x="3643392" y="16529"/>
            <a:ext cx="1760522" cy="6858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00">
              <a:latin typeface="Calibri"/>
              <a:cs typeface="Calibri"/>
            </a:endParaRPr>
          </a:p>
        </p:txBody>
      </p:sp>
      <p:sp>
        <p:nvSpPr>
          <p:cNvPr id="83" name="Rectangle 82"/>
          <p:cNvSpPr/>
          <p:nvPr/>
        </p:nvSpPr>
        <p:spPr>
          <a:xfrm>
            <a:off x="1850007" y="-6464"/>
            <a:ext cx="1793385" cy="686705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00">
              <a:latin typeface="Calibri"/>
              <a:cs typeface="Calibri"/>
            </a:endParaRPr>
          </a:p>
        </p:txBody>
      </p:sp>
      <p:sp>
        <p:nvSpPr>
          <p:cNvPr id="82" name="Rectangle 81"/>
          <p:cNvSpPr/>
          <p:nvPr/>
        </p:nvSpPr>
        <p:spPr>
          <a:xfrm>
            <a:off x="0" y="-1"/>
            <a:ext cx="1850007" cy="6858001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00">
              <a:latin typeface="Calibri"/>
              <a:cs typeface="Calibri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168132" y="648496"/>
            <a:ext cx="1227656" cy="60016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id-ID" sz="1100" dirty="0">
                <a:solidFill>
                  <a:srgbClr val="000000"/>
                </a:solidFill>
                <a:latin typeface="Calibri"/>
                <a:ea typeface="Times New Roman"/>
                <a:cs typeface="Calibri"/>
              </a:rPr>
              <a:t>Program Pengembangan Lingkungan Sehat</a:t>
            </a:r>
            <a:endParaRPr lang="id-ID" sz="1100" dirty="0">
              <a:latin typeface="Calibri"/>
              <a:cs typeface="Calibri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224120"/>
            <a:ext cx="1850007" cy="219047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100" dirty="0">
                <a:solidFill>
                  <a:srgbClr val="000000"/>
                </a:solidFill>
                <a:latin typeface="Calibri"/>
                <a:cs typeface="Calibri"/>
              </a:rPr>
              <a:t>INDIKATOR SASARAN</a:t>
            </a:r>
          </a:p>
        </p:txBody>
      </p:sp>
      <p:sp>
        <p:nvSpPr>
          <p:cNvPr id="20" name="Rectangle 19"/>
          <p:cNvSpPr/>
          <p:nvPr/>
        </p:nvSpPr>
        <p:spPr>
          <a:xfrm>
            <a:off x="1850006" y="224120"/>
            <a:ext cx="1793385" cy="22698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100" dirty="0">
                <a:solidFill>
                  <a:srgbClr val="000000"/>
                </a:solidFill>
                <a:latin typeface="Calibri"/>
                <a:cs typeface="Calibri"/>
              </a:rPr>
              <a:t>PROGRAM</a:t>
            </a:r>
          </a:p>
        </p:txBody>
      </p:sp>
      <p:sp>
        <p:nvSpPr>
          <p:cNvPr id="21" name="Rectangle 20"/>
          <p:cNvSpPr/>
          <p:nvPr/>
        </p:nvSpPr>
        <p:spPr>
          <a:xfrm>
            <a:off x="3643392" y="226324"/>
            <a:ext cx="1760521" cy="22903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100" dirty="0">
                <a:solidFill>
                  <a:srgbClr val="000000"/>
                </a:solidFill>
                <a:latin typeface="Calibri"/>
                <a:cs typeface="Calibri"/>
              </a:rPr>
              <a:t>INDIKATOR PROGRAM</a:t>
            </a:r>
          </a:p>
        </p:txBody>
      </p:sp>
      <p:sp>
        <p:nvSpPr>
          <p:cNvPr id="24" name="Rectangle 23"/>
          <p:cNvSpPr/>
          <p:nvPr/>
        </p:nvSpPr>
        <p:spPr>
          <a:xfrm>
            <a:off x="3643392" y="659163"/>
            <a:ext cx="1485464" cy="60016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id-ID" sz="1100" dirty="0">
                <a:solidFill>
                  <a:srgbClr val="000000"/>
                </a:solidFill>
                <a:latin typeface="Calibri"/>
                <a:ea typeface="Times New Roman"/>
                <a:cs typeface="Calibri"/>
              </a:rPr>
              <a:t>Persentase Lingkungan Permukiman, TTU-I dan TPM sehat</a:t>
            </a:r>
            <a:endParaRPr lang="id-ID" sz="1100" dirty="0">
              <a:latin typeface="Calibri"/>
              <a:cs typeface="Calibri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85978" y="817773"/>
            <a:ext cx="1649555" cy="26161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 fontAlgn="ctr"/>
            <a:r>
              <a:rPr lang="id-ID" sz="1100" dirty="0">
                <a:solidFill>
                  <a:srgbClr val="000000"/>
                </a:solidFill>
                <a:latin typeface="Calibri"/>
                <a:cs typeface="Calibri"/>
              </a:rPr>
              <a:t>Prevalensi Anak Stunting</a:t>
            </a:r>
          </a:p>
        </p:txBody>
      </p:sp>
      <p:sp>
        <p:nvSpPr>
          <p:cNvPr id="26" name="Rectangle 25"/>
          <p:cNvSpPr/>
          <p:nvPr/>
        </p:nvSpPr>
        <p:spPr>
          <a:xfrm>
            <a:off x="0" y="4570"/>
            <a:ext cx="1850007" cy="22744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100" b="1">
                <a:solidFill>
                  <a:srgbClr val="000000"/>
                </a:solidFill>
                <a:latin typeface="Calibri"/>
                <a:cs typeface="Calibri"/>
              </a:rPr>
              <a:t>ESELON II</a:t>
            </a:r>
          </a:p>
        </p:txBody>
      </p:sp>
      <p:sp>
        <p:nvSpPr>
          <p:cNvPr id="27" name="Rectangle 26"/>
          <p:cNvSpPr/>
          <p:nvPr/>
        </p:nvSpPr>
        <p:spPr>
          <a:xfrm>
            <a:off x="1850007" y="4659"/>
            <a:ext cx="3553907" cy="22735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100" b="1">
                <a:solidFill>
                  <a:srgbClr val="000000"/>
                </a:solidFill>
                <a:latin typeface="Calibri"/>
                <a:cs typeface="Calibri"/>
              </a:rPr>
              <a:t>ESELON III</a:t>
            </a:r>
          </a:p>
        </p:txBody>
      </p:sp>
      <p:sp>
        <p:nvSpPr>
          <p:cNvPr id="28" name="Rectangle 27"/>
          <p:cNvSpPr/>
          <p:nvPr/>
        </p:nvSpPr>
        <p:spPr>
          <a:xfrm>
            <a:off x="5403914" y="2863"/>
            <a:ext cx="3742421" cy="2291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100" b="1">
                <a:solidFill>
                  <a:srgbClr val="000000"/>
                </a:solidFill>
                <a:latin typeface="Calibri"/>
                <a:cs typeface="Calibri"/>
              </a:rPr>
              <a:t>ESELON IV</a:t>
            </a:r>
          </a:p>
        </p:txBody>
      </p:sp>
      <p:graphicFrame>
        <p:nvGraphicFramePr>
          <p:cNvPr id="40" name="Table 3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0697308"/>
              </p:ext>
            </p:extLst>
          </p:nvPr>
        </p:nvGraphicFramePr>
        <p:xfrm>
          <a:off x="5403914" y="248826"/>
          <a:ext cx="3742421" cy="37007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559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864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65892">
                <a:tc>
                  <a:txBody>
                    <a:bodyPr/>
                    <a:lstStyle/>
                    <a:p>
                      <a:pPr algn="ctr"/>
                      <a:r>
                        <a:rPr lang="id-ID" sz="1100" b="0" noProof="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KEGIATAN</a:t>
                      </a: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100" b="0" noProof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INDIKATOR KEGIATAN</a:t>
                      </a: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Calibri"/>
                        </a:rPr>
                        <a:t>Penyehatan Lingkungan Permukiman</a:t>
                      </a: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d-ID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Jumlah kecamatan</a:t>
                      </a:r>
                      <a:r>
                        <a:rPr lang="id-ID" sz="1100" b="0" i="0" u="none" strike="noStrike" baseline="0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 yang dibina</a:t>
                      </a:r>
                      <a:endParaRPr lang="id-ID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Calibri"/>
                        </a:rPr>
                        <a:t>Percepatan</a:t>
                      </a:r>
                      <a:r>
                        <a:rPr lang="id-ID" sz="1100" b="0" i="0" u="none" strike="noStrike" baseline="0" noProof="0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Calibri"/>
                        </a:rPr>
                        <a:t> dan penguatan STBM</a:t>
                      </a:r>
                      <a:endParaRPr lang="id-ID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  <a:cs typeface="Calibri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d-ID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Jumlah Desa yang dibina STBM</a:t>
                      </a: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id-ID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Pengawasan tempat pengelolaan pestisida, fasilitas makanan dan minuman</a:t>
                      </a: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d-ID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Persentase Pengawasan Tempat Pengelolaan Pestisida dan fasilitas makanan minuman</a:t>
                      </a: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id-ID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Pengawasan hygiene dan sanitasi terhadap tempat-tempat umum;</a:t>
                      </a: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Jumlah </a:t>
                      </a:r>
                      <a:r>
                        <a:rPr lang="id-ID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Calibri"/>
                        </a:rPr>
                        <a:t>Tempat - Tempat Umum yang dilakukan</a:t>
                      </a:r>
                      <a:r>
                        <a:rPr lang="id-ID" sz="1100" b="0" i="0" u="none" strike="noStrike" baseline="0" noProof="0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Calibri"/>
                        </a:rPr>
                        <a:t> </a:t>
                      </a:r>
                      <a:r>
                        <a:rPr lang="id-ID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Pengawasan Hygiene</a:t>
                      </a:r>
                      <a:r>
                        <a:rPr lang="id-ID" sz="1100" b="0" i="0" u="none" strike="noStrike" baseline="0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 </a:t>
                      </a:r>
                      <a:r>
                        <a:rPr lang="id-ID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Sanitasi</a:t>
                      </a: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Calibri"/>
                        </a:rPr>
                        <a:t>Penyediaan Sarana</a:t>
                      </a:r>
                      <a:r>
                        <a:rPr lang="id-ID" sz="1100" b="0" i="0" u="none" strike="noStrike" baseline="0" noProof="0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Calibri"/>
                        </a:rPr>
                        <a:t> Prasarana Kesehatan Lingkungan</a:t>
                      </a:r>
                      <a:endParaRPr lang="id-ID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  <a:cs typeface="Calibri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d-ID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Jumlah pengadaan</a:t>
                      </a:r>
                      <a:r>
                        <a:rPr lang="id-ID" sz="1100" b="0" i="0" u="none" strike="noStrike" baseline="0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 sanitarian kit</a:t>
                      </a:r>
                      <a:endParaRPr lang="id-ID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t"/>
                      <a:r>
                        <a:rPr lang="id-ID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Pengelolaan limbah medis </a:t>
                      </a: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d-ID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Jumlah Puskesmas yang mengelola limbah medis padat</a:t>
                      </a: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id-ID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Analisis pengendalian dampak lingkungan dan manajemen faktor resiko lingkungan bidang kesehatan</a:t>
                      </a: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d-ID" sz="11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Jumlah Puskesmas</a:t>
                      </a:r>
                      <a:r>
                        <a:rPr lang="id-ID" sz="1100" b="0" i="0" u="none" strike="noStrike" baseline="0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 yang memiliki dokumen UKL dan UPL</a:t>
                      </a:r>
                      <a:endParaRPr lang="id-ID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2" name="Rectangle 41"/>
          <p:cNvSpPr/>
          <p:nvPr/>
        </p:nvSpPr>
        <p:spPr>
          <a:xfrm>
            <a:off x="3643392" y="2849909"/>
            <a:ext cx="1485464" cy="60016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id-ID" sz="1100" dirty="0">
                <a:solidFill>
                  <a:srgbClr val="000000"/>
                </a:solidFill>
                <a:latin typeface="Calibri"/>
                <a:ea typeface="Times New Roman"/>
                <a:cs typeface="Calibri"/>
              </a:rPr>
              <a:t>Jumlah Puskesmas yang mengelola limbah medis padat</a:t>
            </a:r>
            <a:endParaRPr lang="id-ID" sz="1100" dirty="0">
              <a:latin typeface="Calibri"/>
              <a:cs typeface="Calibri"/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3643392" y="3535709"/>
            <a:ext cx="1485464" cy="60016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id-ID" sz="1100" dirty="0">
                <a:latin typeface="Calibri"/>
                <a:cs typeface="Calibri"/>
              </a:rPr>
              <a:t>Persentase puskesmas yang melaksanakan dokumen UKL dan UPL</a:t>
            </a:r>
          </a:p>
        </p:txBody>
      </p:sp>
      <p:cxnSp>
        <p:nvCxnSpPr>
          <p:cNvPr id="34" name="Straight Arrow Connector 33"/>
          <p:cNvCxnSpPr>
            <a:stCxn id="4" idx="1"/>
          </p:cNvCxnSpPr>
          <p:nvPr/>
        </p:nvCxnSpPr>
        <p:spPr>
          <a:xfrm flipH="1">
            <a:off x="1719730" y="948578"/>
            <a:ext cx="448402" cy="0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>
            <a:stCxn id="24" idx="1"/>
          </p:cNvCxnSpPr>
          <p:nvPr/>
        </p:nvCxnSpPr>
        <p:spPr>
          <a:xfrm flipH="1">
            <a:off x="3395788" y="959245"/>
            <a:ext cx="247604" cy="0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>
            <a:endCxn id="4" idx="2"/>
          </p:cNvCxnSpPr>
          <p:nvPr/>
        </p:nvCxnSpPr>
        <p:spPr>
          <a:xfrm flipH="1" flipV="1">
            <a:off x="2781960" y="1248660"/>
            <a:ext cx="861432" cy="2587131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>
            <a:endCxn id="4" idx="2"/>
          </p:cNvCxnSpPr>
          <p:nvPr/>
        </p:nvCxnSpPr>
        <p:spPr>
          <a:xfrm flipH="1" flipV="1">
            <a:off x="2781960" y="1248660"/>
            <a:ext cx="861432" cy="1932973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>
            <a:endCxn id="24" idx="3"/>
          </p:cNvCxnSpPr>
          <p:nvPr/>
        </p:nvCxnSpPr>
        <p:spPr>
          <a:xfrm flipH="1">
            <a:off x="5128856" y="693605"/>
            <a:ext cx="267099" cy="265640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>
            <a:endCxn id="49" idx="3"/>
          </p:cNvCxnSpPr>
          <p:nvPr/>
        </p:nvCxnSpPr>
        <p:spPr>
          <a:xfrm flipH="1">
            <a:off x="5128856" y="3726251"/>
            <a:ext cx="279028" cy="109540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>
            <a:endCxn id="24" idx="2"/>
          </p:cNvCxnSpPr>
          <p:nvPr/>
        </p:nvCxnSpPr>
        <p:spPr>
          <a:xfrm flipH="1" flipV="1">
            <a:off x="4386124" y="1259327"/>
            <a:ext cx="1013820" cy="1495312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>
            <a:endCxn id="24" idx="2"/>
          </p:cNvCxnSpPr>
          <p:nvPr/>
        </p:nvCxnSpPr>
        <p:spPr>
          <a:xfrm flipH="1" flipV="1">
            <a:off x="4386124" y="1259327"/>
            <a:ext cx="1011533" cy="967504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>
            <a:endCxn id="24" idx="3"/>
          </p:cNvCxnSpPr>
          <p:nvPr/>
        </p:nvCxnSpPr>
        <p:spPr>
          <a:xfrm flipH="1" flipV="1">
            <a:off x="5128856" y="959245"/>
            <a:ext cx="275058" cy="620089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>
            <a:endCxn id="24" idx="3"/>
          </p:cNvCxnSpPr>
          <p:nvPr/>
        </p:nvCxnSpPr>
        <p:spPr>
          <a:xfrm flipH="1" flipV="1">
            <a:off x="5128856" y="959245"/>
            <a:ext cx="267100" cy="124895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>
            <a:endCxn id="42" idx="3"/>
          </p:cNvCxnSpPr>
          <p:nvPr/>
        </p:nvCxnSpPr>
        <p:spPr>
          <a:xfrm flipH="1" flipV="1">
            <a:off x="5128856" y="3149991"/>
            <a:ext cx="285285" cy="49953"/>
          </a:xfrm>
          <a:prstGeom prst="straightConnector1">
            <a:avLst/>
          </a:prstGeom>
          <a:ln w="12700">
            <a:solidFill>
              <a:srgbClr val="FF0000"/>
            </a:solidFill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3147572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TM10001105[[fn=Crop]]</Template>
  <TotalTime>15297</TotalTime>
  <Words>1302</Words>
  <Application>Microsoft Office PowerPoint</Application>
  <PresentationFormat>On-screen Show (4:3)</PresentationFormat>
  <Paragraphs>287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Franklin Gothic Book</vt:lpstr>
      <vt:lpstr>Times New Roman</vt:lpstr>
      <vt:lpstr>Crop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Fikom UNPAD, Studi Pembangunan ITB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RENSTRA DINAS KESEHATAN  KABUPATEN SUMEDANG</dc:title>
  <dc:creator>Rahadian Febry Maulana</dc:creator>
  <cp:lastModifiedBy>Safra Eqriswandiyah</cp:lastModifiedBy>
  <cp:revision>144</cp:revision>
  <cp:lastPrinted>2019-01-22T03:17:04Z</cp:lastPrinted>
  <dcterms:created xsi:type="dcterms:W3CDTF">2018-10-29T15:00:39Z</dcterms:created>
  <dcterms:modified xsi:type="dcterms:W3CDTF">2019-03-13T17:01:09Z</dcterms:modified>
</cp:coreProperties>
</file>