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45"/>
  </p:notesMasterIdLst>
  <p:handoutMasterIdLst>
    <p:handoutMasterId r:id="rId46"/>
  </p:handoutMasterIdLst>
  <p:sldIdLst>
    <p:sldId id="280" r:id="rId2"/>
    <p:sldId id="308" r:id="rId3"/>
    <p:sldId id="312" r:id="rId4"/>
    <p:sldId id="313" r:id="rId5"/>
    <p:sldId id="288" r:id="rId6"/>
    <p:sldId id="314" r:id="rId7"/>
    <p:sldId id="318" r:id="rId8"/>
    <p:sldId id="320" r:id="rId9"/>
    <p:sldId id="322" r:id="rId10"/>
    <p:sldId id="324" r:id="rId11"/>
    <p:sldId id="326" r:id="rId12"/>
    <p:sldId id="328" r:id="rId13"/>
    <p:sldId id="329" r:id="rId14"/>
    <p:sldId id="330" r:id="rId15"/>
    <p:sldId id="332" r:id="rId16"/>
    <p:sldId id="336" r:id="rId17"/>
    <p:sldId id="333" r:id="rId18"/>
    <p:sldId id="334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9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367" r:id="rId44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8157" autoAdjust="0"/>
  </p:normalViewPr>
  <p:slideViewPr>
    <p:cSldViewPr>
      <p:cViewPr varScale="1">
        <p:scale>
          <a:sx n="92" d="100"/>
          <a:sy n="92" d="100"/>
        </p:scale>
        <p:origin x="-13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G:\Laporan%20Ketepatan%20(1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Ketepatan</a:t>
            </a:r>
            <a:r>
              <a:rPr lang="en-US" baseline="0" dirty="0"/>
              <a:t> </a:t>
            </a:r>
            <a:r>
              <a:rPr lang="en-US" baseline="0" dirty="0" err="1"/>
              <a:t>Laporan</a:t>
            </a:r>
            <a:r>
              <a:rPr lang="en-US" baseline="0" dirty="0"/>
              <a:t> </a:t>
            </a:r>
            <a:r>
              <a:rPr lang="en-US" baseline="0" dirty="0" err="1"/>
              <a:t>Puskesmas</a:t>
            </a:r>
            <a:r>
              <a:rPr lang="en-US" baseline="0" dirty="0"/>
              <a:t> </a:t>
            </a:r>
            <a:r>
              <a:rPr lang="en-US" baseline="0" dirty="0" err="1"/>
              <a:t>Kabupaten</a:t>
            </a:r>
            <a:r>
              <a:rPr lang="en-US" baseline="0" dirty="0"/>
              <a:t> </a:t>
            </a:r>
            <a:r>
              <a:rPr lang="en-US" baseline="0" dirty="0" err="1"/>
              <a:t>Sumedang</a:t>
            </a:r>
            <a:endParaRPr lang="en-US" baseline="0" dirty="0"/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err="1"/>
              <a:t>Minggu</a:t>
            </a:r>
            <a:r>
              <a:rPr lang="en-US" baseline="0" dirty="0"/>
              <a:t> 1 </a:t>
            </a:r>
            <a:r>
              <a:rPr lang="en-US" baseline="0" dirty="0" err="1"/>
              <a:t>s.d</a:t>
            </a:r>
            <a:r>
              <a:rPr lang="en-US" baseline="0" dirty="0"/>
              <a:t> 52 </a:t>
            </a:r>
            <a:r>
              <a:rPr lang="en-US" baseline="0" dirty="0" err="1"/>
              <a:t>Tahun</a:t>
            </a:r>
            <a:r>
              <a:rPr lang="en-US" baseline="0" dirty="0"/>
              <a:t> 2017  </a:t>
            </a:r>
            <a:endParaRPr lang="en-US" dirty="0"/>
          </a:p>
        </c:rich>
      </c:tx>
      <c:layout>
        <c:manualLayout>
          <c:xMode val="edge"/>
          <c:yMode val="edge"/>
          <c:x val="0.3057669227990083"/>
          <c:y val="1.816092005159417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5607554127625062E-2"/>
          <c:y val="0.10932873871059692"/>
          <c:w val="0.91827747193549025"/>
          <c:h val="0.467774819654959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1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2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Pt>
            <c:idx val="3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'Laporan Ketepatan'!$B$8:$B$42</c:f>
              <c:strCache>
                <c:ptCount val="35"/>
                <c:pt idx="0">
                  <c:v>PKM. BUAH DUA</c:v>
                </c:pt>
                <c:pt idx="1">
                  <c:v>PKM. HARIANG</c:v>
                </c:pt>
                <c:pt idx="2">
                  <c:v>PKM. CIBUGEL</c:v>
                </c:pt>
                <c:pt idx="3">
                  <c:v>PKM. CIMALAKA</c:v>
                </c:pt>
                <c:pt idx="4">
                  <c:v>PKM. CONGGEANG</c:v>
                </c:pt>
                <c:pt idx="5">
                  <c:v>PKM. DARMA RAJA</c:v>
                </c:pt>
                <c:pt idx="6">
                  <c:v>PKM. CISARUA</c:v>
                </c:pt>
                <c:pt idx="7">
                  <c:v>PKM. CISITU</c:v>
                </c:pt>
                <c:pt idx="8">
                  <c:v>PKM. GANEAS</c:v>
                </c:pt>
                <c:pt idx="9">
                  <c:v>PKM. JATIGEDE</c:v>
                </c:pt>
                <c:pt idx="10">
                  <c:v>PKM. JATINUNGGAL</c:v>
                </c:pt>
                <c:pt idx="11">
                  <c:v>PKM. HAURNGOMBONG</c:v>
                </c:pt>
                <c:pt idx="12">
                  <c:v>PKM. PAMULIHAN</c:v>
                </c:pt>
                <c:pt idx="13">
                  <c:v>PKM. SUKASARI</c:v>
                </c:pt>
                <c:pt idx="14">
                  <c:v>PKM. SUKAGALIH</c:v>
                </c:pt>
                <c:pt idx="15">
                  <c:v>PKM. SUMEDANG SELATAN</c:v>
                </c:pt>
                <c:pt idx="16">
                  <c:v>PKM. SURIAN</c:v>
                </c:pt>
                <c:pt idx="17">
                  <c:v>PKM. TANJUNGMEDAR</c:v>
                </c:pt>
                <c:pt idx="18">
                  <c:v>PKM. CIMANGGUNG</c:v>
                </c:pt>
                <c:pt idx="19">
                  <c:v>PKM.SAWAH DADAP</c:v>
                </c:pt>
                <c:pt idx="20">
                  <c:v>PKM. JATINANGOR</c:v>
                </c:pt>
                <c:pt idx="21">
                  <c:v>PKM.CISEMPUR</c:v>
                </c:pt>
                <c:pt idx="22">
                  <c:v>PKM. PASEH</c:v>
                </c:pt>
                <c:pt idx="23">
                  <c:v>PKM. RANCA KALONG</c:v>
                </c:pt>
                <c:pt idx="24">
                  <c:v>PKM. SITURAJA</c:v>
                </c:pt>
                <c:pt idx="25">
                  <c:v>PKM. KOTA KALER</c:v>
                </c:pt>
                <c:pt idx="26">
                  <c:v>PKM. SITU</c:v>
                </c:pt>
                <c:pt idx="27">
                  <c:v>PKM.PADASUKA</c:v>
                </c:pt>
                <c:pt idx="28">
                  <c:v>PKM. SUKAMANTRI</c:v>
                </c:pt>
                <c:pt idx="29">
                  <c:v>PKM. TANJUNG KERTA</c:v>
                </c:pt>
                <c:pt idx="30">
                  <c:v>PKM. MARGAJAYA</c:v>
                </c:pt>
                <c:pt idx="31">
                  <c:v>PKM. TANJUNG SARI</c:v>
                </c:pt>
                <c:pt idx="32">
                  <c:v>PKM. TOMO</c:v>
                </c:pt>
                <c:pt idx="33">
                  <c:v>PKM. UJUNGJAYA</c:v>
                </c:pt>
                <c:pt idx="34">
                  <c:v>PKM. WADO</c:v>
                </c:pt>
              </c:strCache>
            </c:strRef>
          </c:cat>
          <c:val>
            <c:numRef>
              <c:f>'Laporan Ketepatan'!$BE$8:$BE$42</c:f>
              <c:numCache>
                <c:formatCode>0.00</c:formatCode>
                <c:ptCount val="35"/>
                <c:pt idx="0">
                  <c:v>96.15384615384616</c:v>
                </c:pt>
                <c:pt idx="1">
                  <c:v>44.230769230769226</c:v>
                </c:pt>
                <c:pt idx="2">
                  <c:v>67.307692307692307</c:v>
                </c:pt>
                <c:pt idx="3">
                  <c:v>71.15384615384616</c:v>
                </c:pt>
                <c:pt idx="4">
                  <c:v>88.461538461538453</c:v>
                </c:pt>
                <c:pt idx="5">
                  <c:v>88.461538461538453</c:v>
                </c:pt>
                <c:pt idx="6">
                  <c:v>100</c:v>
                </c:pt>
                <c:pt idx="7">
                  <c:v>100</c:v>
                </c:pt>
                <c:pt idx="8">
                  <c:v>90.384615384615387</c:v>
                </c:pt>
                <c:pt idx="9">
                  <c:v>65.384615384615387</c:v>
                </c:pt>
                <c:pt idx="10">
                  <c:v>73.076923076923066</c:v>
                </c:pt>
                <c:pt idx="11">
                  <c:v>92.307692307692307</c:v>
                </c:pt>
                <c:pt idx="12">
                  <c:v>98.076923076923066</c:v>
                </c:pt>
                <c:pt idx="13">
                  <c:v>73.076923076923066</c:v>
                </c:pt>
                <c:pt idx="14">
                  <c:v>84.615384615384613</c:v>
                </c:pt>
                <c:pt idx="15">
                  <c:v>94.230769230769226</c:v>
                </c:pt>
                <c:pt idx="16">
                  <c:v>98.076923076923066</c:v>
                </c:pt>
                <c:pt idx="17">
                  <c:v>65.384615384615387</c:v>
                </c:pt>
                <c:pt idx="18">
                  <c:v>78.84615384615384</c:v>
                </c:pt>
                <c:pt idx="19">
                  <c:v>86.538461538461547</c:v>
                </c:pt>
                <c:pt idx="20">
                  <c:v>75</c:v>
                </c:pt>
                <c:pt idx="21">
                  <c:v>55.769230769230774</c:v>
                </c:pt>
                <c:pt idx="22">
                  <c:v>76.923076923076934</c:v>
                </c:pt>
                <c:pt idx="23">
                  <c:v>84.615384615384613</c:v>
                </c:pt>
                <c:pt idx="24">
                  <c:v>61.53846153846154</c:v>
                </c:pt>
                <c:pt idx="25">
                  <c:v>86.538461538461547</c:v>
                </c:pt>
                <c:pt idx="26">
                  <c:v>100</c:v>
                </c:pt>
                <c:pt idx="27">
                  <c:v>100</c:v>
                </c:pt>
                <c:pt idx="28">
                  <c:v>84.615384615384613</c:v>
                </c:pt>
                <c:pt idx="29">
                  <c:v>42.307692307692307</c:v>
                </c:pt>
                <c:pt idx="30">
                  <c:v>98.076923076923066</c:v>
                </c:pt>
                <c:pt idx="31">
                  <c:v>61.53846153846154</c:v>
                </c:pt>
                <c:pt idx="32">
                  <c:v>100</c:v>
                </c:pt>
                <c:pt idx="33">
                  <c:v>96.15384615384616</c:v>
                </c:pt>
                <c:pt idx="34">
                  <c:v>61.53846153846154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64598528"/>
        <c:axId val="172484480"/>
      </c:barChart>
      <c:catAx>
        <c:axId val="16459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484480"/>
        <c:crosses val="autoZero"/>
        <c:auto val="1"/>
        <c:lblAlgn val="ctr"/>
        <c:lblOffset val="100"/>
        <c:noMultiLvlLbl val="0"/>
      </c:catAx>
      <c:valAx>
        <c:axId val="172484480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164598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647741400745961E-2"/>
          <c:y val="4.8973357032459884E-2"/>
          <c:w val="0.91735225859925407"/>
          <c:h val="0.8693963086351781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rgbClr val="00B050"/>
              </a:solidFill>
            </a:ln>
            <a:effectLst>
              <a:outerShdw sx="2000" sy="2000" algn="ctr" rotWithShape="0">
                <a:srgbClr val="000000"/>
              </a:outerShdw>
            </a:effectLst>
          </c:spPr>
          <c:marker>
            <c:symbol val="diamond"/>
            <c:size val="10"/>
            <c:spPr>
              <a:solidFill>
                <a:srgbClr val="FF0000"/>
              </a:solidFill>
              <a:ln w="47625">
                <a:solidFill>
                  <a:srgbClr val="00B050"/>
                </a:solidFill>
              </a:ln>
              <a:effectLst>
                <a:outerShdw sx="2000" sy="2000" algn="ctr" rotWithShape="0">
                  <a:srgbClr val="000000"/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44.53</c:v>
                </c:pt>
                <c:pt idx="1">
                  <c:v>50.46</c:v>
                </c:pt>
                <c:pt idx="2">
                  <c:v>56.45</c:v>
                </c:pt>
                <c:pt idx="3">
                  <c:v>58.94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165-174F-8288-6B5F9EDCB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1845632"/>
        <c:axId val="150078976"/>
      </c:lineChart>
      <c:catAx>
        <c:axId val="81845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0078976"/>
        <c:crosses val="autoZero"/>
        <c:auto val="1"/>
        <c:lblAlgn val="ctr"/>
        <c:lblOffset val="100"/>
        <c:noMultiLvlLbl val="0"/>
      </c:catAx>
      <c:valAx>
        <c:axId val="150078976"/>
        <c:scaling>
          <c:orientation val="minMax"/>
          <c:max val="8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8456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827760660352241E-2"/>
          <c:y val="3.6110204967569857E-2"/>
          <c:w val="0.93747175624786028"/>
          <c:h val="0.64246360766601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16"/>
              <c:layout/>
              <c:tx>
                <c:rich>
                  <a:bodyPr/>
                  <a:lstStyle/>
                  <a:p>
                    <a:pPr>
                      <a:defRPr sz="1200" b="0"/>
                    </a:pPr>
                    <a:r>
                      <a:rPr lang="en-US" b="1" dirty="0"/>
                      <a:t>59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Sheet1!$A$2:$A$37</c:f>
              <c:strCache>
                <c:ptCount val="36"/>
                <c:pt idx="0">
                  <c:v>Ujungjaya</c:v>
                </c:pt>
                <c:pt idx="1">
                  <c:v>Kotakaler</c:v>
                </c:pt>
                <c:pt idx="2">
                  <c:v>Tomo</c:v>
                </c:pt>
                <c:pt idx="3">
                  <c:v>Sukamantri</c:v>
                </c:pt>
                <c:pt idx="4">
                  <c:v>Cisitu</c:v>
                </c:pt>
                <c:pt idx="5">
                  <c:v>Jatigede</c:v>
                </c:pt>
                <c:pt idx="6">
                  <c:v>Tanjungkerta</c:v>
                </c:pt>
                <c:pt idx="7">
                  <c:v>Surian</c:v>
                </c:pt>
                <c:pt idx="8">
                  <c:v>Darmaraja</c:v>
                </c:pt>
                <c:pt idx="9">
                  <c:v>Paseh</c:v>
                </c:pt>
                <c:pt idx="10">
                  <c:v>Cibugel</c:v>
                </c:pt>
                <c:pt idx="11">
                  <c:v>Hariang</c:v>
                </c:pt>
                <c:pt idx="12">
                  <c:v>Cisarua</c:v>
                </c:pt>
                <c:pt idx="13">
                  <c:v>Tanjungsari</c:v>
                </c:pt>
                <c:pt idx="14">
                  <c:v>Padasuka</c:v>
                </c:pt>
                <c:pt idx="15">
                  <c:v>Cimanggung</c:v>
                </c:pt>
                <c:pt idx="16">
                  <c:v>Kabupaten</c:v>
                </c:pt>
                <c:pt idx="17">
                  <c:v>Wado</c:v>
                </c:pt>
                <c:pt idx="18">
                  <c:v>Tanjungmedar</c:v>
                </c:pt>
                <c:pt idx="19">
                  <c:v>Rancakalong</c:v>
                </c:pt>
                <c:pt idx="20">
                  <c:v>Jatinunggal</c:v>
                </c:pt>
                <c:pt idx="21">
                  <c:v>Conggeang</c:v>
                </c:pt>
                <c:pt idx="22">
                  <c:v>Situraja</c:v>
                </c:pt>
                <c:pt idx="23">
                  <c:v>Ganeas</c:v>
                </c:pt>
                <c:pt idx="24">
                  <c:v>Situ</c:v>
                </c:pt>
                <c:pt idx="25">
                  <c:v>Cimalaka</c:v>
                </c:pt>
                <c:pt idx="26">
                  <c:v>Buahdua</c:v>
                </c:pt>
                <c:pt idx="27">
                  <c:v>Margajaya</c:v>
                </c:pt>
                <c:pt idx="28">
                  <c:v>Jatinangor</c:v>
                </c:pt>
                <c:pt idx="29">
                  <c:v>Pamulihan</c:v>
                </c:pt>
                <c:pt idx="30">
                  <c:v>Sumedang Selatan</c:v>
                </c:pt>
                <c:pt idx="31">
                  <c:v>Sukagalih</c:v>
                </c:pt>
                <c:pt idx="32">
                  <c:v>Haurngombong</c:v>
                </c:pt>
                <c:pt idx="33">
                  <c:v>Sawahdadap</c:v>
                </c:pt>
                <c:pt idx="34">
                  <c:v>Sukasari</c:v>
                </c:pt>
                <c:pt idx="35">
                  <c:v>Cisempur</c:v>
                </c:pt>
              </c:strCache>
            </c:strRef>
          </c:cat>
          <c:val>
            <c:numRef>
              <c:f>Sheet1!$B$2:$B$37</c:f>
              <c:numCache>
                <c:formatCode>0</c:formatCode>
                <c:ptCount val="36"/>
                <c:pt idx="0">
                  <c:v>140.86521250895336</c:v>
                </c:pt>
                <c:pt idx="1">
                  <c:v>135.78023023389585</c:v>
                </c:pt>
                <c:pt idx="2">
                  <c:v>105.7131142403871</c:v>
                </c:pt>
                <c:pt idx="3">
                  <c:v>92.319338747349661</c:v>
                </c:pt>
                <c:pt idx="4">
                  <c:v>85.187902363759846</c:v>
                </c:pt>
                <c:pt idx="5">
                  <c:v>82.609778068831218</c:v>
                </c:pt>
                <c:pt idx="6">
                  <c:v>78.493683781466856</c:v>
                </c:pt>
                <c:pt idx="7">
                  <c:v>74.133747164384175</c:v>
                </c:pt>
                <c:pt idx="8">
                  <c:v>72.300428524639869</c:v>
                </c:pt>
                <c:pt idx="9">
                  <c:v>71.957530169435174</c:v>
                </c:pt>
                <c:pt idx="10">
                  <c:v>69.023592263835781</c:v>
                </c:pt>
                <c:pt idx="11">
                  <c:v>68.167719857938479</c:v>
                </c:pt>
                <c:pt idx="12">
                  <c:v>65.45983664965334</c:v>
                </c:pt>
                <c:pt idx="13">
                  <c:v>63.913793075899228</c:v>
                </c:pt>
                <c:pt idx="14">
                  <c:v>62.282647714623174</c:v>
                </c:pt>
                <c:pt idx="15">
                  <c:v>60.659966571158996</c:v>
                </c:pt>
                <c:pt idx="16">
                  <c:v>58.939314883045199</c:v>
                </c:pt>
                <c:pt idx="17">
                  <c:v>56.278620023224313</c:v>
                </c:pt>
                <c:pt idx="18">
                  <c:v>55.559177190809471</c:v>
                </c:pt>
                <c:pt idx="19">
                  <c:v>54.893832940404877</c:v>
                </c:pt>
                <c:pt idx="20">
                  <c:v>54.377745668323151</c:v>
                </c:pt>
                <c:pt idx="21">
                  <c:v>52.52702901871168</c:v>
                </c:pt>
                <c:pt idx="22">
                  <c:v>49.711672300656197</c:v>
                </c:pt>
                <c:pt idx="23">
                  <c:v>49.446635099427674</c:v>
                </c:pt>
                <c:pt idx="24">
                  <c:v>47.429880192122639</c:v>
                </c:pt>
                <c:pt idx="25">
                  <c:v>45.75934717506248</c:v>
                </c:pt>
                <c:pt idx="26">
                  <c:v>45.577113990848112</c:v>
                </c:pt>
                <c:pt idx="27">
                  <c:v>43.82895603809613</c:v>
                </c:pt>
                <c:pt idx="28">
                  <c:v>43.389866500866333</c:v>
                </c:pt>
                <c:pt idx="29">
                  <c:v>40.875862834439239</c:v>
                </c:pt>
                <c:pt idx="30">
                  <c:v>36.905861758023029</c:v>
                </c:pt>
                <c:pt idx="31">
                  <c:v>34.494811980278165</c:v>
                </c:pt>
                <c:pt idx="32">
                  <c:v>34.219890859080095</c:v>
                </c:pt>
                <c:pt idx="33">
                  <c:v>33.946552079565777</c:v>
                </c:pt>
                <c:pt idx="34">
                  <c:v>22.919700542652564</c:v>
                </c:pt>
                <c:pt idx="35">
                  <c:v>20.926543646492085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71-E348-8106-84C033A88C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65298944"/>
        <c:axId val="165300864"/>
      </c:barChart>
      <c:catAx>
        <c:axId val="165298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5300864"/>
        <c:crosses val="autoZero"/>
        <c:auto val="1"/>
        <c:lblAlgn val="ctr"/>
        <c:lblOffset val="100"/>
        <c:noMultiLvlLbl val="0"/>
      </c:catAx>
      <c:valAx>
        <c:axId val="165300864"/>
        <c:scaling>
          <c:orientation val="minMax"/>
          <c:max val="160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652989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827760660352241E-2"/>
          <c:y val="3.6110204967569857E-2"/>
          <c:w val="0.93747175624786028"/>
          <c:h val="0.64246360766601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dLbl>
              <c:idx val="16"/>
              <c:layout/>
              <c:tx>
                <c:rich>
                  <a:bodyPr/>
                  <a:lstStyle/>
                  <a:p>
                    <a:pPr>
                      <a:defRPr sz="1200" b="0"/>
                    </a:pPr>
                    <a:r>
                      <a:rPr lang="en-US" b="1" dirty="0"/>
                      <a:t>59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/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Sheet1!$A$2:$A$39</c:f>
              <c:strCache>
                <c:ptCount val="38"/>
                <c:pt idx="0">
                  <c:v>Ujungjaya</c:v>
                </c:pt>
                <c:pt idx="1">
                  <c:v>Sukamantri</c:v>
                </c:pt>
                <c:pt idx="2">
                  <c:v>Cimalaka</c:v>
                </c:pt>
                <c:pt idx="3">
                  <c:v>Cisarua</c:v>
                </c:pt>
                <c:pt idx="4">
                  <c:v>Rancakalong</c:v>
                </c:pt>
                <c:pt idx="5">
                  <c:v>Darmaraja</c:v>
                </c:pt>
                <c:pt idx="6">
                  <c:v>Tanjungkerta</c:v>
                </c:pt>
                <c:pt idx="7">
                  <c:v>Sukasari</c:v>
                </c:pt>
                <c:pt idx="8">
                  <c:v>Paseh</c:v>
                </c:pt>
                <c:pt idx="9">
                  <c:v>Haurngombong</c:v>
                </c:pt>
                <c:pt idx="10">
                  <c:v>Sumedang Selatan</c:v>
                </c:pt>
                <c:pt idx="11">
                  <c:v>Tomo</c:v>
                </c:pt>
                <c:pt idx="12">
                  <c:v>Surian</c:v>
                </c:pt>
                <c:pt idx="13">
                  <c:v>Cisitu</c:v>
                </c:pt>
                <c:pt idx="14">
                  <c:v>PT. Kahatex</c:v>
                </c:pt>
                <c:pt idx="15">
                  <c:v>Sukagalih</c:v>
                </c:pt>
                <c:pt idx="16">
                  <c:v>Jatigede</c:v>
                </c:pt>
                <c:pt idx="17">
                  <c:v>Pamulihan</c:v>
                </c:pt>
                <c:pt idx="18">
                  <c:v>Kabupaten</c:v>
                </c:pt>
                <c:pt idx="19">
                  <c:v>Jatinangor</c:v>
                </c:pt>
                <c:pt idx="20">
                  <c:v>Conggeang</c:v>
                </c:pt>
                <c:pt idx="21">
                  <c:v>Sawahdadap</c:v>
                </c:pt>
                <c:pt idx="22">
                  <c:v>Wado</c:v>
                </c:pt>
                <c:pt idx="23">
                  <c:v>Cimanggung</c:v>
                </c:pt>
                <c:pt idx="24">
                  <c:v>Ganeas</c:v>
                </c:pt>
                <c:pt idx="25">
                  <c:v>Tanjungmedar</c:v>
                </c:pt>
                <c:pt idx="26">
                  <c:v>Hariang</c:v>
                </c:pt>
                <c:pt idx="27">
                  <c:v>Cibugel</c:v>
                </c:pt>
                <c:pt idx="28">
                  <c:v>Situraja</c:v>
                </c:pt>
                <c:pt idx="29">
                  <c:v>Kota Kaler</c:v>
                </c:pt>
                <c:pt idx="30">
                  <c:v>Situ</c:v>
                </c:pt>
                <c:pt idx="31">
                  <c:v>Padasuka</c:v>
                </c:pt>
                <c:pt idx="32">
                  <c:v>Cisempur</c:v>
                </c:pt>
                <c:pt idx="33">
                  <c:v>Buahdua</c:v>
                </c:pt>
                <c:pt idx="34">
                  <c:v>Tanjungsari</c:v>
                </c:pt>
                <c:pt idx="35">
                  <c:v>Jatinunggal</c:v>
                </c:pt>
                <c:pt idx="36">
                  <c:v>RSUD Sumedang</c:v>
                </c:pt>
                <c:pt idx="37">
                  <c:v>Margajaya</c:v>
                </c:pt>
              </c:strCache>
            </c:strRef>
          </c:cat>
          <c:val>
            <c:numRef>
              <c:f>Sheet1!$B$2:$B$39</c:f>
              <c:numCache>
                <c:formatCode>0</c:formatCode>
                <c:ptCount val="38"/>
                <c:pt idx="0">
                  <c:v>100</c:v>
                </c:pt>
                <c:pt idx="1">
                  <c:v>100</c:v>
                </c:pt>
                <c:pt idx="2">
                  <c:v>95.652173913043484</c:v>
                </c:pt>
                <c:pt idx="3">
                  <c:v>90.909090909090907</c:v>
                </c:pt>
                <c:pt idx="4">
                  <c:v>90</c:v>
                </c:pt>
                <c:pt idx="5">
                  <c:v>86.666666666666671</c:v>
                </c:pt>
                <c:pt idx="6">
                  <c:v>86.666666666666671</c:v>
                </c:pt>
                <c:pt idx="7">
                  <c:v>85.714285714285708</c:v>
                </c:pt>
                <c:pt idx="8">
                  <c:v>85.18518518518519</c:v>
                </c:pt>
                <c:pt idx="9">
                  <c:v>83.333333333333343</c:v>
                </c:pt>
                <c:pt idx="10">
                  <c:v>83.333333333333343</c:v>
                </c:pt>
                <c:pt idx="11">
                  <c:v>83.333333333333343</c:v>
                </c:pt>
                <c:pt idx="12">
                  <c:v>83.333333333333343</c:v>
                </c:pt>
                <c:pt idx="13">
                  <c:v>82.608695652173907</c:v>
                </c:pt>
                <c:pt idx="14">
                  <c:v>80</c:v>
                </c:pt>
                <c:pt idx="15">
                  <c:v>77.777777777777786</c:v>
                </c:pt>
                <c:pt idx="16">
                  <c:v>77.777777777777786</c:v>
                </c:pt>
                <c:pt idx="17">
                  <c:v>77.272727272727266</c:v>
                </c:pt>
                <c:pt idx="18">
                  <c:v>76.642335766423358</c:v>
                </c:pt>
                <c:pt idx="19">
                  <c:v>76.19047619047619</c:v>
                </c:pt>
                <c:pt idx="20">
                  <c:v>76.19047619047619</c:v>
                </c:pt>
                <c:pt idx="21">
                  <c:v>72.727272727272734</c:v>
                </c:pt>
                <c:pt idx="22">
                  <c:v>72.41379310344827</c:v>
                </c:pt>
                <c:pt idx="23">
                  <c:v>72.222222222222214</c:v>
                </c:pt>
                <c:pt idx="24">
                  <c:v>72.222222222222214</c:v>
                </c:pt>
                <c:pt idx="25">
                  <c:v>71.428571428571431</c:v>
                </c:pt>
                <c:pt idx="26">
                  <c:v>70</c:v>
                </c:pt>
                <c:pt idx="27">
                  <c:v>69.230769230769226</c:v>
                </c:pt>
                <c:pt idx="28">
                  <c:v>68.965517241379317</c:v>
                </c:pt>
                <c:pt idx="29">
                  <c:v>66.666666666666657</c:v>
                </c:pt>
                <c:pt idx="30">
                  <c:v>62.962962962962962</c:v>
                </c:pt>
                <c:pt idx="31">
                  <c:v>58.333333333333336</c:v>
                </c:pt>
                <c:pt idx="32">
                  <c:v>57.142857142857139</c:v>
                </c:pt>
                <c:pt idx="33">
                  <c:v>57.142857142857139</c:v>
                </c:pt>
                <c:pt idx="34">
                  <c:v>56.521739130434781</c:v>
                </c:pt>
                <c:pt idx="35">
                  <c:v>56.521739130434781</c:v>
                </c:pt>
                <c:pt idx="36">
                  <c:v>50</c:v>
                </c:pt>
                <c:pt idx="37">
                  <c:v>33.333333333333329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171-E348-8106-84C033A88C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50460288"/>
        <c:axId val="150461824"/>
      </c:barChart>
      <c:catAx>
        <c:axId val="150460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0461824"/>
        <c:crosses val="autoZero"/>
        <c:auto val="1"/>
        <c:lblAlgn val="ctr"/>
        <c:lblOffset val="100"/>
        <c:noMultiLvlLbl val="0"/>
      </c:catAx>
      <c:valAx>
        <c:axId val="150461824"/>
        <c:scaling>
          <c:orientation val="minMax"/>
          <c:max val="100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50460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Sheet1!$M$39</c:f>
              <c:strCache>
                <c:ptCount val="1"/>
                <c:pt idx="0">
                  <c:v>2017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Sheet1!$L$40:$L$51</c:f>
              <c:strCache>
                <c:ptCount val="12"/>
                <c:pt idx="0">
                  <c:v>JANUARI</c:v>
                </c:pt>
                <c:pt idx="1">
                  <c:v>PEBRUARI</c:v>
                </c:pt>
                <c:pt idx="2">
                  <c:v>MARET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DESEMBER</c:v>
                </c:pt>
              </c:strCache>
            </c:strRef>
          </c:cat>
          <c:val>
            <c:numRef>
              <c:f>Sheet1!$M$40:$M$51</c:f>
              <c:numCache>
                <c:formatCode>General</c:formatCode>
                <c:ptCount val="12"/>
                <c:pt idx="0">
                  <c:v>60</c:v>
                </c:pt>
                <c:pt idx="1">
                  <c:v>31</c:v>
                </c:pt>
                <c:pt idx="2">
                  <c:v>8</c:v>
                </c:pt>
                <c:pt idx="3">
                  <c:v>5</c:v>
                </c:pt>
                <c:pt idx="4">
                  <c:v>14</c:v>
                </c:pt>
                <c:pt idx="5">
                  <c:v>5</c:v>
                </c:pt>
                <c:pt idx="6">
                  <c:v>7</c:v>
                </c:pt>
                <c:pt idx="7">
                  <c:v>0</c:v>
                </c:pt>
                <c:pt idx="8">
                  <c:v>11</c:v>
                </c:pt>
                <c:pt idx="9">
                  <c:v>13</c:v>
                </c:pt>
                <c:pt idx="10">
                  <c:v>23</c:v>
                </c:pt>
                <c:pt idx="11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560576"/>
        <c:axId val="151562112"/>
      </c:lineChart>
      <c:catAx>
        <c:axId val="151560576"/>
        <c:scaling>
          <c:orientation val="minMax"/>
        </c:scaling>
        <c:delete val="0"/>
        <c:axPos val="b"/>
        <c:majorTickMark val="out"/>
        <c:minorTickMark val="none"/>
        <c:tickLblPos val="nextTo"/>
        <c:crossAx val="151562112"/>
        <c:crosses val="autoZero"/>
        <c:auto val="1"/>
        <c:lblAlgn val="ctr"/>
        <c:lblOffset val="100"/>
        <c:noMultiLvlLbl val="0"/>
      </c:catAx>
      <c:valAx>
        <c:axId val="151562112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56057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Sheet1!$O$39</c:f>
              <c:strCache>
                <c:ptCount val="1"/>
                <c:pt idx="0">
                  <c:v>2017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Sheet1!$N$40:$N$51</c:f>
              <c:strCache>
                <c:ptCount val="12"/>
                <c:pt idx="0">
                  <c:v>JANUARI</c:v>
                </c:pt>
                <c:pt idx="1">
                  <c:v>PEBRUARI</c:v>
                </c:pt>
                <c:pt idx="2">
                  <c:v>MARET</c:v>
                </c:pt>
                <c:pt idx="3">
                  <c:v>APRIL</c:v>
                </c:pt>
                <c:pt idx="4">
                  <c:v>MEI</c:v>
                </c:pt>
                <c:pt idx="5">
                  <c:v>JUNI</c:v>
                </c:pt>
                <c:pt idx="6">
                  <c:v>JULI</c:v>
                </c:pt>
                <c:pt idx="7">
                  <c:v>AGUSTUS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DESEMBER</c:v>
                </c:pt>
              </c:strCache>
            </c:strRef>
          </c:cat>
          <c:val>
            <c:numRef>
              <c:f>Sheet1!$O$40:$O$51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1877888"/>
        <c:axId val="151900160"/>
      </c:lineChart>
      <c:catAx>
        <c:axId val="151877888"/>
        <c:scaling>
          <c:orientation val="minMax"/>
        </c:scaling>
        <c:delete val="0"/>
        <c:axPos val="b"/>
        <c:majorTickMark val="out"/>
        <c:minorTickMark val="none"/>
        <c:tickLblPos val="nextTo"/>
        <c:crossAx val="151900160"/>
        <c:crosses val="autoZero"/>
        <c:auto val="1"/>
        <c:lblAlgn val="ctr"/>
        <c:lblOffset val="100"/>
        <c:noMultiLvlLbl val="0"/>
      </c:catAx>
      <c:valAx>
        <c:axId val="151900160"/>
        <c:scaling>
          <c:orientation val="minMax"/>
          <c:max val="1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877888"/>
        <c:crosses val="autoZero"/>
        <c:crossBetween val="between"/>
        <c:majorUnit val="1"/>
        <c:minorUnit val="1"/>
      </c:valAx>
    </c:plotArea>
    <c:plotVisOnly val="1"/>
    <c:dispBlanksAs val="zero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Sheet2!$N$17:$N$20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Sheet2!$O$17:$O$20</c:f>
              <c:numCache>
                <c:formatCode>General</c:formatCode>
                <c:ptCount val="4"/>
                <c:pt idx="0">
                  <c:v>1.29</c:v>
                </c:pt>
                <c:pt idx="1">
                  <c:v>0.44</c:v>
                </c:pt>
                <c:pt idx="2">
                  <c:v>1.7</c:v>
                </c:pt>
                <c:pt idx="3">
                  <c:v>0.54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623296"/>
        <c:axId val="163624832"/>
      </c:lineChart>
      <c:catAx>
        <c:axId val="163623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3624832"/>
        <c:crosses val="autoZero"/>
        <c:auto val="1"/>
        <c:lblAlgn val="ctr"/>
        <c:lblOffset val="100"/>
        <c:noMultiLvlLbl val="0"/>
      </c:catAx>
      <c:valAx>
        <c:axId val="163624832"/>
        <c:scaling>
          <c:orientation val="minMax"/>
          <c:max val="3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3623296"/>
        <c:crosses val="autoZero"/>
        <c:crossBetween val="between"/>
        <c:majorUnit val="0.2"/>
      </c:valAx>
    </c:plotArea>
    <c:plotVisOnly val="1"/>
    <c:dispBlanksAs val="zero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Sheet3!$A$2:$A$36</c:f>
              <c:strCache>
                <c:ptCount val="35"/>
                <c:pt idx="0">
                  <c:v>JATINANGOR</c:v>
                </c:pt>
                <c:pt idx="1">
                  <c:v>CISEMPUR</c:v>
                </c:pt>
                <c:pt idx="2">
                  <c:v>CIMANGGUNG</c:v>
                </c:pt>
                <c:pt idx="3">
                  <c:v>SAWAHDADAP</c:v>
                </c:pt>
                <c:pt idx="4">
                  <c:v>TANJUNGSARI</c:v>
                </c:pt>
                <c:pt idx="5">
                  <c:v>MARGAJAYA</c:v>
                </c:pt>
                <c:pt idx="6">
                  <c:v>SUKASARI</c:v>
                </c:pt>
                <c:pt idx="7">
                  <c:v>HAURNGOMBONG</c:v>
                </c:pt>
                <c:pt idx="8">
                  <c:v>PAMULIHAN</c:v>
                </c:pt>
                <c:pt idx="9">
                  <c:v>RANCAKALONG</c:v>
                </c:pt>
                <c:pt idx="10">
                  <c:v>SUMEDANG SELATAN</c:v>
                </c:pt>
                <c:pt idx="11">
                  <c:v>SUKAGALIH</c:v>
                </c:pt>
                <c:pt idx="12">
                  <c:v>KOTAKALER</c:v>
                </c:pt>
                <c:pt idx="13">
                  <c:v>SITU</c:v>
                </c:pt>
                <c:pt idx="14">
                  <c:v>PADASUKA</c:v>
                </c:pt>
                <c:pt idx="15">
                  <c:v>GANEAS</c:v>
                </c:pt>
                <c:pt idx="16">
                  <c:v>SITURAJA</c:v>
                </c:pt>
                <c:pt idx="17">
                  <c:v>CISITU</c:v>
                </c:pt>
                <c:pt idx="18">
                  <c:v>DARMARAJA</c:v>
                </c:pt>
                <c:pt idx="19">
                  <c:v>CIBUGEL</c:v>
                </c:pt>
                <c:pt idx="20">
                  <c:v>WADO</c:v>
                </c:pt>
                <c:pt idx="21">
                  <c:v>JATINUNGGAL</c:v>
                </c:pt>
                <c:pt idx="22">
                  <c:v>JATIGEDE</c:v>
                </c:pt>
                <c:pt idx="23">
                  <c:v>TOMO</c:v>
                </c:pt>
                <c:pt idx="24">
                  <c:v>UJUNGJAYA</c:v>
                </c:pt>
                <c:pt idx="25">
                  <c:v>CONGGEANG</c:v>
                </c:pt>
                <c:pt idx="26">
                  <c:v>PASEH</c:v>
                </c:pt>
                <c:pt idx="27">
                  <c:v>CIMALAKA</c:v>
                </c:pt>
                <c:pt idx="28">
                  <c:v>CISARUA</c:v>
                </c:pt>
                <c:pt idx="29">
                  <c:v>SUKAMANTRI</c:v>
                </c:pt>
                <c:pt idx="30">
                  <c:v>TANJUNGKERTA</c:v>
                </c:pt>
                <c:pt idx="31">
                  <c:v>TANJUNGMEDAR</c:v>
                </c:pt>
                <c:pt idx="32">
                  <c:v>BUAHDUA</c:v>
                </c:pt>
                <c:pt idx="33">
                  <c:v>HARIANG</c:v>
                </c:pt>
                <c:pt idx="34">
                  <c:v>SURIAN</c:v>
                </c:pt>
              </c:strCache>
            </c:strRef>
          </c:cat>
          <c:val>
            <c:numRef>
              <c:f>Sheet3!$B$2:$B$36</c:f>
              <c:numCache>
                <c:formatCode>General</c:formatCode>
                <c:ptCount val="35"/>
                <c:pt idx="0">
                  <c:v>228</c:v>
                </c:pt>
                <c:pt idx="1">
                  <c:v>56</c:v>
                </c:pt>
                <c:pt idx="2">
                  <c:v>205</c:v>
                </c:pt>
                <c:pt idx="3">
                  <c:v>47</c:v>
                </c:pt>
                <c:pt idx="4">
                  <c:v>47</c:v>
                </c:pt>
                <c:pt idx="5">
                  <c:v>110</c:v>
                </c:pt>
                <c:pt idx="6">
                  <c:v>159</c:v>
                </c:pt>
                <c:pt idx="7">
                  <c:v>188</c:v>
                </c:pt>
                <c:pt idx="8">
                  <c:v>321</c:v>
                </c:pt>
                <c:pt idx="9">
                  <c:v>709</c:v>
                </c:pt>
                <c:pt idx="10">
                  <c:v>745</c:v>
                </c:pt>
                <c:pt idx="11">
                  <c:v>25</c:v>
                </c:pt>
                <c:pt idx="12">
                  <c:v>17</c:v>
                </c:pt>
                <c:pt idx="13">
                  <c:v>248</c:v>
                </c:pt>
                <c:pt idx="14">
                  <c:v>3</c:v>
                </c:pt>
                <c:pt idx="15">
                  <c:v>19</c:v>
                </c:pt>
                <c:pt idx="16">
                  <c:v>15</c:v>
                </c:pt>
                <c:pt idx="17">
                  <c:v>108</c:v>
                </c:pt>
                <c:pt idx="18">
                  <c:v>67</c:v>
                </c:pt>
                <c:pt idx="19">
                  <c:v>33</c:v>
                </c:pt>
                <c:pt idx="20">
                  <c:v>114</c:v>
                </c:pt>
                <c:pt idx="21">
                  <c:v>60</c:v>
                </c:pt>
                <c:pt idx="22">
                  <c:v>16</c:v>
                </c:pt>
                <c:pt idx="23">
                  <c:v>109</c:v>
                </c:pt>
                <c:pt idx="24">
                  <c:v>41</c:v>
                </c:pt>
                <c:pt idx="25">
                  <c:v>49</c:v>
                </c:pt>
                <c:pt idx="26">
                  <c:v>481</c:v>
                </c:pt>
                <c:pt idx="27">
                  <c:v>246</c:v>
                </c:pt>
                <c:pt idx="28">
                  <c:v>9</c:v>
                </c:pt>
                <c:pt idx="29">
                  <c:v>60</c:v>
                </c:pt>
                <c:pt idx="30">
                  <c:v>6</c:v>
                </c:pt>
                <c:pt idx="31">
                  <c:v>20</c:v>
                </c:pt>
                <c:pt idx="32">
                  <c:v>133</c:v>
                </c:pt>
                <c:pt idx="33">
                  <c:v>25</c:v>
                </c:pt>
                <c:pt idx="34">
                  <c:v>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94624"/>
        <c:axId val="163996416"/>
      </c:lineChart>
      <c:catAx>
        <c:axId val="163994624"/>
        <c:scaling>
          <c:orientation val="minMax"/>
        </c:scaling>
        <c:delete val="0"/>
        <c:axPos val="b"/>
        <c:majorTickMark val="out"/>
        <c:minorTickMark val="none"/>
        <c:tickLblPos val="nextTo"/>
        <c:crossAx val="163996416"/>
        <c:crosses val="autoZero"/>
        <c:auto val="1"/>
        <c:lblAlgn val="ctr"/>
        <c:lblOffset val="100"/>
        <c:noMultiLvlLbl val="0"/>
      </c:catAx>
      <c:valAx>
        <c:axId val="163996416"/>
        <c:scaling>
          <c:orientation val="minMax"/>
          <c:max val="1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399462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Sheet3!$E$21:$E$24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Sheet3!$F$21:$F$24</c:f>
              <c:numCache>
                <c:formatCode>General</c:formatCode>
                <c:ptCount val="4"/>
                <c:pt idx="0">
                  <c:v>4347</c:v>
                </c:pt>
                <c:pt idx="1">
                  <c:v>5995</c:v>
                </c:pt>
                <c:pt idx="2">
                  <c:v>8019</c:v>
                </c:pt>
                <c:pt idx="3">
                  <c:v>4730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226176"/>
        <c:axId val="164227712"/>
      </c:lineChart>
      <c:catAx>
        <c:axId val="164226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4227712"/>
        <c:crosses val="autoZero"/>
        <c:auto val="1"/>
        <c:lblAlgn val="ctr"/>
        <c:lblOffset val="100"/>
        <c:noMultiLvlLbl val="0"/>
      </c:catAx>
      <c:valAx>
        <c:axId val="164227712"/>
        <c:scaling>
          <c:orientation val="minMax"/>
          <c:max val="10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226176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Sheet1!$A$1:$A$35</c:f>
              <c:strCache>
                <c:ptCount val="35"/>
                <c:pt idx="0">
                  <c:v>Jatinangor</c:v>
                </c:pt>
                <c:pt idx="1">
                  <c:v>Cisempur</c:v>
                </c:pt>
                <c:pt idx="2">
                  <c:v>Cimanggung</c:v>
                </c:pt>
                <c:pt idx="3">
                  <c:v>Sawahdadap</c:v>
                </c:pt>
                <c:pt idx="4">
                  <c:v>Tanjungsari</c:v>
                </c:pt>
                <c:pt idx="5">
                  <c:v>Margajaya</c:v>
                </c:pt>
                <c:pt idx="6">
                  <c:v>Sukasari</c:v>
                </c:pt>
                <c:pt idx="7">
                  <c:v>Haurngombong</c:v>
                </c:pt>
                <c:pt idx="8">
                  <c:v>Pamulihan</c:v>
                </c:pt>
                <c:pt idx="9">
                  <c:v>Rancakalong</c:v>
                </c:pt>
                <c:pt idx="10">
                  <c:v>Sumedang Selatan</c:v>
                </c:pt>
                <c:pt idx="11">
                  <c:v>Sukagalih</c:v>
                </c:pt>
                <c:pt idx="12">
                  <c:v>Kotakaler</c:v>
                </c:pt>
                <c:pt idx="13">
                  <c:v>Situ</c:v>
                </c:pt>
                <c:pt idx="14">
                  <c:v>Padasuka</c:v>
                </c:pt>
                <c:pt idx="15">
                  <c:v>Ganeas</c:v>
                </c:pt>
                <c:pt idx="16">
                  <c:v>Situraja</c:v>
                </c:pt>
                <c:pt idx="17">
                  <c:v>Cisitu</c:v>
                </c:pt>
                <c:pt idx="18">
                  <c:v>Darmaraja</c:v>
                </c:pt>
                <c:pt idx="19">
                  <c:v>Cibugel</c:v>
                </c:pt>
                <c:pt idx="20">
                  <c:v>Wado</c:v>
                </c:pt>
                <c:pt idx="21">
                  <c:v>Jatinunggal</c:v>
                </c:pt>
                <c:pt idx="22">
                  <c:v>Jatigede</c:v>
                </c:pt>
                <c:pt idx="23">
                  <c:v>Tomo</c:v>
                </c:pt>
                <c:pt idx="24">
                  <c:v>Ujungjaya</c:v>
                </c:pt>
                <c:pt idx="25">
                  <c:v>Conggeang</c:v>
                </c:pt>
                <c:pt idx="26">
                  <c:v>Paseh</c:v>
                </c:pt>
                <c:pt idx="27">
                  <c:v>Cimalaka</c:v>
                </c:pt>
                <c:pt idx="28">
                  <c:v>Cisarua</c:v>
                </c:pt>
                <c:pt idx="29">
                  <c:v>Sukamantri</c:v>
                </c:pt>
                <c:pt idx="30">
                  <c:v>Tanjungkerta</c:v>
                </c:pt>
                <c:pt idx="31">
                  <c:v>Tanjungmedar</c:v>
                </c:pt>
                <c:pt idx="32">
                  <c:v>Buahdua</c:v>
                </c:pt>
                <c:pt idx="33">
                  <c:v>Hariang</c:v>
                </c:pt>
                <c:pt idx="34">
                  <c:v>Surian</c:v>
                </c:pt>
              </c:strCache>
            </c:strRef>
          </c:cat>
          <c:val>
            <c:numRef>
              <c:f>Sheet1!$B$1:$B$35</c:f>
              <c:numCache>
                <c:formatCode>General</c:formatCode>
                <c:ptCount val="3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753408"/>
        <c:axId val="164754944"/>
      </c:lineChart>
      <c:catAx>
        <c:axId val="164753408"/>
        <c:scaling>
          <c:orientation val="minMax"/>
        </c:scaling>
        <c:delete val="0"/>
        <c:axPos val="b"/>
        <c:majorTickMark val="out"/>
        <c:minorTickMark val="none"/>
        <c:tickLblPos val="nextTo"/>
        <c:crossAx val="164754944"/>
        <c:crosses val="autoZero"/>
        <c:auto val="1"/>
        <c:lblAlgn val="ctr"/>
        <c:lblOffset val="100"/>
        <c:noMultiLvlLbl val="0"/>
      </c:catAx>
      <c:valAx>
        <c:axId val="164754944"/>
        <c:scaling>
          <c:orientation val="minMax"/>
          <c:max val="5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753408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099518810148729E-2"/>
          <c:y val="6.9919072615923006E-2"/>
          <c:w val="0.89745603674540686"/>
          <c:h val="0.8326195683872849"/>
        </c:manualLayout>
      </c:layout>
      <c:lineChart>
        <c:grouping val="stacked"/>
        <c:varyColors val="0"/>
        <c:ser>
          <c:idx val="0"/>
          <c:order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Sheet1!$L$20:$L$23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Sheet1!$M$20:$M$23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2</c:v>
                </c:pt>
                <c:pt idx="3">
                  <c:v>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5046144"/>
        <c:axId val="165047680"/>
      </c:lineChart>
      <c:catAx>
        <c:axId val="16504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5047680"/>
        <c:crosses val="autoZero"/>
        <c:auto val="1"/>
        <c:lblAlgn val="ctr"/>
        <c:lblOffset val="100"/>
        <c:noMultiLvlLbl val="0"/>
      </c:catAx>
      <c:valAx>
        <c:axId val="165047680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5046144"/>
        <c:crosses val="autoZero"/>
        <c:crossBetween val="between"/>
      </c:valAx>
    </c:plotArea>
    <c:plotVisOnly val="1"/>
    <c:dispBlanksAs val="zero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DB63B3-BD29-4226-AC58-6B6BB6F5E8AB}" type="doc">
      <dgm:prSet loTypeId="urn:microsoft.com/office/officeart/2005/8/layout/vList3#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9D45D47-9518-4584-90F4-F2D6D10DFCFC}">
      <dgm:prSet phldrT="[Text]" custT="1"/>
      <dgm:spPr/>
      <dgm:t>
        <a:bodyPr/>
        <a:lstStyle/>
        <a:p>
          <a:r>
            <a:rPr lang="en-US" sz="2000" b="1" dirty="0" err="1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2000" b="1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dirty="0" err="1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Tambahan</a:t>
          </a:r>
          <a:r>
            <a:rPr lang="en-US" sz="1800" dirty="0" smtClean="0">
              <a:latin typeface="Arial" panose="020B0604020202020204" pitchFamily="34" charset="0"/>
              <a:cs typeface="Arial" panose="020B0604020202020204" pitchFamily="34" charset="0"/>
            </a:rPr>
            <a:t>		</a:t>
          </a:r>
          <a:endParaRPr lang="en-US" sz="20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CBC1FC6-075A-4B13-ADE8-190F7EA4C25C}" type="parTrans" cxnId="{94BB2C09-FEB0-41AA-8A1E-AF084E66423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5761DE-71E3-4E5B-A031-25E911D53A07}" type="sibTrans" cxnId="{94BB2C09-FEB0-41AA-8A1E-AF084E66423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7269B4-D2FB-4AEE-8C73-33BE57CAA1FB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Khusus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30B194-7251-44CA-8B91-DF0E4E3669D0}" type="parTrans" cxnId="{4516BCEC-96A2-4C16-BE73-D43C74AA5F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06FC20-A142-4951-B3B8-7F255B93A661}" type="sibTrans" cxnId="{4516BCEC-96A2-4C16-BE73-D43C74AA5F4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990BFF-104D-474B-828F-838589CE57F5}">
      <dgm:prSet phldrT="[Text]" custT="1"/>
      <dgm:spPr/>
      <dgm:t>
        <a:bodyPr/>
        <a:lstStyle/>
        <a:p>
          <a:r>
            <a:rPr 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Meningitis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Meningokokus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Jemaah Haji :  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C9EB90-E64B-4E2C-9B41-9769BAE79D00}" type="parTrans" cxnId="{B6723F78-772A-4B95-BE5F-CEE5758BE39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2A6858-248B-4815-830A-E53EB6220E16}" type="sibTrans" cxnId="{B6723F78-772A-4B95-BE5F-CEE5758BE39D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E7445E-EF89-493E-84B0-2D038376BDE2}">
      <dgm:prSet phldrT="[Text]" custT="1"/>
      <dgm:spPr/>
      <dgm:t>
        <a:bodyPr/>
        <a:lstStyle/>
        <a:p>
          <a:r>
            <a:rPr lang="en-US" sz="1400" b="1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Catch up Campaign </a:t>
          </a:r>
          <a:r>
            <a:rPr lang="en-US" sz="1400" b="1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Campak</a:t>
          </a:r>
          <a:r>
            <a:rPr lang="en-US" sz="14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:</a:t>
          </a:r>
          <a:endParaRPr lang="en-US" sz="1400" b="1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9C22B64-A7EB-40E5-A9D2-B25242576E0E}" type="parTrans" cxnId="{26506022-067F-4CB9-A688-41D2A1E906A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D43EB7-E4E2-4869-BB50-E035688776A2}" type="sibTrans" cxnId="{26506022-067F-4CB9-A688-41D2A1E906A5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627C0D-299E-4525-AD1A-9876DD89689D}">
      <dgm:prSet phldrT="[Text]" custT="1"/>
      <dgm:spPr/>
      <dgm:t>
        <a:bodyPr/>
        <a:lstStyle/>
        <a:p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066B6D-491B-43A7-AEB6-25C90727D2EC}" type="parTrans" cxnId="{A24E203A-A40F-405F-9A72-FAB2A2D5460A}">
      <dgm:prSet/>
      <dgm:spPr/>
      <dgm:t>
        <a:bodyPr/>
        <a:lstStyle/>
        <a:p>
          <a:endParaRPr lang="id-ID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6BD25B0-E0C5-4B10-8677-9C7E9535FF70}" type="sibTrans" cxnId="{A24E203A-A40F-405F-9A72-FAB2A2D5460A}">
      <dgm:prSet/>
      <dgm:spPr/>
      <dgm:t>
        <a:bodyPr/>
        <a:lstStyle/>
        <a:p>
          <a:endParaRPr lang="id-ID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DE408F-8344-4132-93E3-7E7951BFA31A}">
      <dgm:prSet phldrT="[Text]"/>
      <dgm:spPr/>
      <dgm:t>
        <a:bodyPr/>
        <a:lstStyle/>
        <a:p>
          <a:pPr marL="114300" indent="0">
            <a:lnSpc>
              <a:spcPct val="90000"/>
            </a:lnSpc>
            <a:spcAft>
              <a:spcPct val="15000"/>
            </a:spcAft>
          </a:pPr>
          <a:endParaRPr lang="en-US" sz="1200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EE8D5F-D7E3-4923-9382-46C3C6EB95B1}">
      <dgm:prSet phldrT="[Text]"/>
      <dgm:spPr/>
      <dgm:t>
        <a:bodyPr/>
        <a:lstStyle/>
        <a:p>
          <a:pPr marL="114300" indent="0">
            <a:lnSpc>
              <a:spcPct val="90000"/>
            </a:lnSpc>
            <a:spcAft>
              <a:spcPct val="15000"/>
            </a:spcAft>
          </a:pPr>
          <a:endParaRPr lang="en-US" sz="1200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476781-90BC-4AF0-ABAA-CAA2031F5AF7}">
      <dgm:prSet phldrT="[Text]" custT="1"/>
      <dgm:spPr/>
      <dgm:t>
        <a:bodyPr/>
        <a:lstStyle/>
        <a:p>
          <a:pPr marL="625475" indent="-180975">
            <a:lnSpc>
              <a:spcPct val="150000"/>
            </a:lnSpc>
            <a:spcAft>
              <a:spcPct val="15000"/>
            </a:spcAft>
          </a:pP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Bulan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Anak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Sekolah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: H: 99,4 %  T: 95 % (&gt; T )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53AA43-5EBB-4C01-AD7C-2C5A1676C38C}">
      <dgm:prSet phldrT="[Text]" custT="1"/>
      <dgm:spPr/>
      <dgm:t>
        <a:bodyPr/>
        <a:lstStyle/>
        <a:p>
          <a:pPr marL="171450" indent="0">
            <a:lnSpc>
              <a:spcPct val="150000"/>
            </a:lnSpc>
            <a:spcAft>
              <a:spcPct val="15000"/>
            </a:spcAft>
          </a:pP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Universal Child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Imunization</a:t>
          </a:r>
          <a:r>
            <a:rPr lang="id-ID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H: 96,8 %  T : 100 %  ( &lt; T )</a:t>
          </a:r>
          <a:r>
            <a:rPr lang="id-ID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79BF59-3F09-4FCE-8B9A-C3394E63AB38}">
      <dgm:prSet phldrT="[Text]" custT="1"/>
      <dgm:spPr/>
      <dgm:t>
        <a:bodyPr/>
        <a:lstStyle/>
        <a:p>
          <a:pPr marL="171450" indent="0">
            <a:lnSpc>
              <a:spcPct val="150000"/>
            </a:lnSpc>
            <a:spcAft>
              <a:spcPct val="15000"/>
            </a:spcAft>
          </a:pP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Dasar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Lengkap</a:t>
          </a:r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: H: 99,9 %  T: 92 %  ( &gt; T)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607535-24B0-444F-8C66-FE912E86EE84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2400" b="1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Imunisasi Rutin</a:t>
          </a:r>
          <a:endParaRPr lang="en-US" sz="2400" b="1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1DB9E6-D199-4E89-8AD0-07C0AB61FDDC}" type="sibTrans" cxnId="{4E5BAE81-C77F-4430-B085-95703C7521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78C6BBC-4613-4BEE-9877-BABCF031277F}" type="parTrans" cxnId="{4E5BAE81-C77F-4430-B085-95703C75219F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A8A3DD-C15E-49C7-809E-C68850D46810}" type="sibTrans" cxnId="{B022DDBC-2458-417B-AD55-57888FA124E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4A849B-913D-4B7E-BC15-5AC6CDEE5102}" type="parTrans" cxnId="{B022DDBC-2458-417B-AD55-57888FA124E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008100-9E2B-4E5E-973E-9F12C4A9D6F6}" type="sibTrans" cxnId="{EFB8DFBA-955F-4E1B-BCA5-5985E25784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7A54F0-8352-4F3C-8DEA-14B415178346}" type="parTrans" cxnId="{EFB8DFBA-955F-4E1B-BCA5-5985E257843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ECF17E2-09E5-44DE-B1E0-54F6491E1509}" type="sibTrans" cxnId="{14033C4E-36B1-43D4-8E61-0E8611CEB2FD}">
      <dgm:prSet/>
      <dgm:spPr/>
      <dgm:t>
        <a:bodyPr/>
        <a:lstStyle/>
        <a:p>
          <a:endParaRPr lang="id-ID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200B93-73E0-4133-B70F-44B2320E19A3}" type="parTrans" cxnId="{14033C4E-36B1-43D4-8E61-0E8611CEB2FD}">
      <dgm:prSet/>
      <dgm:spPr/>
      <dgm:t>
        <a:bodyPr/>
        <a:lstStyle/>
        <a:p>
          <a:endParaRPr lang="id-ID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519AAA-77EB-4B34-B6E3-ABC55CE175F2}" type="sibTrans" cxnId="{74304CA7-7B0D-42FB-B7CF-F66C7A251BF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021B28-A57F-435E-8F9F-6B6C53A7B7FB}" type="parTrans" cxnId="{74304CA7-7B0D-42FB-B7CF-F66C7A251BFE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B67B09-B823-4305-AA87-CD387C586264}" type="sibTrans" cxnId="{8D3FC085-D2AF-4FE7-8A95-E9A3CCD1AD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AF8013-2429-4914-B3C5-E63A63AA7567}" type="parTrans" cxnId="{8D3FC085-D2AF-4FE7-8A95-E9A3CCD1AD0A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38CAC5-8125-4697-90DF-00F2BF725A26}">
      <dgm:prSet phldrT="[Text]" custT="1"/>
      <dgm:spPr/>
      <dgm:t>
        <a:bodyPr/>
        <a:lstStyle/>
        <a:p>
          <a:r>
            <a:rPr lang="en-US" sz="1400" b="1" i="1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Agustus</a:t>
          </a:r>
          <a:r>
            <a:rPr lang="en-US" sz="14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 </a:t>
          </a:r>
          <a:r>
            <a:rPr lang="id-ID" sz="1400" b="1" i="0" u="none" dirty="0" smtClean="0">
              <a:solidFill>
                <a:schemeClr val="tx1"/>
              </a:solidFill>
            </a:rPr>
            <a:t>98,77</a:t>
          </a:r>
          <a:r>
            <a:rPr lang="en-US" sz="1400" b="1" i="0" u="none" dirty="0" smtClean="0">
              <a:solidFill>
                <a:schemeClr val="tx1"/>
              </a:solidFill>
            </a:rPr>
            <a:t>  %   T : 95 %   (&gt; T )</a:t>
          </a:r>
          <a:endParaRPr lang="en-US" sz="1400" b="1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26A8E5C-0E4F-4F99-9056-3884906B64D2}" type="parTrans" cxnId="{F2684D33-42FA-41CE-95E0-DF07C634BF97}">
      <dgm:prSet/>
      <dgm:spPr/>
      <dgm:t>
        <a:bodyPr/>
        <a:lstStyle/>
        <a:p>
          <a:endParaRPr lang="en-US"/>
        </a:p>
      </dgm:t>
    </dgm:pt>
    <dgm:pt modelId="{087319D7-4222-41F4-A3B7-CD8929782209}" type="sibTrans" cxnId="{F2684D33-42FA-41CE-95E0-DF07C634BF97}">
      <dgm:prSet/>
      <dgm:spPr/>
      <dgm:t>
        <a:bodyPr/>
        <a:lstStyle/>
        <a:p>
          <a:endParaRPr lang="en-US"/>
        </a:p>
      </dgm:t>
    </dgm:pt>
    <dgm:pt modelId="{2BD51DE9-AA4E-414D-A4D0-67694E8B902D}">
      <dgm:prSet/>
      <dgm:spPr/>
      <dgm:t>
        <a:bodyPr/>
        <a:lstStyle/>
        <a:p>
          <a:pPr rtl="0"/>
          <a:endParaRPr lang="en-US" sz="3600" b="0" i="0" u="none" dirty="0"/>
        </a:p>
      </dgm:t>
    </dgm:pt>
    <dgm:pt modelId="{74988C14-E6FE-4705-BDC4-EAFDBFFE4E7C}" type="parTrans" cxnId="{685C25B5-A6C5-461E-9E37-547D800197FC}">
      <dgm:prSet/>
      <dgm:spPr/>
      <dgm:t>
        <a:bodyPr/>
        <a:lstStyle/>
        <a:p>
          <a:endParaRPr lang="en-US"/>
        </a:p>
      </dgm:t>
    </dgm:pt>
    <dgm:pt modelId="{7011576F-DD59-4128-B9D8-2254F696703A}" type="sibTrans" cxnId="{685C25B5-A6C5-461E-9E37-547D800197FC}">
      <dgm:prSet/>
      <dgm:spPr/>
      <dgm:t>
        <a:bodyPr/>
        <a:lstStyle/>
        <a:p>
          <a:endParaRPr lang="en-US"/>
        </a:p>
      </dgm:t>
    </dgm:pt>
    <dgm:pt modelId="{6FF5BB8B-7554-49FB-9157-DA92BE81A904}">
      <dgm:prSet phldrT="[Text]" custT="1"/>
      <dgm:spPr/>
      <dgm:t>
        <a:bodyPr/>
        <a:lstStyle/>
        <a:p>
          <a:r>
            <a:rPr lang="en-US" sz="1400" b="1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September : 99,72 %  T : 95 % ( &gt;T )</a:t>
          </a:r>
          <a:endParaRPr lang="en-US" sz="1400" b="1" i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A897AB-6371-487C-A6CE-32BEFD0F7B23}" type="parTrans" cxnId="{088D7FFD-24F4-4F3C-9873-D56BCE80B086}">
      <dgm:prSet/>
      <dgm:spPr/>
      <dgm:t>
        <a:bodyPr/>
        <a:lstStyle/>
        <a:p>
          <a:endParaRPr lang="en-US"/>
        </a:p>
      </dgm:t>
    </dgm:pt>
    <dgm:pt modelId="{61FA39AC-5932-4C66-BDEF-905304BB5F76}" type="sibTrans" cxnId="{088D7FFD-24F4-4F3C-9873-D56BCE80B086}">
      <dgm:prSet/>
      <dgm:spPr/>
      <dgm:t>
        <a:bodyPr/>
        <a:lstStyle/>
        <a:p>
          <a:endParaRPr lang="en-US"/>
        </a:p>
      </dgm:t>
    </dgm:pt>
    <dgm:pt modelId="{019A1CB3-4806-4EEE-A902-3D4A39E89035}">
      <dgm:prSet phldrT="[Text]" custT="1"/>
      <dgm:spPr/>
      <dgm:t>
        <a:bodyPr/>
        <a:lstStyle/>
        <a:p>
          <a:r>
            <a:rPr lang="en-US" sz="1400" b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H: 100 %  T: 100 %</a:t>
          </a:r>
          <a:endParaRPr lang="en-US" sz="1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2850BB5-56B1-4B6D-B514-8CA2842F8E96}" type="parTrans" cxnId="{C785C030-5C87-4E14-BE10-24235CBD3ECD}">
      <dgm:prSet/>
      <dgm:spPr/>
      <dgm:t>
        <a:bodyPr/>
        <a:lstStyle/>
        <a:p>
          <a:endParaRPr lang="en-US"/>
        </a:p>
      </dgm:t>
    </dgm:pt>
    <dgm:pt modelId="{49201068-7B53-4602-9535-0DBB187C335F}" type="sibTrans" cxnId="{C785C030-5C87-4E14-BE10-24235CBD3ECD}">
      <dgm:prSet/>
      <dgm:spPr/>
      <dgm:t>
        <a:bodyPr/>
        <a:lstStyle/>
        <a:p>
          <a:endParaRPr lang="en-US"/>
        </a:p>
      </dgm:t>
    </dgm:pt>
    <dgm:pt modelId="{A6067D3F-6DE6-4035-BA64-4A34A6461F77}" type="pres">
      <dgm:prSet presAssocID="{FCDB63B3-BD29-4226-AC58-6B6BB6F5E8A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034AC9D-976B-4CF8-808F-1312AB6D0D0D}" type="pres">
      <dgm:prSet presAssocID="{E0607535-24B0-444F-8C66-FE912E86EE84}" presName="composite" presStyleCnt="0"/>
      <dgm:spPr/>
    </dgm:pt>
    <dgm:pt modelId="{01AEBC41-FBAE-4663-8E95-F0664208182A}" type="pres">
      <dgm:prSet presAssocID="{E0607535-24B0-444F-8C66-FE912E86EE84}" presName="imgShp" presStyleLbl="fgImgPlace1" presStyleIdx="0" presStyleCnt="3" custScaleX="182812" custScaleY="145590" custLinFactNeighborX="-88470" custLinFactNeighborY="-2058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DDF81952-3786-4D0F-B793-ED614D4AF486}" type="pres">
      <dgm:prSet presAssocID="{E0607535-24B0-444F-8C66-FE912E86EE84}" presName="txShp" presStyleLbl="node1" presStyleIdx="0" presStyleCnt="3" custScaleX="124448" custScaleY="207593" custLinFactNeighborX="1053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5C5A370-A69B-41A7-A106-CB374A233A4B}" type="pres">
      <dgm:prSet presAssocID="{321DB9E6-D199-4E89-8AD0-07C0AB61FDDC}" presName="spacing" presStyleCnt="0"/>
      <dgm:spPr/>
    </dgm:pt>
    <dgm:pt modelId="{82F694FD-CAD2-475D-9DCC-4BDBC0D4492F}" type="pres">
      <dgm:prSet presAssocID="{19D45D47-9518-4584-90F4-F2D6D10DFCFC}" presName="composite" presStyleCnt="0"/>
      <dgm:spPr/>
    </dgm:pt>
    <dgm:pt modelId="{C074CCB2-BB4E-4AD4-8835-B9CAA59E8E50}" type="pres">
      <dgm:prSet presAssocID="{19D45D47-9518-4584-90F4-F2D6D10DFCFC}" presName="imgShp" presStyleLbl="fgImgPlace1" presStyleIdx="1" presStyleCnt="3" custScaleX="288198" custScaleY="171526" custLinFactX="-86606" custLinFactNeighborX="-100000" custLinFactNeighborY="-182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id-ID"/>
        </a:p>
      </dgm:t>
    </dgm:pt>
    <dgm:pt modelId="{2E7162E5-813B-4972-B643-7A7EE0117426}" type="pres">
      <dgm:prSet presAssocID="{19D45D47-9518-4584-90F4-F2D6D10DFCFC}" presName="txShp" presStyleLbl="node1" presStyleIdx="1" presStyleCnt="3" custScaleX="101084" custScaleY="186449" custLinFactNeighborX="1117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0D55EA-3ED3-4B3D-B7AB-6BECDE35FCA9}" type="pres">
      <dgm:prSet presAssocID="{B15761DE-71E3-4E5B-A031-25E911D53A07}" presName="spacing" presStyleCnt="0"/>
      <dgm:spPr/>
    </dgm:pt>
    <dgm:pt modelId="{AAE128CF-5FD8-44B8-B4AD-B4DD17F28784}" type="pres">
      <dgm:prSet presAssocID="{627269B4-D2FB-4AEE-8C73-33BE57CAA1FB}" presName="composite" presStyleCnt="0"/>
      <dgm:spPr/>
    </dgm:pt>
    <dgm:pt modelId="{F22CABE0-4D35-47F6-A818-5DBFAF354B6B}" type="pres">
      <dgm:prSet presAssocID="{627269B4-D2FB-4AEE-8C73-33BE57CAA1FB}" presName="imgShp" presStyleLbl="fgImgPlace1" presStyleIdx="2" presStyleCnt="3" custScaleX="215430" custScaleY="171851" custLinFactNeighborX="-22680" custLinFactNeighborY="-3228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BD02292A-FF63-4D8B-815A-5BC1D0D5BCB2}" type="pres">
      <dgm:prSet presAssocID="{627269B4-D2FB-4AEE-8C73-33BE57CAA1FB}" presName="txShp" presStyleLbl="node1" presStyleIdx="2" presStyleCnt="3" custScaleX="84614" custScaleY="124138" custLinFactNeighborX="14680" custLinFactNeighborY="-155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6253A55-1A3C-4D4E-B1FF-49701B1F1E1E}" type="presOf" srcId="{FCDB63B3-BD29-4226-AC58-6B6BB6F5E8AB}" destId="{A6067D3F-6DE6-4035-BA64-4A34A6461F77}" srcOrd="0" destOrd="0" presId="urn:microsoft.com/office/officeart/2005/8/layout/vList3#1"/>
    <dgm:cxn modelId="{2ADB547C-1CB1-418E-96E6-426C0B4C3983}" type="presOf" srcId="{2BD51DE9-AA4E-414D-A4D0-67694E8B902D}" destId="{2E7162E5-813B-4972-B643-7A7EE0117426}" srcOrd="0" destOrd="4" presId="urn:microsoft.com/office/officeart/2005/8/layout/vList3#1"/>
    <dgm:cxn modelId="{A24E203A-A40F-405F-9A72-FAB2A2D5460A}" srcId="{627269B4-D2FB-4AEE-8C73-33BE57CAA1FB}" destId="{E1627C0D-299E-4525-AD1A-9876DD89689D}" srcOrd="2" destOrd="0" parTransId="{3F066B6D-491B-43A7-AEB6-25C90727D2EC}" sibTransId="{36BD25B0-E0C5-4B10-8677-9C7E9535FF70}"/>
    <dgm:cxn modelId="{3D51B38D-E971-486F-BFDB-6633FAD534AB}" type="presOf" srcId="{A9476781-90BC-4AF0-ABAA-CAA2031F5AF7}" destId="{DDF81952-3786-4D0F-B793-ED614D4AF486}" srcOrd="0" destOrd="3" presId="urn:microsoft.com/office/officeart/2005/8/layout/vList3#1"/>
    <dgm:cxn modelId="{45242287-B9A0-4428-9A02-FF8E7AAB50B6}" type="presOf" srcId="{19D45D47-9518-4584-90F4-F2D6D10DFCFC}" destId="{2E7162E5-813B-4972-B643-7A7EE0117426}" srcOrd="0" destOrd="0" presId="urn:microsoft.com/office/officeart/2005/8/layout/vList3#1"/>
    <dgm:cxn modelId="{685C25B5-A6C5-461E-9E37-547D800197FC}" srcId="{6FF5BB8B-7554-49FB-9157-DA92BE81A904}" destId="{2BD51DE9-AA4E-414D-A4D0-67694E8B902D}" srcOrd="0" destOrd="0" parTransId="{74988C14-E6FE-4705-BDC4-EAFDBFFE4E7C}" sibTransId="{7011576F-DD59-4128-B9D8-2254F696703A}"/>
    <dgm:cxn modelId="{74304CA7-7B0D-42FB-B7CF-F66C7A251BFE}" srcId="{E0607535-24B0-444F-8C66-FE912E86EE84}" destId="{5553AA43-5EBB-4C01-AD7C-2C5A1676C38C}" srcOrd="1" destOrd="0" parTransId="{07021B28-A57F-435E-8F9F-6B6C53A7B7FB}" sibTransId="{BC519AAA-77EB-4B34-B6E3-ABC55CE175F2}"/>
    <dgm:cxn modelId="{BA523FB7-4617-434E-996F-B6AD43B290F0}" type="presOf" srcId="{59EE8D5F-D7E3-4923-9382-46C3C6EB95B1}" destId="{DDF81952-3786-4D0F-B793-ED614D4AF486}" srcOrd="0" destOrd="4" presId="urn:microsoft.com/office/officeart/2005/8/layout/vList3#1"/>
    <dgm:cxn modelId="{F3AC19B7-34D1-47F5-9D1B-D85EAA5724F4}" type="presOf" srcId="{A6E7445E-EF89-493E-84B0-2D038376BDE2}" destId="{2E7162E5-813B-4972-B643-7A7EE0117426}" srcOrd="0" destOrd="1" presId="urn:microsoft.com/office/officeart/2005/8/layout/vList3#1"/>
    <dgm:cxn modelId="{C785C030-5C87-4E14-BE10-24235CBD3ECD}" srcId="{627269B4-D2FB-4AEE-8C73-33BE57CAA1FB}" destId="{019A1CB3-4806-4EEE-A902-3D4A39E89035}" srcOrd="1" destOrd="0" parTransId="{92850BB5-56B1-4B6D-B514-8CA2842F8E96}" sibTransId="{49201068-7B53-4602-9535-0DBB187C335F}"/>
    <dgm:cxn modelId="{B6723F78-772A-4B95-BE5F-CEE5758BE39D}" srcId="{627269B4-D2FB-4AEE-8C73-33BE57CAA1FB}" destId="{28990BFF-104D-474B-828F-838589CE57F5}" srcOrd="0" destOrd="0" parTransId="{65C9EB90-E64B-4E2C-9B41-9769BAE79D00}" sibTransId="{E92A6858-248B-4815-830A-E53EB6220E16}"/>
    <dgm:cxn modelId="{26506022-067F-4CB9-A688-41D2A1E906A5}" srcId="{19D45D47-9518-4584-90F4-F2D6D10DFCFC}" destId="{A6E7445E-EF89-493E-84B0-2D038376BDE2}" srcOrd="0" destOrd="0" parTransId="{D9C22B64-A7EB-40E5-A9D2-B25242576E0E}" sibTransId="{1CD43EB7-E4E2-4869-BB50-E035688776A2}"/>
    <dgm:cxn modelId="{091ADA87-1669-4B27-B8EE-FA3B1E1F893D}" type="presOf" srcId="{627269B4-D2FB-4AEE-8C73-33BE57CAA1FB}" destId="{BD02292A-FF63-4D8B-815A-5BC1D0D5BCB2}" srcOrd="0" destOrd="0" presId="urn:microsoft.com/office/officeart/2005/8/layout/vList3#1"/>
    <dgm:cxn modelId="{EFB8DFBA-955F-4E1B-BCA5-5985E2578433}" srcId="{E0607535-24B0-444F-8C66-FE912E86EE84}" destId="{59EE8D5F-D7E3-4923-9382-46C3C6EB95B1}" srcOrd="3" destOrd="0" parTransId="{267A54F0-8352-4F3C-8DEA-14B415178346}" sibTransId="{E6008100-9E2B-4E5E-973E-9F12C4A9D6F6}"/>
    <dgm:cxn modelId="{4E5BAE81-C77F-4430-B085-95703C75219F}" srcId="{FCDB63B3-BD29-4226-AC58-6B6BB6F5E8AB}" destId="{E0607535-24B0-444F-8C66-FE912E86EE84}" srcOrd="0" destOrd="0" parTransId="{878C6BBC-4613-4BEE-9877-BABCF031277F}" sibTransId="{321DB9E6-D199-4E89-8AD0-07C0AB61FDDC}"/>
    <dgm:cxn modelId="{4516BCEC-96A2-4C16-BE73-D43C74AA5F4F}" srcId="{FCDB63B3-BD29-4226-AC58-6B6BB6F5E8AB}" destId="{627269B4-D2FB-4AEE-8C73-33BE57CAA1FB}" srcOrd="2" destOrd="0" parTransId="{9F30B194-7251-44CA-8B91-DF0E4E3669D0}" sibTransId="{E006FC20-A142-4951-B3B8-7F255B93A661}"/>
    <dgm:cxn modelId="{F2684D33-42FA-41CE-95E0-DF07C634BF97}" srcId="{19D45D47-9518-4584-90F4-F2D6D10DFCFC}" destId="{7938CAC5-8125-4697-90DF-00F2BF725A26}" srcOrd="1" destOrd="0" parTransId="{226A8E5C-0E4F-4F99-9056-3884906B64D2}" sibTransId="{087319D7-4222-41F4-A3B7-CD8929782209}"/>
    <dgm:cxn modelId="{18736DA5-3DDE-4D8F-B459-52A49EE092D1}" type="presOf" srcId="{7938CAC5-8125-4697-90DF-00F2BF725A26}" destId="{2E7162E5-813B-4972-B643-7A7EE0117426}" srcOrd="0" destOrd="2" presId="urn:microsoft.com/office/officeart/2005/8/layout/vList3#1"/>
    <dgm:cxn modelId="{14033C4E-36B1-43D4-8E61-0E8611CEB2FD}" srcId="{E0607535-24B0-444F-8C66-FE912E86EE84}" destId="{A9476781-90BC-4AF0-ABAA-CAA2031F5AF7}" srcOrd="2" destOrd="0" parTransId="{30200B93-73E0-4133-B70F-44B2320E19A3}" sibTransId="{AECF17E2-09E5-44DE-B1E0-54F6491E1509}"/>
    <dgm:cxn modelId="{649435B6-C6ED-4DC5-8579-736F40D19F3D}" type="presOf" srcId="{019A1CB3-4806-4EEE-A902-3D4A39E89035}" destId="{BD02292A-FF63-4D8B-815A-5BC1D0D5BCB2}" srcOrd="0" destOrd="2" presId="urn:microsoft.com/office/officeart/2005/8/layout/vList3#1"/>
    <dgm:cxn modelId="{088D7FFD-24F4-4F3C-9873-D56BCE80B086}" srcId="{19D45D47-9518-4584-90F4-F2D6D10DFCFC}" destId="{6FF5BB8B-7554-49FB-9157-DA92BE81A904}" srcOrd="2" destOrd="0" parTransId="{82A897AB-6371-487C-A6CE-32BEFD0F7B23}" sibTransId="{61FA39AC-5932-4C66-BDEF-905304BB5F76}"/>
    <dgm:cxn modelId="{E2E59397-7B63-4C02-8AAE-5CAFD1B923DF}" type="presOf" srcId="{E0607535-24B0-444F-8C66-FE912E86EE84}" destId="{DDF81952-3786-4D0F-B793-ED614D4AF486}" srcOrd="0" destOrd="0" presId="urn:microsoft.com/office/officeart/2005/8/layout/vList3#1"/>
    <dgm:cxn modelId="{B022DDBC-2458-417B-AD55-57888FA124E7}" srcId="{E0607535-24B0-444F-8C66-FE912E86EE84}" destId="{8CDE408F-8344-4132-93E3-7E7951BFA31A}" srcOrd="4" destOrd="0" parTransId="{C74A849B-913D-4B7E-BC15-5AC6CDEE5102}" sibTransId="{8EA8A3DD-C15E-49C7-809E-C68850D46810}"/>
    <dgm:cxn modelId="{5D66FBDA-C783-4157-B10A-C3A9485C5D6C}" type="presOf" srcId="{5553AA43-5EBB-4C01-AD7C-2C5A1676C38C}" destId="{DDF81952-3786-4D0F-B793-ED614D4AF486}" srcOrd="0" destOrd="2" presId="urn:microsoft.com/office/officeart/2005/8/layout/vList3#1"/>
    <dgm:cxn modelId="{8D3FC085-D2AF-4FE7-8A95-E9A3CCD1AD0A}" srcId="{E0607535-24B0-444F-8C66-FE912E86EE84}" destId="{F979BF59-3F09-4FCE-8B9A-C3394E63AB38}" srcOrd="0" destOrd="0" parTransId="{23AF8013-2429-4914-B3C5-E63A63AA7567}" sibTransId="{5CB67B09-B823-4305-AA87-CD387C586264}"/>
    <dgm:cxn modelId="{B569CC51-5A63-481F-BC21-27D513588871}" type="presOf" srcId="{E1627C0D-299E-4525-AD1A-9876DD89689D}" destId="{BD02292A-FF63-4D8B-815A-5BC1D0D5BCB2}" srcOrd="0" destOrd="3" presId="urn:microsoft.com/office/officeart/2005/8/layout/vList3#1"/>
    <dgm:cxn modelId="{CF6CC8E8-B787-42FA-BAEB-2DB74DCAB5CC}" type="presOf" srcId="{F979BF59-3F09-4FCE-8B9A-C3394E63AB38}" destId="{DDF81952-3786-4D0F-B793-ED614D4AF486}" srcOrd="0" destOrd="1" presId="urn:microsoft.com/office/officeart/2005/8/layout/vList3#1"/>
    <dgm:cxn modelId="{AEA50D31-7510-4D60-ADAB-E33F746F6255}" type="presOf" srcId="{6FF5BB8B-7554-49FB-9157-DA92BE81A904}" destId="{2E7162E5-813B-4972-B643-7A7EE0117426}" srcOrd="0" destOrd="3" presId="urn:microsoft.com/office/officeart/2005/8/layout/vList3#1"/>
    <dgm:cxn modelId="{7E5A0F22-AD4D-4B18-8505-B545498980ED}" type="presOf" srcId="{28990BFF-104D-474B-828F-838589CE57F5}" destId="{BD02292A-FF63-4D8B-815A-5BC1D0D5BCB2}" srcOrd="0" destOrd="1" presId="urn:microsoft.com/office/officeart/2005/8/layout/vList3#1"/>
    <dgm:cxn modelId="{C833FF53-1C38-4CCA-969D-0E3C25F20E4C}" type="presOf" srcId="{8CDE408F-8344-4132-93E3-7E7951BFA31A}" destId="{DDF81952-3786-4D0F-B793-ED614D4AF486}" srcOrd="0" destOrd="5" presId="urn:microsoft.com/office/officeart/2005/8/layout/vList3#1"/>
    <dgm:cxn modelId="{94BB2C09-FEB0-41AA-8A1E-AF084E66423F}" srcId="{FCDB63B3-BD29-4226-AC58-6B6BB6F5E8AB}" destId="{19D45D47-9518-4584-90F4-F2D6D10DFCFC}" srcOrd="1" destOrd="0" parTransId="{4CBC1FC6-075A-4B13-ADE8-190F7EA4C25C}" sibTransId="{B15761DE-71E3-4E5B-A031-25E911D53A07}"/>
    <dgm:cxn modelId="{19EA9544-1C9F-4348-AA05-4015362BAF4A}" type="presParOf" srcId="{A6067D3F-6DE6-4035-BA64-4A34A6461F77}" destId="{9034AC9D-976B-4CF8-808F-1312AB6D0D0D}" srcOrd="0" destOrd="0" presId="urn:microsoft.com/office/officeart/2005/8/layout/vList3#1"/>
    <dgm:cxn modelId="{0FE9226F-503F-4CE1-9C44-EDECA8B60BD2}" type="presParOf" srcId="{9034AC9D-976B-4CF8-808F-1312AB6D0D0D}" destId="{01AEBC41-FBAE-4663-8E95-F0664208182A}" srcOrd="0" destOrd="0" presId="urn:microsoft.com/office/officeart/2005/8/layout/vList3#1"/>
    <dgm:cxn modelId="{52E43108-88EB-42B5-9044-15BB292D5637}" type="presParOf" srcId="{9034AC9D-976B-4CF8-808F-1312AB6D0D0D}" destId="{DDF81952-3786-4D0F-B793-ED614D4AF486}" srcOrd="1" destOrd="0" presId="urn:microsoft.com/office/officeart/2005/8/layout/vList3#1"/>
    <dgm:cxn modelId="{4752D5EB-D5F7-494B-A639-FD6055579E32}" type="presParOf" srcId="{A6067D3F-6DE6-4035-BA64-4A34A6461F77}" destId="{45C5A370-A69B-41A7-A106-CB374A233A4B}" srcOrd="1" destOrd="0" presId="urn:microsoft.com/office/officeart/2005/8/layout/vList3#1"/>
    <dgm:cxn modelId="{C694BB3D-999C-4E75-9E15-DF826A298C75}" type="presParOf" srcId="{A6067D3F-6DE6-4035-BA64-4A34A6461F77}" destId="{82F694FD-CAD2-475D-9DCC-4BDBC0D4492F}" srcOrd="2" destOrd="0" presId="urn:microsoft.com/office/officeart/2005/8/layout/vList3#1"/>
    <dgm:cxn modelId="{BACC576F-7625-4D98-ACCF-FD20B5DD12C6}" type="presParOf" srcId="{82F694FD-CAD2-475D-9DCC-4BDBC0D4492F}" destId="{C074CCB2-BB4E-4AD4-8835-B9CAA59E8E50}" srcOrd="0" destOrd="0" presId="urn:microsoft.com/office/officeart/2005/8/layout/vList3#1"/>
    <dgm:cxn modelId="{4648128D-3891-439C-A9BE-0F7F857D91C8}" type="presParOf" srcId="{82F694FD-CAD2-475D-9DCC-4BDBC0D4492F}" destId="{2E7162E5-813B-4972-B643-7A7EE0117426}" srcOrd="1" destOrd="0" presId="urn:microsoft.com/office/officeart/2005/8/layout/vList3#1"/>
    <dgm:cxn modelId="{488AF0BA-9F83-4013-9ED3-BA3ED0FA1A0A}" type="presParOf" srcId="{A6067D3F-6DE6-4035-BA64-4A34A6461F77}" destId="{890D55EA-3ED3-4B3D-B7AB-6BECDE35FCA9}" srcOrd="3" destOrd="0" presId="urn:microsoft.com/office/officeart/2005/8/layout/vList3#1"/>
    <dgm:cxn modelId="{1EC7BBD1-6529-49CD-B1D4-C9AA6D50CA7B}" type="presParOf" srcId="{A6067D3F-6DE6-4035-BA64-4A34A6461F77}" destId="{AAE128CF-5FD8-44B8-B4AD-B4DD17F28784}" srcOrd="4" destOrd="0" presId="urn:microsoft.com/office/officeart/2005/8/layout/vList3#1"/>
    <dgm:cxn modelId="{29F6FB8D-DB3E-458A-BEB6-AD009643353D}" type="presParOf" srcId="{AAE128CF-5FD8-44B8-B4AD-B4DD17F28784}" destId="{F22CABE0-4D35-47F6-A818-5DBFAF354B6B}" srcOrd="0" destOrd="0" presId="urn:microsoft.com/office/officeart/2005/8/layout/vList3#1"/>
    <dgm:cxn modelId="{E8FCB3BB-0B8B-4424-A604-2CA877351BC7}" type="presParOf" srcId="{AAE128CF-5FD8-44B8-B4AD-B4DD17F28784}" destId="{BD02292A-FF63-4D8B-815A-5BC1D0D5BCB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F81952-3786-4D0F-B793-ED614D4AF486}">
      <dsp:nvSpPr>
        <dsp:cNvPr id="0" name=""/>
        <dsp:cNvSpPr/>
      </dsp:nvSpPr>
      <dsp:spPr>
        <a:xfrm rot="10800000">
          <a:off x="1351973" y="2693"/>
          <a:ext cx="6920763" cy="1749253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579" tIns="91440" rIns="170688" bIns="91440" numCol="1" spcCol="1270" anchor="t" anchorCtr="0">
          <a:noAutofit/>
        </a:bodyPr>
        <a:lstStyle/>
        <a:p>
          <a:pPr lvl="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2400" b="1" kern="120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Imunisasi Rutin</a:t>
          </a:r>
          <a:endParaRPr lang="en-US" sz="2400" b="1" kern="1200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Dasar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Lengkap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 : H: 99,9 %  T: 92 %  ( &gt; T)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0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Universal Child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Imunization</a:t>
          </a:r>
          <a:r>
            <a:rPr lang="id-ID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	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H: 96,8 %  T : 100 %  ( &lt; T )</a:t>
          </a:r>
          <a:r>
            <a:rPr lang="id-ID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	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625475" lvl="1" indent="-180975" algn="l" defTabSz="6223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Bulan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Anak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Sekolah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: H: 99,4 %  T: 95 % (&gt; T )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>
            <a:solidFill>
              <a:schemeClr val="tx1">
                <a:lumMod val="95000"/>
                <a:lumOff val="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1789286" y="2693"/>
        <a:ext cx="6483450" cy="1749253"/>
      </dsp:txXfrm>
    </dsp:sp>
    <dsp:sp modelId="{01AEBC41-FBAE-4663-8E95-F0664208182A}">
      <dsp:nvSpPr>
        <dsp:cNvPr id="0" name=""/>
        <dsp:cNvSpPr/>
      </dsp:nvSpPr>
      <dsp:spPr>
        <a:xfrm>
          <a:off x="0" y="90450"/>
          <a:ext cx="1540439" cy="122679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E7162E5-813B-4972-B643-7A7EE0117426}">
      <dsp:nvSpPr>
        <dsp:cNvPr id="0" name=""/>
        <dsp:cNvSpPr/>
      </dsp:nvSpPr>
      <dsp:spPr>
        <a:xfrm rot="10800000">
          <a:off x="2584164" y="2003480"/>
          <a:ext cx="5621451" cy="1571086"/>
        </a:xfrm>
        <a:prstGeom prst="homePlate">
          <a:avLst/>
        </a:prstGeom>
        <a:gradFill rotWithShape="0">
          <a:gsLst>
            <a:gs pos="0">
              <a:schemeClr val="accent5">
                <a:hueOff val="-6198687"/>
                <a:satOff val="9275"/>
                <a:lumOff val="-10392"/>
                <a:alphaOff val="0"/>
                <a:shade val="70000"/>
                <a:satMod val="150000"/>
              </a:schemeClr>
            </a:gs>
            <a:gs pos="34000">
              <a:schemeClr val="accent5">
                <a:hueOff val="-6198687"/>
                <a:satOff val="9275"/>
                <a:lumOff val="-10392"/>
                <a:alphaOff val="0"/>
                <a:shade val="70000"/>
                <a:satMod val="140000"/>
              </a:schemeClr>
            </a:gs>
            <a:gs pos="70000">
              <a:schemeClr val="accent5">
                <a:hueOff val="-6198687"/>
                <a:satOff val="9275"/>
                <a:lumOff val="-10392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6198687"/>
                <a:satOff val="9275"/>
                <a:lumOff val="-10392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579" tIns="76200" rIns="14224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2000" b="1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1" kern="1200" dirty="0" err="1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Tambahan</a:t>
          </a:r>
          <a:r>
            <a:rPr lang="en-US" sz="1800" kern="1200" dirty="0" smtClean="0">
              <a:latin typeface="Arial" panose="020B0604020202020204" pitchFamily="34" charset="0"/>
              <a:cs typeface="Arial" panose="020B0604020202020204" pitchFamily="34" charset="0"/>
            </a:rPr>
            <a:t>		</a:t>
          </a:r>
          <a:endParaRPr lang="en-US" sz="20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i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Catch up Campaign </a:t>
          </a:r>
          <a:r>
            <a:rPr lang="en-US" sz="1400" b="1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Campak</a:t>
          </a:r>
          <a:r>
            <a:rPr lang="en-US" sz="1400" b="1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:</a:t>
          </a:r>
          <a:endParaRPr lang="en-US" sz="14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i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Agustus</a:t>
          </a:r>
          <a:r>
            <a:rPr lang="en-US" sz="1400" b="1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 </a:t>
          </a:r>
          <a:r>
            <a:rPr lang="id-ID" sz="1400" b="1" i="0" u="none" kern="1200" dirty="0" smtClean="0">
              <a:solidFill>
                <a:schemeClr val="tx1"/>
              </a:solidFill>
            </a:rPr>
            <a:t>98,77</a:t>
          </a:r>
          <a:r>
            <a:rPr lang="en-US" sz="1400" b="1" i="0" u="none" kern="1200" dirty="0" smtClean="0">
              <a:solidFill>
                <a:schemeClr val="tx1"/>
              </a:solidFill>
            </a:rPr>
            <a:t>  %   T : 95 %   (&gt; T )</a:t>
          </a:r>
          <a:endParaRPr lang="en-US" sz="14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i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September : 99,72 %  T : 95 % ( &gt;T )</a:t>
          </a:r>
          <a:endParaRPr lang="en-US" sz="1400" b="1" i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571500" lvl="2" indent="-285750" algn="l" defTabSz="1600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600" b="0" i="0" u="none" kern="1200" dirty="0"/>
        </a:p>
      </dsp:txBody>
      <dsp:txXfrm rot="10800000">
        <a:off x="2976935" y="2003480"/>
        <a:ext cx="5228680" cy="1571086"/>
      </dsp:txXfrm>
    </dsp:sp>
    <dsp:sp modelId="{C074CCB2-BB4E-4AD4-8835-B9CAA59E8E50}">
      <dsp:nvSpPr>
        <dsp:cNvPr id="0" name=""/>
        <dsp:cNvSpPr/>
      </dsp:nvSpPr>
      <dsp:spPr>
        <a:xfrm>
          <a:off x="0" y="1912597"/>
          <a:ext cx="2428460" cy="1445339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D02292A-FF63-4D8B-815A-5BC1D0D5BCB2}">
      <dsp:nvSpPr>
        <dsp:cNvPr id="0" name=""/>
        <dsp:cNvSpPr/>
      </dsp:nvSpPr>
      <dsp:spPr>
        <a:xfrm rot="10800000">
          <a:off x="3312678" y="3895882"/>
          <a:ext cx="4705527" cy="1046031"/>
        </a:xfrm>
        <a:prstGeom prst="homePlate">
          <a:avLst/>
        </a:prstGeom>
        <a:gradFill rotWithShape="0">
          <a:gsLst>
            <a:gs pos="0">
              <a:schemeClr val="accent5">
                <a:hueOff val="-12397374"/>
                <a:satOff val="18550"/>
                <a:lumOff val="-20783"/>
                <a:alphaOff val="0"/>
                <a:shade val="70000"/>
                <a:satMod val="150000"/>
              </a:schemeClr>
            </a:gs>
            <a:gs pos="34000">
              <a:schemeClr val="accent5">
                <a:hueOff val="-12397374"/>
                <a:satOff val="18550"/>
                <a:lumOff val="-20783"/>
                <a:alphaOff val="0"/>
                <a:shade val="70000"/>
                <a:satMod val="140000"/>
              </a:schemeClr>
            </a:gs>
            <a:gs pos="70000">
              <a:schemeClr val="accent5">
                <a:hueOff val="-12397374"/>
                <a:satOff val="18550"/>
                <a:lumOff val="-20783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hueOff val="-12397374"/>
                <a:satOff val="18550"/>
                <a:lumOff val="-20783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1579" tIns="53340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Imunisasi</a:t>
          </a:r>
          <a:r>
            <a:rPr lang="en-US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Khusus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Meningitis </a:t>
          </a:r>
          <a:r>
            <a:rPr lang="en-US" sz="1400" b="1" kern="1200" dirty="0" err="1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Meningokokus</a:t>
          </a: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Jemaah Haji :  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H: 100 %  T: 100 %</a:t>
          </a: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3574186" y="3895882"/>
        <a:ext cx="4444019" cy="1046031"/>
      </dsp:txXfrm>
    </dsp:sp>
    <dsp:sp modelId="{F22CABE0-4D35-47F6-A818-5DBFAF354B6B}">
      <dsp:nvSpPr>
        <dsp:cNvPr id="0" name=""/>
        <dsp:cNvSpPr/>
      </dsp:nvSpPr>
      <dsp:spPr>
        <a:xfrm>
          <a:off x="969723" y="3554096"/>
          <a:ext cx="1815290" cy="1448078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/>
          <a:lstStyle>
            <a:lvl1pPr algn="r">
              <a:defRPr sz="1200"/>
            </a:lvl1pPr>
          </a:lstStyle>
          <a:p>
            <a:fld id="{B55B95ED-5D44-4000-A925-20AF9860EA2D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 anchor="b"/>
          <a:lstStyle>
            <a:lvl1pPr algn="r">
              <a:defRPr sz="1200"/>
            </a:lvl1pPr>
          </a:lstStyle>
          <a:p>
            <a:fld id="{E329DD6C-3BEA-4F89-9392-42EA35B15E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95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/>
          <a:lstStyle>
            <a:lvl1pPr algn="r">
              <a:defRPr sz="1200"/>
            </a:lvl1pPr>
          </a:lstStyle>
          <a:p>
            <a:fld id="{1F042663-D316-4176-9B22-5227FE0E258E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41" tIns="46621" rIns="93241" bIns="466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3"/>
          </a:xfrm>
          <a:prstGeom prst="rect">
            <a:avLst/>
          </a:prstGeom>
        </p:spPr>
        <p:txBody>
          <a:bodyPr vert="horz" lIns="93241" tIns="46621" rIns="93241" bIns="4662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3241" tIns="46621" rIns="93241" bIns="46621" rtlCol="0" anchor="b"/>
          <a:lstStyle>
            <a:lvl1pPr algn="r">
              <a:defRPr sz="1200"/>
            </a:lvl1pPr>
          </a:lstStyle>
          <a:p>
            <a:fld id="{6368628E-A567-49B9-91F7-9617752836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27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mtClean="0">
                <a:latin typeface="Arial" pitchFamily="34" charset="0"/>
                <a:ea typeface="MS PGothic" pitchFamily="34" charset="-128"/>
              </a:rPr>
              <a:t>Sesuai dengan Permenkes No.42 Tahun 2013 yang termasuk dala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D7D1435-7C7B-4BE6-9D4F-15E73C1AD406}" type="slidenum">
              <a:rPr lang="id-ID" altLang="en-US" smtClean="0">
                <a:ea typeface="MS PGothic" pitchFamily="34" charset="-128"/>
              </a:rPr>
              <a:pPr/>
              <a:t>2</a:t>
            </a:fld>
            <a:endParaRPr lang="id-ID" altLang="en-US" smtClean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967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D5F0D5-4CAC-4310-832F-63BA6ABD0D32}" type="slidenum">
              <a:rPr lang="id-ID" smtClean="0"/>
              <a:pPr/>
              <a:t>5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745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D11C8A-AE49-4AD7-9CDD-268E9B9EE45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00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6AF3738-8335-45E6-9E29-89EA6623E275}" type="datetimeFigureOut">
              <a:rPr lang="en-US" smtClean="0"/>
              <a:pPr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A2EDBC9-7F77-4C4F-BD70-3DF94E6FF1C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ransition spd="slow">
    <p:fade thruBlk="1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71670" y="4786322"/>
            <a:ext cx="4714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d-ID" sz="2400" dirty="0"/>
          </a:p>
        </p:txBody>
      </p:sp>
      <p:sp>
        <p:nvSpPr>
          <p:cNvPr id="8" name="Rectangle 7"/>
          <p:cNvSpPr/>
          <p:nvPr/>
        </p:nvSpPr>
        <p:spPr>
          <a:xfrm>
            <a:off x="2928926" y="5643579"/>
            <a:ext cx="41434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id-ID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spcBef>
                <a:spcPts val="0"/>
              </a:spcBef>
            </a:pPr>
            <a:endParaRPr lang="id-ID" sz="1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logo pemkab sumeda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964"/>
            <a:ext cx="2317366" cy="220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0" y="2132856"/>
            <a:ext cx="90570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id-ID" sz="2400" b="1" dirty="0" smtClean="0">
                <a:latin typeface="Arial Black" pitchFamily="34" charset="0"/>
              </a:rPr>
              <a:t>EVALUASI </a:t>
            </a:r>
            <a:r>
              <a:rPr lang="id-ID" altLang="id-ID" sz="2400" b="1" dirty="0" smtClean="0">
                <a:latin typeface="Arial Black" pitchFamily="34" charset="0"/>
              </a:rPr>
              <a:t> PELAKSANAAN </a:t>
            </a:r>
            <a:r>
              <a:rPr lang="en-US" altLang="id-ID" sz="2400" b="1" dirty="0" smtClean="0">
                <a:latin typeface="Arial Black" pitchFamily="34" charset="0"/>
              </a:rPr>
              <a:t>KEGIATAN</a:t>
            </a:r>
          </a:p>
          <a:p>
            <a:pPr algn="ctr"/>
            <a:r>
              <a:rPr lang="en-US" altLang="id-ID" sz="2400" b="1" dirty="0" smtClean="0">
                <a:latin typeface="Arial Black" pitchFamily="34" charset="0"/>
              </a:rPr>
              <a:t>BIDANG PENCEGAHAN &amp; PENGENDALIAN PENYAKIT    TAHUN 2017</a:t>
            </a:r>
          </a:p>
          <a:p>
            <a:pPr algn="ctr"/>
            <a:r>
              <a:rPr lang="en-US" altLang="id-ID" sz="2400" b="1" dirty="0" smtClean="0">
                <a:latin typeface="Arial Black" pitchFamily="34" charset="0"/>
              </a:rPr>
              <a:t> DAN </a:t>
            </a:r>
          </a:p>
          <a:p>
            <a:pPr algn="ctr"/>
            <a:r>
              <a:rPr lang="en-US" altLang="id-ID" sz="2400" b="1" dirty="0" smtClean="0">
                <a:latin typeface="Arial Black" pitchFamily="34" charset="0"/>
              </a:rPr>
              <a:t>RENCANA KEGIATAN TAHUN 2018</a:t>
            </a:r>
            <a:r>
              <a:rPr lang="id-ID" altLang="id-ID" sz="2400" b="1" dirty="0" smtClean="0">
                <a:latin typeface="Arial Black" pitchFamily="34" charset="0"/>
              </a:rPr>
              <a:t/>
            </a:r>
            <a:br>
              <a:rPr lang="id-ID" altLang="id-ID" sz="2400" b="1" dirty="0" smtClean="0">
                <a:latin typeface="Arial Black" pitchFamily="34" charset="0"/>
              </a:rPr>
            </a:br>
            <a:endParaRPr lang="id-ID" sz="2400" dirty="0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8683" y="5805262"/>
            <a:ext cx="912987" cy="10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43" y="5805263"/>
            <a:ext cx="1233648" cy="99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 l="1647" t="29297" r="4465" b="21875"/>
          <a:stretch>
            <a:fillRect/>
          </a:stretch>
        </p:blipFill>
        <p:spPr bwMode="auto">
          <a:xfrm>
            <a:off x="5652119" y="12964"/>
            <a:ext cx="3404917" cy="132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User\Documents\IMG-20170818-WA000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805261"/>
            <a:ext cx="2771800" cy="104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D:\RINA\DR.RINA\gambar\hiv\60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109" y="5805263"/>
            <a:ext cx="832817" cy="10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kusta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628" y="5805262"/>
            <a:ext cx="1515588" cy="992377"/>
          </a:xfrm>
          <a:prstGeom prst="rect">
            <a:avLst/>
          </a:prstGeom>
        </p:spPr>
      </p:pic>
      <p:pic>
        <p:nvPicPr>
          <p:cNvPr id="17" name="Picture 2" descr="C:\Documents and Settings\Dr_Rina\My Documents\Downloads\29.jpe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4" t="25533" r="34082" b="40425"/>
          <a:stretch>
            <a:fillRect/>
          </a:stretch>
        </p:blipFill>
        <p:spPr bwMode="auto">
          <a:xfrm>
            <a:off x="2928927" y="5805261"/>
            <a:ext cx="922993" cy="10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6" descr="E:\logo toss tb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423" y="5835163"/>
            <a:ext cx="1150205" cy="1013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552585201"/>
              </p:ext>
            </p:extLst>
          </p:nvPr>
        </p:nvGraphicFramePr>
        <p:xfrm>
          <a:off x="357158" y="1320480"/>
          <a:ext cx="8362660" cy="5276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267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38"/>
          </a:xfrm>
          <a:solidFill>
            <a:schemeClr val="bg1"/>
          </a:solidFill>
          <a:ln w="38100" cap="flat">
            <a:solidFill>
              <a:srgbClr val="3C8C93"/>
            </a:solidFill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id-ID" altLang="en-US" b="1" dirty="0" smtClean="0">
                <a:solidFill>
                  <a:srgbClr val="660033"/>
                </a:solidFill>
                <a:latin typeface="Rockwell" pitchFamily="18" charset="0"/>
              </a:rPr>
              <a:t>IMUNISASI </a:t>
            </a:r>
            <a:endParaRPr lang="en-US" altLang="en-US" b="1" dirty="0" smtClean="0">
              <a:solidFill>
                <a:srgbClr val="660033"/>
              </a:solidFill>
              <a:latin typeface="Rockwell" pitchFamily="18" charset="0"/>
            </a:endParaRPr>
          </a:p>
        </p:txBody>
      </p:sp>
      <p:pic>
        <p:nvPicPr>
          <p:cNvPr id="1229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3528" y="0"/>
            <a:ext cx="1224136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9"/>
          <a:srcRect l="24313" r="27403"/>
          <a:stretch>
            <a:fillRect/>
          </a:stretch>
        </p:blipFill>
        <p:spPr bwMode="auto">
          <a:xfrm>
            <a:off x="7740352" y="41622"/>
            <a:ext cx="979466" cy="1198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69204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1AEBC41-FBAE-4663-8E95-F066420818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graphicEl>
                                              <a:dgm id="{01AEBC41-FBAE-4663-8E95-F066420818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F81952-3786-4D0F-B793-ED614D4AF4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graphicEl>
                                              <a:dgm id="{DDF81952-3786-4D0F-B793-ED614D4AF4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74CCB2-BB4E-4AD4-8835-B9CAA59E8E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C074CCB2-BB4E-4AD4-8835-B9CAA59E8E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E7162E5-813B-4972-B643-7A7EE01174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2E7162E5-813B-4972-B643-7A7EE01174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2CABE0-4D35-47F6-A818-5DBFAF354B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F22CABE0-4D35-47F6-A818-5DBFAF354B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D02292A-FF63-4D8B-815A-5BC1D0D5BC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graphicEl>
                                              <a:dgm id="{BD02292A-FF63-4D8B-815A-5BC1D0D5BC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85786" y="2357430"/>
          <a:ext cx="7643866" cy="3214710"/>
        </p:xfrm>
        <a:graphic>
          <a:graphicData uri="http://schemas.openxmlformats.org/drawingml/2006/table">
            <a:tbl>
              <a:tblPr/>
              <a:tblGrid>
                <a:gridCol w="3150814"/>
                <a:gridCol w="2676367"/>
                <a:gridCol w="1816685"/>
              </a:tblGrid>
              <a:tr h="16073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HASIL KEGIATAN                                                                                    SELAMA DUA BULAN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4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279.505</a:t>
                      </a:r>
                    </a:p>
                    <a:p>
                      <a:pPr algn="ctr" fontAlgn="ctr"/>
                      <a:endParaRPr lang="id-ID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07355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276.825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24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99,04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85786" y="785794"/>
            <a:ext cx="72866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d-ID" sz="2800" b="1" dirty="0" smtClean="0"/>
              <a:t>HASIL PELAKSANAAN KEGIATAN KAMPANYE MR</a:t>
            </a:r>
          </a:p>
          <a:p>
            <a:pPr algn="ctr">
              <a:defRPr/>
            </a:pPr>
            <a:r>
              <a:rPr lang="id-ID" sz="2800" b="1" dirty="0" smtClean="0"/>
              <a:t>KABUPATEN SUMEDANG THN 2017</a:t>
            </a:r>
            <a:endParaRPr lang="id-ID" sz="2800" b="1" dirty="0"/>
          </a:p>
        </p:txBody>
      </p:sp>
    </p:spTree>
    <p:extLst>
      <p:ext uri="{BB962C8B-B14F-4D97-AF65-F5344CB8AC3E}">
        <p14:creationId xmlns:p14="http://schemas.microsoft.com/office/powerpoint/2010/main" val="34489337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91680" y="1772816"/>
            <a:ext cx="6840760" cy="46085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87624" y="404664"/>
            <a:ext cx="71343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b="1" dirty="0"/>
              <a:t>KEBERHASILAN PROGRAM </a:t>
            </a:r>
            <a:r>
              <a:rPr lang="en-US" b="1" dirty="0" smtClean="0"/>
              <a:t>PELAKSANAAN</a:t>
            </a:r>
          </a:p>
          <a:p>
            <a:pPr algn="ctr"/>
            <a:r>
              <a:rPr lang="id-ID" b="1" dirty="0"/>
              <a:t>KAMPANYE </a:t>
            </a:r>
            <a:r>
              <a:rPr lang="id-ID" b="1" dirty="0" smtClean="0"/>
              <a:t>MR</a:t>
            </a:r>
            <a:r>
              <a:rPr lang="id-ID" b="1" dirty="0"/>
              <a:t/>
            </a:r>
            <a:br>
              <a:rPr lang="id-ID" b="1" dirty="0"/>
            </a:br>
            <a:r>
              <a:rPr lang="id-ID" b="1" dirty="0"/>
              <a:t>DINAS KESEHATAN KABUPATEN SUMEDANG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5010323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7"/>
          <p:cNvSpPr>
            <a:spLocks/>
          </p:cNvSpPr>
          <p:nvPr/>
        </p:nvSpPr>
        <p:spPr bwMode="auto">
          <a:xfrm>
            <a:off x="4429124" y="1285862"/>
            <a:ext cx="819150" cy="1238251"/>
          </a:xfrm>
          <a:custGeom>
            <a:avLst/>
            <a:gdLst>
              <a:gd name="T0" fmla="*/ 2147483647 w 86"/>
              <a:gd name="T1" fmla="*/ 0 h 115"/>
              <a:gd name="T2" fmla="*/ 2147483647 w 86"/>
              <a:gd name="T3" fmla="*/ 0 h 115"/>
              <a:gd name="T4" fmla="*/ 2147483647 w 86"/>
              <a:gd name="T5" fmla="*/ 2147483647 h 115"/>
              <a:gd name="T6" fmla="*/ 2147483647 w 86"/>
              <a:gd name="T7" fmla="*/ 2147483647 h 115"/>
              <a:gd name="T8" fmla="*/ 2147483647 w 86"/>
              <a:gd name="T9" fmla="*/ 2147483647 h 115"/>
              <a:gd name="T10" fmla="*/ 2147483647 w 86"/>
              <a:gd name="T11" fmla="*/ 2147483647 h 115"/>
              <a:gd name="T12" fmla="*/ 2147483647 w 86"/>
              <a:gd name="T13" fmla="*/ 2147483647 h 115"/>
              <a:gd name="T14" fmla="*/ 2147483647 w 86"/>
              <a:gd name="T15" fmla="*/ 2147483647 h 115"/>
              <a:gd name="T16" fmla="*/ 2147483647 w 86"/>
              <a:gd name="T17" fmla="*/ 2147483647 h 115"/>
              <a:gd name="T18" fmla="*/ 2147483647 w 86"/>
              <a:gd name="T19" fmla="*/ 2147483647 h 115"/>
              <a:gd name="T20" fmla="*/ 2147483647 w 86"/>
              <a:gd name="T21" fmla="*/ 2147483647 h 115"/>
              <a:gd name="T22" fmla="*/ 2147483647 w 86"/>
              <a:gd name="T23" fmla="*/ 2147483647 h 115"/>
              <a:gd name="T24" fmla="*/ 2147483647 w 86"/>
              <a:gd name="T25" fmla="*/ 2147483647 h 115"/>
              <a:gd name="T26" fmla="*/ 2147483647 w 86"/>
              <a:gd name="T27" fmla="*/ 2147483647 h 115"/>
              <a:gd name="T28" fmla="*/ 2147483647 w 86"/>
              <a:gd name="T29" fmla="*/ 2147483647 h 115"/>
              <a:gd name="T30" fmla="*/ 2147483647 w 86"/>
              <a:gd name="T31" fmla="*/ 2147483647 h 115"/>
              <a:gd name="T32" fmla="*/ 2147483647 w 86"/>
              <a:gd name="T33" fmla="*/ 2147483647 h 115"/>
              <a:gd name="T34" fmla="*/ 2147483647 w 86"/>
              <a:gd name="T35" fmla="*/ 2147483647 h 115"/>
              <a:gd name="T36" fmla="*/ 2147483647 w 86"/>
              <a:gd name="T37" fmla="*/ 2147483647 h 115"/>
              <a:gd name="T38" fmla="*/ 2147483647 w 86"/>
              <a:gd name="T39" fmla="*/ 2147483647 h 115"/>
              <a:gd name="T40" fmla="*/ 2147483647 w 86"/>
              <a:gd name="T41" fmla="*/ 2147483647 h 115"/>
              <a:gd name="T42" fmla="*/ 2147483647 w 86"/>
              <a:gd name="T43" fmla="*/ 2147483647 h 115"/>
              <a:gd name="T44" fmla="*/ 2147483647 w 86"/>
              <a:gd name="T45" fmla="*/ 2147483647 h 115"/>
              <a:gd name="T46" fmla="*/ 2147483647 w 86"/>
              <a:gd name="T47" fmla="*/ 2147483647 h 115"/>
              <a:gd name="T48" fmla="*/ 2147483647 w 86"/>
              <a:gd name="T49" fmla="*/ 2147483647 h 115"/>
              <a:gd name="T50" fmla="*/ 0 w 86"/>
              <a:gd name="T51" fmla="*/ 2147483647 h 115"/>
              <a:gd name="T52" fmla="*/ 2147483647 w 86"/>
              <a:gd name="T53" fmla="*/ 2147483647 h 115"/>
              <a:gd name="T54" fmla="*/ 2147483647 w 86"/>
              <a:gd name="T55" fmla="*/ 2147483647 h 115"/>
              <a:gd name="T56" fmla="*/ 2147483647 w 86"/>
              <a:gd name="T57" fmla="*/ 2147483647 h 115"/>
              <a:gd name="T58" fmla="*/ 2147483647 w 86"/>
              <a:gd name="T59" fmla="*/ 2147483647 h 115"/>
              <a:gd name="T60" fmla="*/ 2147483647 w 86"/>
              <a:gd name="T61" fmla="*/ 2147483647 h 115"/>
              <a:gd name="T62" fmla="*/ 2147483647 w 86"/>
              <a:gd name="T63" fmla="*/ 2147483647 h 115"/>
              <a:gd name="T64" fmla="*/ 2147483647 w 86"/>
              <a:gd name="T65" fmla="*/ 2147483647 h 115"/>
              <a:gd name="T66" fmla="*/ 2147483647 w 86"/>
              <a:gd name="T67" fmla="*/ 2147483647 h 115"/>
              <a:gd name="T68" fmla="*/ 2147483647 w 86"/>
              <a:gd name="T69" fmla="*/ 2147483647 h 115"/>
              <a:gd name="T70" fmla="*/ 2147483647 w 86"/>
              <a:gd name="T71" fmla="*/ 2147483647 h 115"/>
              <a:gd name="T72" fmla="*/ 2147483647 w 86"/>
              <a:gd name="T73" fmla="*/ 0 h 115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6"/>
              <a:gd name="T112" fmla="*/ 0 h 115"/>
              <a:gd name="T113" fmla="*/ 86 w 86"/>
              <a:gd name="T114" fmla="*/ 115 h 115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6" h="115">
                <a:moveTo>
                  <a:pt x="12" y="0"/>
                </a:moveTo>
                <a:lnTo>
                  <a:pt x="24" y="0"/>
                </a:lnTo>
                <a:cubicBezTo>
                  <a:pt x="26" y="0"/>
                  <a:pt x="28" y="1"/>
                  <a:pt x="29" y="1"/>
                </a:cubicBezTo>
                <a:lnTo>
                  <a:pt x="47" y="5"/>
                </a:lnTo>
                <a:cubicBezTo>
                  <a:pt x="49" y="5"/>
                  <a:pt x="51" y="6"/>
                  <a:pt x="52" y="7"/>
                </a:cubicBezTo>
                <a:lnTo>
                  <a:pt x="59" y="7"/>
                </a:lnTo>
                <a:lnTo>
                  <a:pt x="77" y="14"/>
                </a:lnTo>
                <a:lnTo>
                  <a:pt x="76" y="18"/>
                </a:lnTo>
                <a:lnTo>
                  <a:pt x="76" y="23"/>
                </a:lnTo>
                <a:lnTo>
                  <a:pt x="76" y="34"/>
                </a:lnTo>
                <a:lnTo>
                  <a:pt x="75" y="62"/>
                </a:lnTo>
                <a:lnTo>
                  <a:pt x="73" y="69"/>
                </a:lnTo>
                <a:lnTo>
                  <a:pt x="81" y="77"/>
                </a:lnTo>
                <a:lnTo>
                  <a:pt x="86" y="86"/>
                </a:lnTo>
                <a:lnTo>
                  <a:pt x="83" y="94"/>
                </a:lnTo>
                <a:cubicBezTo>
                  <a:pt x="79" y="101"/>
                  <a:pt x="74" y="109"/>
                  <a:pt x="74" y="112"/>
                </a:cubicBezTo>
                <a:lnTo>
                  <a:pt x="74" y="115"/>
                </a:lnTo>
                <a:lnTo>
                  <a:pt x="65" y="103"/>
                </a:lnTo>
                <a:lnTo>
                  <a:pt x="60" y="99"/>
                </a:lnTo>
                <a:cubicBezTo>
                  <a:pt x="60" y="98"/>
                  <a:pt x="52" y="99"/>
                  <a:pt x="52" y="99"/>
                </a:cubicBezTo>
                <a:lnTo>
                  <a:pt x="43" y="103"/>
                </a:lnTo>
                <a:lnTo>
                  <a:pt x="40" y="99"/>
                </a:lnTo>
                <a:lnTo>
                  <a:pt x="34" y="95"/>
                </a:lnTo>
                <a:lnTo>
                  <a:pt x="9" y="85"/>
                </a:lnTo>
                <a:lnTo>
                  <a:pt x="4" y="82"/>
                </a:lnTo>
                <a:lnTo>
                  <a:pt x="0" y="79"/>
                </a:lnTo>
                <a:lnTo>
                  <a:pt x="10" y="72"/>
                </a:lnTo>
                <a:lnTo>
                  <a:pt x="14" y="60"/>
                </a:lnTo>
                <a:lnTo>
                  <a:pt x="12" y="52"/>
                </a:lnTo>
                <a:lnTo>
                  <a:pt x="13" y="41"/>
                </a:lnTo>
                <a:lnTo>
                  <a:pt x="12" y="26"/>
                </a:lnTo>
                <a:lnTo>
                  <a:pt x="16" y="12"/>
                </a:lnTo>
                <a:lnTo>
                  <a:pt x="12" y="5"/>
                </a:lnTo>
                <a:lnTo>
                  <a:pt x="12" y="3"/>
                </a:lnTo>
                <a:lnTo>
                  <a:pt x="10" y="3"/>
                </a:lnTo>
                <a:lnTo>
                  <a:pt x="10" y="1"/>
                </a:lnTo>
                <a:lnTo>
                  <a:pt x="12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6" name="Rectangle 5"/>
          <p:cNvSpPr/>
          <p:nvPr/>
        </p:nvSpPr>
        <p:spPr>
          <a:xfrm>
            <a:off x="4429125" y="1785927"/>
            <a:ext cx="57740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err="1" smtClean="0">
                <a:cs typeface="Arial" pitchFamily="34" charset="0"/>
              </a:rPr>
              <a:t>Surian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" name="Freeform 166"/>
          <p:cNvSpPr>
            <a:spLocks/>
          </p:cNvSpPr>
          <p:nvPr/>
        </p:nvSpPr>
        <p:spPr bwMode="auto">
          <a:xfrm>
            <a:off x="5072066" y="1428736"/>
            <a:ext cx="642942" cy="1857388"/>
          </a:xfrm>
          <a:custGeom>
            <a:avLst/>
            <a:gdLst>
              <a:gd name="T0" fmla="*/ 2147483647 w 50"/>
              <a:gd name="T1" fmla="*/ 0 h 165"/>
              <a:gd name="T2" fmla="*/ 2147483647 w 50"/>
              <a:gd name="T3" fmla="*/ 2147483647 h 165"/>
              <a:gd name="T4" fmla="*/ 2147483647 w 50"/>
              <a:gd name="T5" fmla="*/ 2147483647 h 165"/>
              <a:gd name="T6" fmla="*/ 2147483647 w 50"/>
              <a:gd name="T7" fmla="*/ 2147483647 h 165"/>
              <a:gd name="T8" fmla="*/ 2147483647 w 50"/>
              <a:gd name="T9" fmla="*/ 2147483647 h 165"/>
              <a:gd name="T10" fmla="*/ 2147483647 w 50"/>
              <a:gd name="T11" fmla="*/ 2147483647 h 165"/>
              <a:gd name="T12" fmla="*/ 2147483647 w 50"/>
              <a:gd name="T13" fmla="*/ 2147483647 h 165"/>
              <a:gd name="T14" fmla="*/ 2147483647 w 50"/>
              <a:gd name="T15" fmla="*/ 2147483647 h 165"/>
              <a:gd name="T16" fmla="*/ 2147483647 w 50"/>
              <a:gd name="T17" fmla="*/ 2147483647 h 165"/>
              <a:gd name="T18" fmla="*/ 2147483647 w 50"/>
              <a:gd name="T19" fmla="*/ 2147483647 h 165"/>
              <a:gd name="T20" fmla="*/ 2147483647 w 50"/>
              <a:gd name="T21" fmla="*/ 2147483647 h 165"/>
              <a:gd name="T22" fmla="*/ 2147483647 w 50"/>
              <a:gd name="T23" fmla="*/ 2147483647 h 165"/>
              <a:gd name="T24" fmla="*/ 2147483647 w 50"/>
              <a:gd name="T25" fmla="*/ 2147483647 h 165"/>
              <a:gd name="T26" fmla="*/ 2147483647 w 50"/>
              <a:gd name="T27" fmla="*/ 2147483647 h 165"/>
              <a:gd name="T28" fmla="*/ 2147483647 w 50"/>
              <a:gd name="T29" fmla="*/ 2147483647 h 165"/>
              <a:gd name="T30" fmla="*/ 2147483647 w 50"/>
              <a:gd name="T31" fmla="*/ 2147483647 h 165"/>
              <a:gd name="T32" fmla="*/ 2147483647 w 50"/>
              <a:gd name="T33" fmla="*/ 2147483647 h 165"/>
              <a:gd name="T34" fmla="*/ 2147483647 w 50"/>
              <a:gd name="T35" fmla="*/ 2147483647 h 165"/>
              <a:gd name="T36" fmla="*/ 2147483647 w 50"/>
              <a:gd name="T37" fmla="*/ 2147483647 h 165"/>
              <a:gd name="T38" fmla="*/ 2147483647 w 50"/>
              <a:gd name="T39" fmla="*/ 2147483647 h 165"/>
              <a:gd name="T40" fmla="*/ 2147483647 w 50"/>
              <a:gd name="T41" fmla="*/ 2147483647 h 165"/>
              <a:gd name="T42" fmla="*/ 2147483647 w 50"/>
              <a:gd name="T43" fmla="*/ 2147483647 h 165"/>
              <a:gd name="T44" fmla="*/ 2147483647 w 50"/>
              <a:gd name="T45" fmla="*/ 2147483647 h 165"/>
              <a:gd name="T46" fmla="*/ 2147483647 w 50"/>
              <a:gd name="T47" fmla="*/ 2147483647 h 165"/>
              <a:gd name="T48" fmla="*/ 2147483647 w 50"/>
              <a:gd name="T49" fmla="*/ 2147483647 h 165"/>
              <a:gd name="T50" fmla="*/ 2147483647 w 50"/>
              <a:gd name="T51" fmla="*/ 2147483647 h 165"/>
              <a:gd name="T52" fmla="*/ 2147483647 w 50"/>
              <a:gd name="T53" fmla="*/ 2147483647 h 165"/>
              <a:gd name="T54" fmla="*/ 2147483647 w 50"/>
              <a:gd name="T55" fmla="*/ 2147483647 h 165"/>
              <a:gd name="T56" fmla="*/ 2147483647 w 50"/>
              <a:gd name="T57" fmla="*/ 2147483647 h 165"/>
              <a:gd name="T58" fmla="*/ 2147483647 w 50"/>
              <a:gd name="T59" fmla="*/ 2147483647 h 165"/>
              <a:gd name="T60" fmla="*/ 2147483647 w 50"/>
              <a:gd name="T61" fmla="*/ 2147483647 h 165"/>
              <a:gd name="T62" fmla="*/ 2147483647 w 50"/>
              <a:gd name="T63" fmla="*/ 2147483647 h 165"/>
              <a:gd name="T64" fmla="*/ 2147483647 w 50"/>
              <a:gd name="T65" fmla="*/ 2147483647 h 165"/>
              <a:gd name="T66" fmla="*/ 2147483647 w 50"/>
              <a:gd name="T67" fmla="*/ 2147483647 h 165"/>
              <a:gd name="T68" fmla="*/ 2147483647 w 50"/>
              <a:gd name="T69" fmla="*/ 2147483647 h 165"/>
              <a:gd name="T70" fmla="*/ 2147483647 w 50"/>
              <a:gd name="T71" fmla="*/ 2147483647 h 165"/>
              <a:gd name="T72" fmla="*/ 2147483647 w 50"/>
              <a:gd name="T73" fmla="*/ 2147483647 h 165"/>
              <a:gd name="T74" fmla="*/ 2147483647 w 50"/>
              <a:gd name="T75" fmla="*/ 2147483647 h 165"/>
              <a:gd name="T76" fmla="*/ 2147483647 w 50"/>
              <a:gd name="T77" fmla="*/ 2147483647 h 165"/>
              <a:gd name="T78" fmla="*/ 2147483647 w 50"/>
              <a:gd name="T79" fmla="*/ 2147483647 h 165"/>
              <a:gd name="T80" fmla="*/ 2147483647 w 50"/>
              <a:gd name="T81" fmla="*/ 2147483647 h 165"/>
              <a:gd name="T82" fmla="*/ 2147483647 w 50"/>
              <a:gd name="T83" fmla="*/ 2147483647 h 165"/>
              <a:gd name="T84" fmla="*/ 2147483647 w 50"/>
              <a:gd name="T85" fmla="*/ 2147483647 h 165"/>
              <a:gd name="T86" fmla="*/ 2147483647 w 50"/>
              <a:gd name="T87" fmla="*/ 2147483647 h 165"/>
              <a:gd name="T88" fmla="*/ 2147483647 w 50"/>
              <a:gd name="T89" fmla="*/ 2147483647 h 165"/>
              <a:gd name="T90" fmla="*/ 2147483647 w 50"/>
              <a:gd name="T91" fmla="*/ 2147483647 h 165"/>
              <a:gd name="T92" fmla="*/ 2147483647 w 50"/>
              <a:gd name="T93" fmla="*/ 2147483647 h 165"/>
              <a:gd name="T94" fmla="*/ 0 w 50"/>
              <a:gd name="T95" fmla="*/ 2147483647 h 165"/>
              <a:gd name="T96" fmla="*/ 2147483647 w 50"/>
              <a:gd name="T97" fmla="*/ 2147483647 h 165"/>
              <a:gd name="T98" fmla="*/ 2147483647 w 50"/>
              <a:gd name="T99" fmla="*/ 0 h 16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50"/>
              <a:gd name="T151" fmla="*/ 0 h 165"/>
              <a:gd name="T152" fmla="*/ 50 w 50"/>
              <a:gd name="T153" fmla="*/ 165 h 16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50" h="165">
                <a:moveTo>
                  <a:pt x="3" y="0"/>
                </a:moveTo>
                <a:lnTo>
                  <a:pt x="4" y="3"/>
                </a:lnTo>
                <a:lnTo>
                  <a:pt x="6" y="6"/>
                </a:lnTo>
                <a:lnTo>
                  <a:pt x="8" y="9"/>
                </a:lnTo>
                <a:lnTo>
                  <a:pt x="16" y="20"/>
                </a:lnTo>
                <a:lnTo>
                  <a:pt x="22" y="30"/>
                </a:lnTo>
                <a:lnTo>
                  <a:pt x="27" y="36"/>
                </a:lnTo>
                <a:lnTo>
                  <a:pt x="29" y="39"/>
                </a:lnTo>
                <a:lnTo>
                  <a:pt x="30" y="40"/>
                </a:lnTo>
                <a:lnTo>
                  <a:pt x="30" y="47"/>
                </a:lnTo>
                <a:lnTo>
                  <a:pt x="32" y="70"/>
                </a:lnTo>
                <a:cubicBezTo>
                  <a:pt x="32" y="72"/>
                  <a:pt x="33" y="74"/>
                  <a:pt x="34" y="76"/>
                </a:cubicBezTo>
                <a:cubicBezTo>
                  <a:pt x="34" y="77"/>
                  <a:pt x="34" y="78"/>
                  <a:pt x="34" y="79"/>
                </a:cubicBezTo>
                <a:cubicBezTo>
                  <a:pt x="34" y="79"/>
                  <a:pt x="34" y="80"/>
                  <a:pt x="34" y="81"/>
                </a:cubicBezTo>
                <a:lnTo>
                  <a:pt x="34" y="82"/>
                </a:lnTo>
                <a:lnTo>
                  <a:pt x="34" y="83"/>
                </a:lnTo>
                <a:lnTo>
                  <a:pt x="33" y="85"/>
                </a:lnTo>
                <a:cubicBezTo>
                  <a:pt x="33" y="86"/>
                  <a:pt x="32" y="86"/>
                  <a:pt x="32" y="87"/>
                </a:cubicBezTo>
                <a:cubicBezTo>
                  <a:pt x="32" y="87"/>
                  <a:pt x="32" y="88"/>
                  <a:pt x="32" y="89"/>
                </a:cubicBezTo>
                <a:cubicBezTo>
                  <a:pt x="31" y="90"/>
                  <a:pt x="31" y="92"/>
                  <a:pt x="31" y="93"/>
                </a:cubicBezTo>
                <a:cubicBezTo>
                  <a:pt x="31" y="94"/>
                  <a:pt x="30" y="94"/>
                  <a:pt x="30" y="95"/>
                </a:cubicBezTo>
                <a:cubicBezTo>
                  <a:pt x="30" y="96"/>
                  <a:pt x="29" y="98"/>
                  <a:pt x="29" y="99"/>
                </a:cubicBezTo>
                <a:cubicBezTo>
                  <a:pt x="29" y="100"/>
                  <a:pt x="29" y="101"/>
                  <a:pt x="29" y="102"/>
                </a:cubicBezTo>
                <a:cubicBezTo>
                  <a:pt x="30" y="102"/>
                  <a:pt x="30" y="103"/>
                  <a:pt x="30" y="103"/>
                </a:cubicBezTo>
                <a:cubicBezTo>
                  <a:pt x="30" y="104"/>
                  <a:pt x="31" y="104"/>
                  <a:pt x="31" y="105"/>
                </a:cubicBezTo>
                <a:cubicBezTo>
                  <a:pt x="32" y="106"/>
                  <a:pt x="34" y="108"/>
                  <a:pt x="34" y="109"/>
                </a:cubicBezTo>
                <a:cubicBezTo>
                  <a:pt x="35" y="112"/>
                  <a:pt x="36" y="114"/>
                  <a:pt x="36" y="116"/>
                </a:cubicBezTo>
                <a:cubicBezTo>
                  <a:pt x="37" y="118"/>
                  <a:pt x="38" y="119"/>
                  <a:pt x="38" y="120"/>
                </a:cubicBezTo>
                <a:cubicBezTo>
                  <a:pt x="38" y="120"/>
                  <a:pt x="39" y="121"/>
                  <a:pt x="40" y="122"/>
                </a:cubicBezTo>
                <a:cubicBezTo>
                  <a:pt x="41" y="122"/>
                  <a:pt x="42" y="124"/>
                  <a:pt x="43" y="125"/>
                </a:cubicBezTo>
                <a:lnTo>
                  <a:pt x="49" y="138"/>
                </a:lnTo>
                <a:lnTo>
                  <a:pt x="50" y="140"/>
                </a:lnTo>
                <a:lnTo>
                  <a:pt x="50" y="148"/>
                </a:lnTo>
                <a:cubicBezTo>
                  <a:pt x="50" y="150"/>
                  <a:pt x="49" y="151"/>
                  <a:pt x="48" y="152"/>
                </a:cubicBezTo>
                <a:cubicBezTo>
                  <a:pt x="45" y="165"/>
                  <a:pt x="28" y="129"/>
                  <a:pt x="28" y="119"/>
                </a:cubicBezTo>
                <a:cubicBezTo>
                  <a:pt x="28" y="116"/>
                  <a:pt x="28" y="112"/>
                  <a:pt x="27" y="111"/>
                </a:cubicBezTo>
                <a:cubicBezTo>
                  <a:pt x="26" y="110"/>
                  <a:pt x="26" y="108"/>
                  <a:pt x="24" y="108"/>
                </a:cubicBezTo>
                <a:lnTo>
                  <a:pt x="15" y="109"/>
                </a:lnTo>
                <a:lnTo>
                  <a:pt x="8" y="105"/>
                </a:lnTo>
                <a:lnTo>
                  <a:pt x="2" y="94"/>
                </a:lnTo>
                <a:lnTo>
                  <a:pt x="1" y="93"/>
                </a:lnTo>
                <a:lnTo>
                  <a:pt x="1" y="89"/>
                </a:lnTo>
                <a:lnTo>
                  <a:pt x="2" y="87"/>
                </a:lnTo>
                <a:lnTo>
                  <a:pt x="3" y="83"/>
                </a:lnTo>
                <a:lnTo>
                  <a:pt x="13" y="63"/>
                </a:lnTo>
                <a:lnTo>
                  <a:pt x="8" y="54"/>
                </a:lnTo>
                <a:lnTo>
                  <a:pt x="0" y="46"/>
                </a:lnTo>
                <a:lnTo>
                  <a:pt x="2" y="39"/>
                </a:lnTo>
                <a:lnTo>
                  <a:pt x="3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endParaRPr lang="en-US" sz="1200" dirty="0">
              <a:cs typeface="Arial" pitchFamily="34" charset="0"/>
            </a:endParaRPr>
          </a:p>
        </p:txBody>
      </p:sp>
      <p:sp>
        <p:nvSpPr>
          <p:cNvPr id="8" name="Freeform 154"/>
          <p:cNvSpPr>
            <a:spLocks/>
          </p:cNvSpPr>
          <p:nvPr/>
        </p:nvSpPr>
        <p:spPr bwMode="auto">
          <a:xfrm>
            <a:off x="5143504" y="1500174"/>
            <a:ext cx="857256" cy="1762126"/>
          </a:xfrm>
          <a:custGeom>
            <a:avLst/>
            <a:gdLst>
              <a:gd name="T0" fmla="*/ 2147483647 w 101"/>
              <a:gd name="T1" fmla="*/ 0 h 170"/>
              <a:gd name="T2" fmla="*/ 2147483647 w 101"/>
              <a:gd name="T3" fmla="*/ 2147483647 h 170"/>
              <a:gd name="T4" fmla="*/ 2147483647 w 101"/>
              <a:gd name="T5" fmla="*/ 2147483647 h 170"/>
              <a:gd name="T6" fmla="*/ 2147483647 w 101"/>
              <a:gd name="T7" fmla="*/ 2147483647 h 170"/>
              <a:gd name="T8" fmla="*/ 2147483647 w 101"/>
              <a:gd name="T9" fmla="*/ 2147483647 h 170"/>
              <a:gd name="T10" fmla="*/ 2147483647 w 101"/>
              <a:gd name="T11" fmla="*/ 2147483647 h 170"/>
              <a:gd name="T12" fmla="*/ 2147483647 w 101"/>
              <a:gd name="T13" fmla="*/ 2147483647 h 170"/>
              <a:gd name="T14" fmla="*/ 2147483647 w 101"/>
              <a:gd name="T15" fmla="*/ 2147483647 h 170"/>
              <a:gd name="T16" fmla="*/ 2147483647 w 101"/>
              <a:gd name="T17" fmla="*/ 2147483647 h 170"/>
              <a:gd name="T18" fmla="*/ 2147483647 w 101"/>
              <a:gd name="T19" fmla="*/ 2147483647 h 170"/>
              <a:gd name="T20" fmla="*/ 2147483647 w 101"/>
              <a:gd name="T21" fmla="*/ 2147483647 h 170"/>
              <a:gd name="T22" fmla="*/ 2147483647 w 101"/>
              <a:gd name="T23" fmla="*/ 2147483647 h 170"/>
              <a:gd name="T24" fmla="*/ 2147483647 w 101"/>
              <a:gd name="T25" fmla="*/ 2147483647 h 170"/>
              <a:gd name="T26" fmla="*/ 2147483647 w 101"/>
              <a:gd name="T27" fmla="*/ 2147483647 h 170"/>
              <a:gd name="T28" fmla="*/ 2147483647 w 101"/>
              <a:gd name="T29" fmla="*/ 2147483647 h 170"/>
              <a:gd name="T30" fmla="*/ 2147483647 w 101"/>
              <a:gd name="T31" fmla="*/ 2147483647 h 170"/>
              <a:gd name="T32" fmla="*/ 2147483647 w 101"/>
              <a:gd name="T33" fmla="*/ 2147483647 h 170"/>
              <a:gd name="T34" fmla="*/ 2147483647 w 101"/>
              <a:gd name="T35" fmla="*/ 2147483647 h 170"/>
              <a:gd name="T36" fmla="*/ 2147483647 w 101"/>
              <a:gd name="T37" fmla="*/ 2147483647 h 170"/>
              <a:gd name="T38" fmla="*/ 2147483647 w 101"/>
              <a:gd name="T39" fmla="*/ 2147483647 h 170"/>
              <a:gd name="T40" fmla="*/ 2147483647 w 101"/>
              <a:gd name="T41" fmla="*/ 2147483647 h 170"/>
              <a:gd name="T42" fmla="*/ 2147483647 w 101"/>
              <a:gd name="T43" fmla="*/ 2147483647 h 170"/>
              <a:gd name="T44" fmla="*/ 2147483647 w 101"/>
              <a:gd name="T45" fmla="*/ 2147483647 h 170"/>
              <a:gd name="T46" fmla="*/ 2147483647 w 101"/>
              <a:gd name="T47" fmla="*/ 2147483647 h 170"/>
              <a:gd name="T48" fmla="*/ 2147483647 w 101"/>
              <a:gd name="T49" fmla="*/ 2147483647 h 170"/>
              <a:gd name="T50" fmla="*/ 2147483647 w 101"/>
              <a:gd name="T51" fmla="*/ 2147483647 h 170"/>
              <a:gd name="T52" fmla="*/ 2147483647 w 101"/>
              <a:gd name="T53" fmla="*/ 2147483647 h 170"/>
              <a:gd name="T54" fmla="*/ 2147483647 w 101"/>
              <a:gd name="T55" fmla="*/ 2147483647 h 170"/>
              <a:gd name="T56" fmla="*/ 2147483647 w 101"/>
              <a:gd name="T57" fmla="*/ 2147483647 h 170"/>
              <a:gd name="T58" fmla="*/ 2147483647 w 101"/>
              <a:gd name="T59" fmla="*/ 2147483647 h 170"/>
              <a:gd name="T60" fmla="*/ 2147483647 w 101"/>
              <a:gd name="T61" fmla="*/ 2147483647 h 170"/>
              <a:gd name="T62" fmla="*/ 2147483647 w 101"/>
              <a:gd name="T63" fmla="*/ 2147483647 h 170"/>
              <a:gd name="T64" fmla="*/ 2147483647 w 101"/>
              <a:gd name="T65" fmla="*/ 2147483647 h 170"/>
              <a:gd name="T66" fmla="*/ 2147483647 w 101"/>
              <a:gd name="T67" fmla="*/ 2147483647 h 170"/>
              <a:gd name="T68" fmla="*/ 2147483647 w 101"/>
              <a:gd name="T69" fmla="*/ 2147483647 h 170"/>
              <a:gd name="T70" fmla="*/ 2147483647 w 101"/>
              <a:gd name="T71" fmla="*/ 2147483647 h 170"/>
              <a:gd name="T72" fmla="*/ 2147483647 w 101"/>
              <a:gd name="T73" fmla="*/ 2147483647 h 170"/>
              <a:gd name="T74" fmla="*/ 2147483647 w 101"/>
              <a:gd name="T75" fmla="*/ 2147483647 h 170"/>
              <a:gd name="T76" fmla="*/ 2147483647 w 101"/>
              <a:gd name="T77" fmla="*/ 2147483647 h 170"/>
              <a:gd name="T78" fmla="*/ 2147483647 w 101"/>
              <a:gd name="T79" fmla="*/ 2147483647 h 170"/>
              <a:gd name="T80" fmla="*/ 2147483647 w 101"/>
              <a:gd name="T81" fmla="*/ 2147483647 h 170"/>
              <a:gd name="T82" fmla="*/ 2147483647 w 101"/>
              <a:gd name="T83" fmla="*/ 2147483647 h 170"/>
              <a:gd name="T84" fmla="*/ 2147483647 w 101"/>
              <a:gd name="T85" fmla="*/ 2147483647 h 170"/>
              <a:gd name="T86" fmla="*/ 2147483647 w 101"/>
              <a:gd name="T87" fmla="*/ 2147483647 h 170"/>
              <a:gd name="T88" fmla="*/ 2147483647 w 101"/>
              <a:gd name="T89" fmla="*/ 2147483647 h 170"/>
              <a:gd name="T90" fmla="*/ 2147483647 w 101"/>
              <a:gd name="T91" fmla="*/ 2147483647 h 170"/>
              <a:gd name="T92" fmla="*/ 2147483647 w 101"/>
              <a:gd name="T93" fmla="*/ 2147483647 h 170"/>
              <a:gd name="T94" fmla="*/ 2147483647 w 101"/>
              <a:gd name="T95" fmla="*/ 2147483647 h 170"/>
              <a:gd name="T96" fmla="*/ 2147483647 w 101"/>
              <a:gd name="T97" fmla="*/ 2147483647 h 170"/>
              <a:gd name="T98" fmla="*/ 2147483647 w 101"/>
              <a:gd name="T99" fmla="*/ 2147483647 h 170"/>
              <a:gd name="T100" fmla="*/ 2147483647 w 101"/>
              <a:gd name="T101" fmla="*/ 0 h 17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01"/>
              <a:gd name="T154" fmla="*/ 0 h 170"/>
              <a:gd name="T155" fmla="*/ 101 w 101"/>
              <a:gd name="T156" fmla="*/ 170 h 17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01" h="170">
                <a:moveTo>
                  <a:pt x="2" y="0"/>
                </a:moveTo>
                <a:cubicBezTo>
                  <a:pt x="3" y="0"/>
                  <a:pt x="7" y="4"/>
                  <a:pt x="13" y="8"/>
                </a:cubicBezTo>
                <a:cubicBezTo>
                  <a:pt x="18" y="12"/>
                  <a:pt x="23" y="19"/>
                  <a:pt x="28" y="22"/>
                </a:cubicBezTo>
                <a:cubicBezTo>
                  <a:pt x="35" y="26"/>
                  <a:pt x="41" y="27"/>
                  <a:pt x="42" y="28"/>
                </a:cubicBezTo>
                <a:cubicBezTo>
                  <a:pt x="44" y="30"/>
                  <a:pt x="48" y="34"/>
                  <a:pt x="52" y="37"/>
                </a:cubicBezTo>
                <a:cubicBezTo>
                  <a:pt x="54" y="39"/>
                  <a:pt x="57" y="39"/>
                  <a:pt x="59" y="40"/>
                </a:cubicBezTo>
                <a:lnTo>
                  <a:pt x="63" y="43"/>
                </a:lnTo>
                <a:cubicBezTo>
                  <a:pt x="64" y="43"/>
                  <a:pt x="66" y="44"/>
                  <a:pt x="67" y="45"/>
                </a:cubicBezTo>
                <a:cubicBezTo>
                  <a:pt x="74" y="49"/>
                  <a:pt x="76" y="51"/>
                  <a:pt x="79" y="52"/>
                </a:cubicBezTo>
                <a:cubicBezTo>
                  <a:pt x="81" y="52"/>
                  <a:pt x="83" y="53"/>
                  <a:pt x="84" y="55"/>
                </a:cubicBezTo>
                <a:cubicBezTo>
                  <a:pt x="85" y="57"/>
                  <a:pt x="84" y="59"/>
                  <a:pt x="84" y="61"/>
                </a:cubicBezTo>
                <a:cubicBezTo>
                  <a:pt x="85" y="64"/>
                  <a:pt x="88" y="66"/>
                  <a:pt x="89" y="69"/>
                </a:cubicBezTo>
                <a:cubicBezTo>
                  <a:pt x="89" y="72"/>
                  <a:pt x="92" y="75"/>
                  <a:pt x="92" y="78"/>
                </a:cubicBezTo>
                <a:cubicBezTo>
                  <a:pt x="92" y="78"/>
                  <a:pt x="92" y="79"/>
                  <a:pt x="92" y="80"/>
                </a:cubicBezTo>
                <a:cubicBezTo>
                  <a:pt x="91" y="80"/>
                  <a:pt x="91" y="81"/>
                  <a:pt x="91" y="82"/>
                </a:cubicBezTo>
                <a:cubicBezTo>
                  <a:pt x="91" y="82"/>
                  <a:pt x="90" y="83"/>
                  <a:pt x="90" y="83"/>
                </a:cubicBezTo>
                <a:cubicBezTo>
                  <a:pt x="90" y="84"/>
                  <a:pt x="90" y="84"/>
                  <a:pt x="89" y="85"/>
                </a:cubicBezTo>
                <a:cubicBezTo>
                  <a:pt x="89" y="85"/>
                  <a:pt x="89" y="86"/>
                  <a:pt x="89" y="86"/>
                </a:cubicBezTo>
                <a:cubicBezTo>
                  <a:pt x="89" y="87"/>
                  <a:pt x="89" y="87"/>
                  <a:pt x="89" y="88"/>
                </a:cubicBezTo>
                <a:cubicBezTo>
                  <a:pt x="88" y="88"/>
                  <a:pt x="88" y="89"/>
                  <a:pt x="88" y="89"/>
                </a:cubicBezTo>
                <a:cubicBezTo>
                  <a:pt x="88" y="90"/>
                  <a:pt x="88" y="90"/>
                  <a:pt x="88" y="90"/>
                </a:cubicBezTo>
                <a:cubicBezTo>
                  <a:pt x="88" y="92"/>
                  <a:pt x="86" y="94"/>
                  <a:pt x="86" y="96"/>
                </a:cubicBezTo>
                <a:cubicBezTo>
                  <a:pt x="85" y="97"/>
                  <a:pt x="83" y="98"/>
                  <a:pt x="83" y="99"/>
                </a:cubicBezTo>
                <a:cubicBezTo>
                  <a:pt x="82" y="100"/>
                  <a:pt x="83" y="102"/>
                  <a:pt x="83" y="104"/>
                </a:cubicBezTo>
                <a:cubicBezTo>
                  <a:pt x="81" y="112"/>
                  <a:pt x="79" y="120"/>
                  <a:pt x="84" y="120"/>
                </a:cubicBezTo>
                <a:cubicBezTo>
                  <a:pt x="85" y="120"/>
                  <a:pt x="88" y="120"/>
                  <a:pt x="91" y="122"/>
                </a:cubicBezTo>
                <a:cubicBezTo>
                  <a:pt x="92" y="123"/>
                  <a:pt x="95" y="125"/>
                  <a:pt x="97" y="126"/>
                </a:cubicBezTo>
                <a:cubicBezTo>
                  <a:pt x="100" y="131"/>
                  <a:pt x="101" y="137"/>
                  <a:pt x="93" y="140"/>
                </a:cubicBezTo>
                <a:cubicBezTo>
                  <a:pt x="90" y="142"/>
                  <a:pt x="89" y="144"/>
                  <a:pt x="86" y="146"/>
                </a:cubicBezTo>
                <a:cubicBezTo>
                  <a:pt x="84" y="148"/>
                  <a:pt x="83" y="150"/>
                  <a:pt x="82" y="152"/>
                </a:cubicBezTo>
                <a:cubicBezTo>
                  <a:pt x="78" y="156"/>
                  <a:pt x="72" y="159"/>
                  <a:pt x="69" y="162"/>
                </a:cubicBezTo>
                <a:cubicBezTo>
                  <a:pt x="69" y="163"/>
                  <a:pt x="66" y="166"/>
                  <a:pt x="63" y="167"/>
                </a:cubicBezTo>
                <a:cubicBezTo>
                  <a:pt x="57" y="170"/>
                  <a:pt x="50" y="169"/>
                  <a:pt x="47" y="167"/>
                </a:cubicBezTo>
                <a:cubicBezTo>
                  <a:pt x="44" y="163"/>
                  <a:pt x="48" y="161"/>
                  <a:pt x="48" y="156"/>
                </a:cubicBezTo>
                <a:lnTo>
                  <a:pt x="48" y="149"/>
                </a:lnTo>
                <a:lnTo>
                  <a:pt x="45" y="143"/>
                </a:lnTo>
                <a:cubicBezTo>
                  <a:pt x="44" y="141"/>
                  <a:pt x="43" y="135"/>
                  <a:pt x="38" y="131"/>
                </a:cubicBezTo>
                <a:cubicBezTo>
                  <a:pt x="35" y="128"/>
                  <a:pt x="33" y="124"/>
                  <a:pt x="32" y="119"/>
                </a:cubicBezTo>
                <a:cubicBezTo>
                  <a:pt x="32" y="118"/>
                  <a:pt x="32" y="118"/>
                  <a:pt x="32" y="117"/>
                </a:cubicBezTo>
                <a:cubicBezTo>
                  <a:pt x="30" y="115"/>
                  <a:pt x="27" y="112"/>
                  <a:pt x="27" y="109"/>
                </a:cubicBezTo>
                <a:cubicBezTo>
                  <a:pt x="27" y="107"/>
                  <a:pt x="29" y="104"/>
                  <a:pt x="29" y="100"/>
                </a:cubicBezTo>
                <a:cubicBezTo>
                  <a:pt x="29" y="98"/>
                  <a:pt x="30" y="95"/>
                  <a:pt x="31" y="94"/>
                </a:cubicBezTo>
                <a:cubicBezTo>
                  <a:pt x="31" y="94"/>
                  <a:pt x="32" y="92"/>
                  <a:pt x="32" y="90"/>
                </a:cubicBezTo>
                <a:cubicBezTo>
                  <a:pt x="32" y="86"/>
                  <a:pt x="30" y="82"/>
                  <a:pt x="30" y="77"/>
                </a:cubicBezTo>
                <a:lnTo>
                  <a:pt x="28" y="49"/>
                </a:lnTo>
                <a:cubicBezTo>
                  <a:pt x="26" y="48"/>
                  <a:pt x="26" y="45"/>
                  <a:pt x="25" y="44"/>
                </a:cubicBezTo>
                <a:cubicBezTo>
                  <a:pt x="22" y="41"/>
                  <a:pt x="21" y="39"/>
                  <a:pt x="17" y="34"/>
                </a:cubicBezTo>
                <a:cubicBezTo>
                  <a:pt x="15" y="31"/>
                  <a:pt x="11" y="25"/>
                  <a:pt x="7" y="20"/>
                </a:cubicBezTo>
                <a:cubicBezTo>
                  <a:pt x="5" y="17"/>
                  <a:pt x="3" y="14"/>
                  <a:pt x="2" y="11"/>
                </a:cubicBezTo>
                <a:cubicBezTo>
                  <a:pt x="2" y="11"/>
                  <a:pt x="1" y="11"/>
                  <a:pt x="1" y="11"/>
                </a:cubicBezTo>
                <a:cubicBezTo>
                  <a:pt x="0" y="7"/>
                  <a:pt x="1" y="2"/>
                  <a:pt x="2" y="0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 dirty="0"/>
          </a:p>
        </p:txBody>
      </p:sp>
      <p:sp>
        <p:nvSpPr>
          <p:cNvPr id="9" name="Freeform 165"/>
          <p:cNvSpPr>
            <a:spLocks/>
          </p:cNvSpPr>
          <p:nvPr/>
        </p:nvSpPr>
        <p:spPr bwMode="auto">
          <a:xfrm>
            <a:off x="6459539" y="4892675"/>
            <a:ext cx="1190625" cy="1104900"/>
          </a:xfrm>
          <a:custGeom>
            <a:avLst/>
            <a:gdLst>
              <a:gd name="T0" fmla="*/ 2147483647 w 125"/>
              <a:gd name="T1" fmla="*/ 2147483647 h 116"/>
              <a:gd name="T2" fmla="*/ 2147483647 w 125"/>
              <a:gd name="T3" fmla="*/ 2147483647 h 116"/>
              <a:gd name="T4" fmla="*/ 2147483647 w 125"/>
              <a:gd name="T5" fmla="*/ 2147483647 h 116"/>
              <a:gd name="T6" fmla="*/ 2147483647 w 125"/>
              <a:gd name="T7" fmla="*/ 2147483647 h 116"/>
              <a:gd name="T8" fmla="*/ 2147483647 w 125"/>
              <a:gd name="T9" fmla="*/ 2147483647 h 116"/>
              <a:gd name="T10" fmla="*/ 2147483647 w 125"/>
              <a:gd name="T11" fmla="*/ 2147483647 h 116"/>
              <a:gd name="T12" fmla="*/ 2147483647 w 125"/>
              <a:gd name="T13" fmla="*/ 2147483647 h 116"/>
              <a:gd name="T14" fmla="*/ 2147483647 w 125"/>
              <a:gd name="T15" fmla="*/ 2147483647 h 116"/>
              <a:gd name="T16" fmla="*/ 2147483647 w 125"/>
              <a:gd name="T17" fmla="*/ 2147483647 h 116"/>
              <a:gd name="T18" fmla="*/ 2147483647 w 125"/>
              <a:gd name="T19" fmla="*/ 2147483647 h 116"/>
              <a:gd name="T20" fmla="*/ 2147483647 w 125"/>
              <a:gd name="T21" fmla="*/ 2147483647 h 116"/>
              <a:gd name="T22" fmla="*/ 2147483647 w 125"/>
              <a:gd name="T23" fmla="*/ 2147483647 h 116"/>
              <a:gd name="T24" fmla="*/ 2147483647 w 125"/>
              <a:gd name="T25" fmla="*/ 2147483647 h 116"/>
              <a:gd name="T26" fmla="*/ 2147483647 w 125"/>
              <a:gd name="T27" fmla="*/ 2147483647 h 116"/>
              <a:gd name="T28" fmla="*/ 2147483647 w 125"/>
              <a:gd name="T29" fmla="*/ 2147483647 h 116"/>
              <a:gd name="T30" fmla="*/ 2147483647 w 125"/>
              <a:gd name="T31" fmla="*/ 2147483647 h 116"/>
              <a:gd name="T32" fmla="*/ 2147483647 w 125"/>
              <a:gd name="T33" fmla="*/ 2147483647 h 116"/>
              <a:gd name="T34" fmla="*/ 2147483647 w 125"/>
              <a:gd name="T35" fmla="*/ 2147483647 h 116"/>
              <a:gd name="T36" fmla="*/ 2147483647 w 125"/>
              <a:gd name="T37" fmla="*/ 2147483647 h 116"/>
              <a:gd name="T38" fmla="*/ 2147483647 w 125"/>
              <a:gd name="T39" fmla="*/ 2147483647 h 116"/>
              <a:gd name="T40" fmla="*/ 2147483647 w 125"/>
              <a:gd name="T41" fmla="*/ 2147483647 h 116"/>
              <a:gd name="T42" fmla="*/ 2147483647 w 125"/>
              <a:gd name="T43" fmla="*/ 2147483647 h 116"/>
              <a:gd name="T44" fmla="*/ 2147483647 w 125"/>
              <a:gd name="T45" fmla="*/ 2147483647 h 116"/>
              <a:gd name="T46" fmla="*/ 2147483647 w 125"/>
              <a:gd name="T47" fmla="*/ 2147483647 h 116"/>
              <a:gd name="T48" fmla="*/ 2147483647 w 125"/>
              <a:gd name="T49" fmla="*/ 2147483647 h 116"/>
              <a:gd name="T50" fmla="*/ 2147483647 w 125"/>
              <a:gd name="T51" fmla="*/ 2147483647 h 116"/>
              <a:gd name="T52" fmla="*/ 2147483647 w 125"/>
              <a:gd name="T53" fmla="*/ 2147483647 h 116"/>
              <a:gd name="T54" fmla="*/ 2147483647 w 125"/>
              <a:gd name="T55" fmla="*/ 2147483647 h 116"/>
              <a:gd name="T56" fmla="*/ 2147483647 w 125"/>
              <a:gd name="T57" fmla="*/ 2147483647 h 116"/>
              <a:gd name="T58" fmla="*/ 2147483647 w 125"/>
              <a:gd name="T59" fmla="*/ 2147483647 h 116"/>
              <a:gd name="T60" fmla="*/ 2147483647 w 125"/>
              <a:gd name="T61" fmla="*/ 2147483647 h 116"/>
              <a:gd name="T62" fmla="*/ 2147483647 w 125"/>
              <a:gd name="T63" fmla="*/ 2147483647 h 116"/>
              <a:gd name="T64" fmla="*/ 2147483647 w 125"/>
              <a:gd name="T65" fmla="*/ 2147483647 h 116"/>
              <a:gd name="T66" fmla="*/ 2147483647 w 125"/>
              <a:gd name="T67" fmla="*/ 2147483647 h 116"/>
              <a:gd name="T68" fmla="*/ 2147483647 w 125"/>
              <a:gd name="T69" fmla="*/ 2147483647 h 116"/>
              <a:gd name="T70" fmla="*/ 2147483647 w 125"/>
              <a:gd name="T71" fmla="*/ 2147483647 h 116"/>
              <a:gd name="T72" fmla="*/ 2147483647 w 125"/>
              <a:gd name="T73" fmla="*/ 2147483647 h 116"/>
              <a:gd name="T74" fmla="*/ 2147483647 w 125"/>
              <a:gd name="T75" fmla="*/ 2147483647 h 116"/>
              <a:gd name="T76" fmla="*/ 2147483647 w 125"/>
              <a:gd name="T77" fmla="*/ 2147483647 h 116"/>
              <a:gd name="T78" fmla="*/ 2147483647 w 125"/>
              <a:gd name="T79" fmla="*/ 2147483647 h 116"/>
              <a:gd name="T80" fmla="*/ 2147483647 w 125"/>
              <a:gd name="T81" fmla="*/ 2147483647 h 116"/>
              <a:gd name="T82" fmla="*/ 2147483647 w 125"/>
              <a:gd name="T83" fmla="*/ 2147483647 h 11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5"/>
              <a:gd name="T127" fmla="*/ 0 h 116"/>
              <a:gd name="T128" fmla="*/ 125 w 125"/>
              <a:gd name="T129" fmla="*/ 116 h 11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5" h="116">
                <a:moveTo>
                  <a:pt x="16" y="30"/>
                </a:moveTo>
                <a:lnTo>
                  <a:pt x="35" y="16"/>
                </a:lnTo>
                <a:lnTo>
                  <a:pt x="51" y="16"/>
                </a:lnTo>
                <a:lnTo>
                  <a:pt x="56" y="8"/>
                </a:lnTo>
                <a:lnTo>
                  <a:pt x="56" y="3"/>
                </a:lnTo>
                <a:cubicBezTo>
                  <a:pt x="56" y="2"/>
                  <a:pt x="57" y="1"/>
                  <a:pt x="57" y="1"/>
                </a:cubicBezTo>
                <a:lnTo>
                  <a:pt x="59" y="0"/>
                </a:lnTo>
                <a:lnTo>
                  <a:pt x="60" y="0"/>
                </a:lnTo>
                <a:lnTo>
                  <a:pt x="67" y="7"/>
                </a:lnTo>
                <a:cubicBezTo>
                  <a:pt x="67" y="7"/>
                  <a:pt x="67" y="7"/>
                  <a:pt x="66" y="7"/>
                </a:cubicBezTo>
                <a:cubicBezTo>
                  <a:pt x="66" y="8"/>
                  <a:pt x="67" y="9"/>
                  <a:pt x="67" y="10"/>
                </a:cubicBezTo>
                <a:cubicBezTo>
                  <a:pt x="67" y="11"/>
                  <a:pt x="66" y="12"/>
                  <a:pt x="66" y="13"/>
                </a:cubicBezTo>
                <a:lnTo>
                  <a:pt x="58" y="18"/>
                </a:lnTo>
                <a:lnTo>
                  <a:pt x="57" y="21"/>
                </a:lnTo>
                <a:lnTo>
                  <a:pt x="56" y="21"/>
                </a:lnTo>
                <a:lnTo>
                  <a:pt x="56" y="35"/>
                </a:lnTo>
                <a:lnTo>
                  <a:pt x="55" y="36"/>
                </a:lnTo>
                <a:lnTo>
                  <a:pt x="55" y="37"/>
                </a:lnTo>
                <a:lnTo>
                  <a:pt x="56" y="37"/>
                </a:lnTo>
                <a:lnTo>
                  <a:pt x="56" y="39"/>
                </a:lnTo>
                <a:lnTo>
                  <a:pt x="62" y="39"/>
                </a:lnTo>
                <a:lnTo>
                  <a:pt x="62" y="40"/>
                </a:lnTo>
                <a:lnTo>
                  <a:pt x="69" y="40"/>
                </a:lnTo>
                <a:lnTo>
                  <a:pt x="73" y="44"/>
                </a:lnTo>
                <a:lnTo>
                  <a:pt x="77" y="49"/>
                </a:lnTo>
                <a:lnTo>
                  <a:pt x="77" y="56"/>
                </a:lnTo>
                <a:lnTo>
                  <a:pt x="79" y="59"/>
                </a:lnTo>
                <a:lnTo>
                  <a:pt x="94" y="59"/>
                </a:lnTo>
                <a:lnTo>
                  <a:pt x="98" y="54"/>
                </a:lnTo>
                <a:lnTo>
                  <a:pt x="117" y="54"/>
                </a:lnTo>
                <a:lnTo>
                  <a:pt x="119" y="56"/>
                </a:lnTo>
                <a:lnTo>
                  <a:pt x="121" y="58"/>
                </a:lnTo>
                <a:lnTo>
                  <a:pt x="122" y="59"/>
                </a:lnTo>
                <a:lnTo>
                  <a:pt x="123" y="60"/>
                </a:lnTo>
                <a:lnTo>
                  <a:pt x="125" y="60"/>
                </a:lnTo>
                <a:lnTo>
                  <a:pt x="125" y="64"/>
                </a:lnTo>
                <a:lnTo>
                  <a:pt x="123" y="64"/>
                </a:lnTo>
                <a:lnTo>
                  <a:pt x="123" y="70"/>
                </a:lnTo>
                <a:lnTo>
                  <a:pt x="122" y="70"/>
                </a:lnTo>
                <a:lnTo>
                  <a:pt x="122" y="72"/>
                </a:lnTo>
                <a:lnTo>
                  <a:pt x="121" y="72"/>
                </a:lnTo>
                <a:lnTo>
                  <a:pt x="120" y="75"/>
                </a:lnTo>
                <a:cubicBezTo>
                  <a:pt x="120" y="75"/>
                  <a:pt x="119" y="75"/>
                  <a:pt x="119" y="75"/>
                </a:cubicBezTo>
                <a:lnTo>
                  <a:pt x="119" y="82"/>
                </a:lnTo>
                <a:lnTo>
                  <a:pt x="121" y="82"/>
                </a:lnTo>
                <a:lnTo>
                  <a:pt x="121" y="84"/>
                </a:lnTo>
                <a:lnTo>
                  <a:pt x="122" y="85"/>
                </a:lnTo>
                <a:cubicBezTo>
                  <a:pt x="122" y="85"/>
                  <a:pt x="122" y="86"/>
                  <a:pt x="122" y="86"/>
                </a:cubicBezTo>
                <a:lnTo>
                  <a:pt x="123" y="86"/>
                </a:lnTo>
                <a:lnTo>
                  <a:pt x="123" y="92"/>
                </a:lnTo>
                <a:lnTo>
                  <a:pt x="122" y="92"/>
                </a:lnTo>
                <a:lnTo>
                  <a:pt x="122" y="94"/>
                </a:lnTo>
                <a:lnTo>
                  <a:pt x="120" y="94"/>
                </a:lnTo>
                <a:lnTo>
                  <a:pt x="120" y="96"/>
                </a:lnTo>
                <a:lnTo>
                  <a:pt x="115" y="96"/>
                </a:lnTo>
                <a:lnTo>
                  <a:pt x="115" y="98"/>
                </a:lnTo>
                <a:lnTo>
                  <a:pt x="113" y="98"/>
                </a:lnTo>
                <a:lnTo>
                  <a:pt x="113" y="102"/>
                </a:lnTo>
                <a:lnTo>
                  <a:pt x="112" y="102"/>
                </a:lnTo>
                <a:lnTo>
                  <a:pt x="112" y="103"/>
                </a:lnTo>
                <a:lnTo>
                  <a:pt x="111" y="103"/>
                </a:lnTo>
                <a:lnTo>
                  <a:pt x="111" y="105"/>
                </a:lnTo>
                <a:lnTo>
                  <a:pt x="109" y="105"/>
                </a:lnTo>
                <a:lnTo>
                  <a:pt x="109" y="108"/>
                </a:lnTo>
                <a:lnTo>
                  <a:pt x="106" y="108"/>
                </a:lnTo>
                <a:lnTo>
                  <a:pt x="106" y="109"/>
                </a:lnTo>
                <a:lnTo>
                  <a:pt x="105" y="109"/>
                </a:lnTo>
                <a:cubicBezTo>
                  <a:pt x="105" y="109"/>
                  <a:pt x="105" y="110"/>
                  <a:pt x="105" y="110"/>
                </a:cubicBezTo>
                <a:lnTo>
                  <a:pt x="102" y="110"/>
                </a:lnTo>
                <a:lnTo>
                  <a:pt x="102" y="112"/>
                </a:lnTo>
                <a:lnTo>
                  <a:pt x="101" y="112"/>
                </a:lnTo>
                <a:lnTo>
                  <a:pt x="100" y="113"/>
                </a:lnTo>
                <a:lnTo>
                  <a:pt x="99" y="113"/>
                </a:lnTo>
                <a:lnTo>
                  <a:pt x="99" y="114"/>
                </a:lnTo>
                <a:lnTo>
                  <a:pt x="98" y="115"/>
                </a:lnTo>
                <a:lnTo>
                  <a:pt x="98" y="116"/>
                </a:lnTo>
                <a:lnTo>
                  <a:pt x="85" y="116"/>
                </a:lnTo>
                <a:lnTo>
                  <a:pt x="85" y="114"/>
                </a:lnTo>
                <a:lnTo>
                  <a:pt x="79" y="115"/>
                </a:lnTo>
                <a:lnTo>
                  <a:pt x="79" y="113"/>
                </a:lnTo>
                <a:cubicBezTo>
                  <a:pt x="79" y="113"/>
                  <a:pt x="78" y="113"/>
                  <a:pt x="78" y="113"/>
                </a:cubicBezTo>
                <a:cubicBezTo>
                  <a:pt x="77" y="112"/>
                  <a:pt x="76" y="113"/>
                  <a:pt x="76" y="112"/>
                </a:cubicBezTo>
                <a:cubicBezTo>
                  <a:pt x="75" y="111"/>
                  <a:pt x="73" y="111"/>
                  <a:pt x="72" y="110"/>
                </a:cubicBezTo>
                <a:cubicBezTo>
                  <a:pt x="72" y="110"/>
                  <a:pt x="71" y="109"/>
                  <a:pt x="71" y="109"/>
                </a:cubicBezTo>
                <a:cubicBezTo>
                  <a:pt x="70" y="108"/>
                  <a:pt x="71" y="107"/>
                  <a:pt x="70" y="106"/>
                </a:cubicBezTo>
                <a:cubicBezTo>
                  <a:pt x="70" y="106"/>
                  <a:pt x="68" y="106"/>
                  <a:pt x="68" y="106"/>
                </a:cubicBezTo>
                <a:cubicBezTo>
                  <a:pt x="68" y="106"/>
                  <a:pt x="68" y="104"/>
                  <a:pt x="68" y="103"/>
                </a:cubicBezTo>
                <a:cubicBezTo>
                  <a:pt x="67" y="103"/>
                  <a:pt x="65" y="104"/>
                  <a:pt x="65" y="103"/>
                </a:cubicBezTo>
                <a:cubicBezTo>
                  <a:pt x="65" y="103"/>
                  <a:pt x="65" y="101"/>
                  <a:pt x="65" y="101"/>
                </a:cubicBezTo>
                <a:cubicBezTo>
                  <a:pt x="65" y="100"/>
                  <a:pt x="64" y="101"/>
                  <a:pt x="64" y="100"/>
                </a:cubicBezTo>
                <a:cubicBezTo>
                  <a:pt x="63" y="100"/>
                  <a:pt x="64" y="99"/>
                  <a:pt x="63" y="99"/>
                </a:cubicBezTo>
                <a:cubicBezTo>
                  <a:pt x="63" y="99"/>
                  <a:pt x="62" y="99"/>
                  <a:pt x="62" y="99"/>
                </a:cubicBezTo>
                <a:cubicBezTo>
                  <a:pt x="62" y="99"/>
                  <a:pt x="62" y="98"/>
                  <a:pt x="62" y="98"/>
                </a:cubicBezTo>
                <a:cubicBezTo>
                  <a:pt x="62" y="97"/>
                  <a:pt x="61" y="98"/>
                  <a:pt x="61" y="98"/>
                </a:cubicBezTo>
                <a:cubicBezTo>
                  <a:pt x="61" y="97"/>
                  <a:pt x="61" y="97"/>
                  <a:pt x="61" y="96"/>
                </a:cubicBezTo>
                <a:cubicBezTo>
                  <a:pt x="60" y="96"/>
                  <a:pt x="57" y="97"/>
                  <a:pt x="57" y="96"/>
                </a:cubicBezTo>
                <a:cubicBezTo>
                  <a:pt x="56" y="95"/>
                  <a:pt x="57" y="93"/>
                  <a:pt x="56" y="92"/>
                </a:cubicBezTo>
                <a:cubicBezTo>
                  <a:pt x="56" y="92"/>
                  <a:pt x="55" y="92"/>
                  <a:pt x="55" y="92"/>
                </a:cubicBezTo>
                <a:lnTo>
                  <a:pt x="55" y="86"/>
                </a:lnTo>
                <a:cubicBezTo>
                  <a:pt x="55" y="86"/>
                  <a:pt x="54" y="86"/>
                  <a:pt x="54" y="86"/>
                </a:cubicBezTo>
                <a:lnTo>
                  <a:pt x="53" y="85"/>
                </a:lnTo>
                <a:lnTo>
                  <a:pt x="52" y="85"/>
                </a:lnTo>
                <a:lnTo>
                  <a:pt x="52" y="81"/>
                </a:lnTo>
                <a:lnTo>
                  <a:pt x="51" y="81"/>
                </a:lnTo>
                <a:lnTo>
                  <a:pt x="51" y="75"/>
                </a:lnTo>
                <a:cubicBezTo>
                  <a:pt x="51" y="75"/>
                  <a:pt x="49" y="75"/>
                  <a:pt x="49" y="75"/>
                </a:cubicBezTo>
                <a:cubicBezTo>
                  <a:pt x="49" y="74"/>
                  <a:pt x="50" y="73"/>
                  <a:pt x="49" y="72"/>
                </a:cubicBezTo>
                <a:cubicBezTo>
                  <a:pt x="49" y="72"/>
                  <a:pt x="48" y="72"/>
                  <a:pt x="48" y="72"/>
                </a:cubicBezTo>
                <a:cubicBezTo>
                  <a:pt x="48" y="72"/>
                  <a:pt x="48" y="71"/>
                  <a:pt x="48" y="71"/>
                </a:cubicBezTo>
                <a:lnTo>
                  <a:pt x="44" y="71"/>
                </a:lnTo>
                <a:lnTo>
                  <a:pt x="44" y="72"/>
                </a:lnTo>
                <a:lnTo>
                  <a:pt x="41" y="72"/>
                </a:lnTo>
                <a:lnTo>
                  <a:pt x="41" y="74"/>
                </a:lnTo>
                <a:lnTo>
                  <a:pt x="37" y="74"/>
                </a:lnTo>
                <a:lnTo>
                  <a:pt x="37" y="72"/>
                </a:lnTo>
                <a:lnTo>
                  <a:pt x="35" y="72"/>
                </a:lnTo>
                <a:lnTo>
                  <a:pt x="35" y="71"/>
                </a:lnTo>
                <a:lnTo>
                  <a:pt x="39" y="68"/>
                </a:lnTo>
                <a:lnTo>
                  <a:pt x="38" y="64"/>
                </a:lnTo>
                <a:lnTo>
                  <a:pt x="36" y="51"/>
                </a:lnTo>
                <a:lnTo>
                  <a:pt x="36" y="47"/>
                </a:lnTo>
                <a:lnTo>
                  <a:pt x="33" y="44"/>
                </a:lnTo>
                <a:lnTo>
                  <a:pt x="7" y="45"/>
                </a:lnTo>
                <a:lnTo>
                  <a:pt x="0" y="39"/>
                </a:lnTo>
                <a:lnTo>
                  <a:pt x="2" y="30"/>
                </a:lnTo>
                <a:lnTo>
                  <a:pt x="5" y="29"/>
                </a:lnTo>
                <a:lnTo>
                  <a:pt x="7" y="30"/>
                </a:lnTo>
                <a:lnTo>
                  <a:pt x="16" y="3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0" name="Freeform 161"/>
          <p:cNvSpPr>
            <a:spLocks/>
          </p:cNvSpPr>
          <p:nvPr/>
        </p:nvSpPr>
        <p:spPr bwMode="auto">
          <a:xfrm>
            <a:off x="7000892" y="4714884"/>
            <a:ext cx="1162050" cy="762000"/>
          </a:xfrm>
          <a:custGeom>
            <a:avLst/>
            <a:gdLst>
              <a:gd name="T0" fmla="*/ 2147483647 w 122"/>
              <a:gd name="T1" fmla="*/ 2147483647 h 80"/>
              <a:gd name="T2" fmla="*/ 0 w 122"/>
              <a:gd name="T3" fmla="*/ 2147483647 h 80"/>
              <a:gd name="T4" fmla="*/ 2147483647 w 122"/>
              <a:gd name="T5" fmla="*/ 2147483647 h 80"/>
              <a:gd name="T6" fmla="*/ 2147483647 w 122"/>
              <a:gd name="T7" fmla="*/ 2147483647 h 80"/>
              <a:gd name="T8" fmla="*/ 2147483647 w 122"/>
              <a:gd name="T9" fmla="*/ 2147483647 h 80"/>
              <a:gd name="T10" fmla="*/ 2147483647 w 122"/>
              <a:gd name="T11" fmla="*/ 2147483647 h 80"/>
              <a:gd name="T12" fmla="*/ 2147483647 w 122"/>
              <a:gd name="T13" fmla="*/ 2147483647 h 80"/>
              <a:gd name="T14" fmla="*/ 2147483647 w 122"/>
              <a:gd name="T15" fmla="*/ 2147483647 h 80"/>
              <a:gd name="T16" fmla="*/ 2147483647 w 122"/>
              <a:gd name="T17" fmla="*/ 2147483647 h 80"/>
              <a:gd name="T18" fmla="*/ 2147483647 w 122"/>
              <a:gd name="T19" fmla="*/ 2147483647 h 80"/>
              <a:gd name="T20" fmla="*/ 2147483647 w 122"/>
              <a:gd name="T21" fmla="*/ 2147483647 h 80"/>
              <a:gd name="T22" fmla="*/ 2147483647 w 122"/>
              <a:gd name="T23" fmla="*/ 2147483647 h 80"/>
              <a:gd name="T24" fmla="*/ 2147483647 w 122"/>
              <a:gd name="T25" fmla="*/ 2147483647 h 80"/>
              <a:gd name="T26" fmla="*/ 2147483647 w 122"/>
              <a:gd name="T27" fmla="*/ 2147483647 h 80"/>
              <a:gd name="T28" fmla="*/ 2147483647 w 122"/>
              <a:gd name="T29" fmla="*/ 2147483647 h 80"/>
              <a:gd name="T30" fmla="*/ 2147483647 w 122"/>
              <a:gd name="T31" fmla="*/ 2147483647 h 80"/>
              <a:gd name="T32" fmla="*/ 2147483647 w 122"/>
              <a:gd name="T33" fmla="*/ 2147483647 h 80"/>
              <a:gd name="T34" fmla="*/ 2147483647 w 122"/>
              <a:gd name="T35" fmla="*/ 2147483647 h 80"/>
              <a:gd name="T36" fmla="*/ 2147483647 w 122"/>
              <a:gd name="T37" fmla="*/ 2147483647 h 80"/>
              <a:gd name="T38" fmla="*/ 2147483647 w 122"/>
              <a:gd name="T39" fmla="*/ 2147483647 h 80"/>
              <a:gd name="T40" fmla="*/ 2147483647 w 122"/>
              <a:gd name="T41" fmla="*/ 2147483647 h 80"/>
              <a:gd name="T42" fmla="*/ 2147483647 w 122"/>
              <a:gd name="T43" fmla="*/ 2147483647 h 80"/>
              <a:gd name="T44" fmla="*/ 2147483647 w 122"/>
              <a:gd name="T45" fmla="*/ 2147483647 h 80"/>
              <a:gd name="T46" fmla="*/ 2147483647 w 122"/>
              <a:gd name="T47" fmla="*/ 2147483647 h 80"/>
              <a:gd name="T48" fmla="*/ 2147483647 w 122"/>
              <a:gd name="T49" fmla="*/ 2147483647 h 80"/>
              <a:gd name="T50" fmla="*/ 2147483647 w 122"/>
              <a:gd name="T51" fmla="*/ 2147483647 h 80"/>
              <a:gd name="T52" fmla="*/ 2147483647 w 122"/>
              <a:gd name="T53" fmla="*/ 2147483647 h 80"/>
              <a:gd name="T54" fmla="*/ 2147483647 w 122"/>
              <a:gd name="T55" fmla="*/ 2147483647 h 80"/>
              <a:gd name="T56" fmla="*/ 2147483647 w 122"/>
              <a:gd name="T57" fmla="*/ 2147483647 h 80"/>
              <a:gd name="T58" fmla="*/ 2147483647 w 122"/>
              <a:gd name="T59" fmla="*/ 2147483647 h 80"/>
              <a:gd name="T60" fmla="*/ 2147483647 w 122"/>
              <a:gd name="T61" fmla="*/ 2147483647 h 80"/>
              <a:gd name="T62" fmla="*/ 2147483647 w 122"/>
              <a:gd name="T63" fmla="*/ 0 h 80"/>
              <a:gd name="T64" fmla="*/ 2147483647 w 122"/>
              <a:gd name="T65" fmla="*/ 2147483647 h 80"/>
              <a:gd name="T66" fmla="*/ 2147483647 w 122"/>
              <a:gd name="T67" fmla="*/ 2147483647 h 80"/>
              <a:gd name="T68" fmla="*/ 2147483647 w 122"/>
              <a:gd name="T69" fmla="*/ 2147483647 h 80"/>
              <a:gd name="T70" fmla="*/ 2147483647 w 122"/>
              <a:gd name="T71" fmla="*/ 2147483647 h 80"/>
              <a:gd name="T72" fmla="*/ 2147483647 w 122"/>
              <a:gd name="T73" fmla="*/ 2147483647 h 80"/>
              <a:gd name="T74" fmla="*/ 2147483647 w 122"/>
              <a:gd name="T75" fmla="*/ 2147483647 h 80"/>
              <a:gd name="T76" fmla="*/ 2147483647 w 122"/>
              <a:gd name="T77" fmla="*/ 2147483647 h 80"/>
              <a:gd name="T78" fmla="*/ 2147483647 w 122"/>
              <a:gd name="T79" fmla="*/ 2147483647 h 80"/>
              <a:gd name="T80" fmla="*/ 2147483647 w 122"/>
              <a:gd name="T81" fmla="*/ 2147483647 h 80"/>
              <a:gd name="T82" fmla="*/ 2147483647 w 122"/>
              <a:gd name="T83" fmla="*/ 2147483647 h 80"/>
              <a:gd name="T84" fmla="*/ 2147483647 w 122"/>
              <a:gd name="T85" fmla="*/ 2147483647 h 80"/>
              <a:gd name="T86" fmla="*/ 2147483647 w 122"/>
              <a:gd name="T87" fmla="*/ 2147483647 h 80"/>
              <a:gd name="T88" fmla="*/ 2147483647 w 122"/>
              <a:gd name="T89" fmla="*/ 2147483647 h 80"/>
              <a:gd name="T90" fmla="*/ 2147483647 w 122"/>
              <a:gd name="T91" fmla="*/ 2147483647 h 80"/>
              <a:gd name="T92" fmla="*/ 2147483647 w 122"/>
              <a:gd name="T93" fmla="*/ 2147483647 h 80"/>
              <a:gd name="T94" fmla="*/ 2147483647 w 122"/>
              <a:gd name="T95" fmla="*/ 2147483647 h 80"/>
              <a:gd name="T96" fmla="*/ 2147483647 w 122"/>
              <a:gd name="T97" fmla="*/ 2147483647 h 80"/>
              <a:gd name="T98" fmla="*/ 2147483647 w 122"/>
              <a:gd name="T99" fmla="*/ 2147483647 h 80"/>
              <a:gd name="T100" fmla="*/ 2147483647 w 122"/>
              <a:gd name="T101" fmla="*/ 2147483647 h 8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22"/>
              <a:gd name="T154" fmla="*/ 0 h 80"/>
              <a:gd name="T155" fmla="*/ 122 w 122"/>
              <a:gd name="T156" fmla="*/ 80 h 8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22" h="80">
                <a:moveTo>
                  <a:pt x="11" y="33"/>
                </a:moveTo>
                <a:lnTo>
                  <a:pt x="3" y="38"/>
                </a:lnTo>
                <a:lnTo>
                  <a:pt x="3" y="41"/>
                </a:lnTo>
                <a:lnTo>
                  <a:pt x="1" y="41"/>
                </a:lnTo>
                <a:lnTo>
                  <a:pt x="1" y="55"/>
                </a:lnTo>
                <a:lnTo>
                  <a:pt x="0" y="56"/>
                </a:lnTo>
                <a:lnTo>
                  <a:pt x="0" y="57"/>
                </a:lnTo>
                <a:lnTo>
                  <a:pt x="1" y="57"/>
                </a:lnTo>
                <a:lnTo>
                  <a:pt x="1" y="59"/>
                </a:lnTo>
                <a:lnTo>
                  <a:pt x="7" y="59"/>
                </a:lnTo>
                <a:lnTo>
                  <a:pt x="7" y="60"/>
                </a:lnTo>
                <a:lnTo>
                  <a:pt x="14" y="60"/>
                </a:lnTo>
                <a:lnTo>
                  <a:pt x="18" y="63"/>
                </a:lnTo>
                <a:lnTo>
                  <a:pt x="22" y="69"/>
                </a:lnTo>
                <a:lnTo>
                  <a:pt x="22" y="76"/>
                </a:lnTo>
                <a:lnTo>
                  <a:pt x="24" y="79"/>
                </a:lnTo>
                <a:lnTo>
                  <a:pt x="39" y="79"/>
                </a:lnTo>
                <a:lnTo>
                  <a:pt x="43" y="74"/>
                </a:lnTo>
                <a:lnTo>
                  <a:pt x="62" y="74"/>
                </a:lnTo>
                <a:lnTo>
                  <a:pt x="64" y="76"/>
                </a:lnTo>
                <a:lnTo>
                  <a:pt x="67" y="79"/>
                </a:lnTo>
                <a:lnTo>
                  <a:pt x="68" y="80"/>
                </a:lnTo>
                <a:lnTo>
                  <a:pt x="69" y="80"/>
                </a:lnTo>
                <a:cubicBezTo>
                  <a:pt x="70" y="80"/>
                  <a:pt x="70" y="80"/>
                  <a:pt x="70" y="75"/>
                </a:cubicBezTo>
                <a:lnTo>
                  <a:pt x="70" y="73"/>
                </a:lnTo>
                <a:lnTo>
                  <a:pt x="71" y="73"/>
                </a:lnTo>
                <a:lnTo>
                  <a:pt x="71" y="71"/>
                </a:lnTo>
                <a:lnTo>
                  <a:pt x="72" y="71"/>
                </a:lnTo>
                <a:lnTo>
                  <a:pt x="72" y="68"/>
                </a:lnTo>
                <a:lnTo>
                  <a:pt x="74" y="68"/>
                </a:lnTo>
                <a:lnTo>
                  <a:pt x="74" y="67"/>
                </a:lnTo>
                <a:lnTo>
                  <a:pt x="75" y="67"/>
                </a:lnTo>
                <a:lnTo>
                  <a:pt x="75" y="64"/>
                </a:lnTo>
                <a:lnTo>
                  <a:pt x="77" y="64"/>
                </a:lnTo>
                <a:lnTo>
                  <a:pt x="77" y="63"/>
                </a:lnTo>
                <a:lnTo>
                  <a:pt x="78" y="63"/>
                </a:lnTo>
                <a:lnTo>
                  <a:pt x="78" y="61"/>
                </a:lnTo>
                <a:lnTo>
                  <a:pt x="79" y="61"/>
                </a:lnTo>
                <a:lnTo>
                  <a:pt x="79" y="60"/>
                </a:lnTo>
                <a:lnTo>
                  <a:pt x="81" y="60"/>
                </a:lnTo>
                <a:lnTo>
                  <a:pt x="81" y="57"/>
                </a:lnTo>
                <a:lnTo>
                  <a:pt x="82" y="57"/>
                </a:lnTo>
                <a:lnTo>
                  <a:pt x="82" y="54"/>
                </a:lnTo>
                <a:lnTo>
                  <a:pt x="84" y="54"/>
                </a:lnTo>
                <a:lnTo>
                  <a:pt x="84" y="53"/>
                </a:lnTo>
                <a:lnTo>
                  <a:pt x="87" y="53"/>
                </a:lnTo>
                <a:lnTo>
                  <a:pt x="87" y="52"/>
                </a:lnTo>
                <a:lnTo>
                  <a:pt x="88" y="52"/>
                </a:lnTo>
                <a:lnTo>
                  <a:pt x="88" y="50"/>
                </a:lnTo>
                <a:lnTo>
                  <a:pt x="91" y="50"/>
                </a:lnTo>
                <a:lnTo>
                  <a:pt x="91" y="49"/>
                </a:lnTo>
                <a:lnTo>
                  <a:pt x="94" y="49"/>
                </a:lnTo>
                <a:lnTo>
                  <a:pt x="94" y="47"/>
                </a:lnTo>
                <a:lnTo>
                  <a:pt x="95" y="47"/>
                </a:lnTo>
                <a:lnTo>
                  <a:pt x="95" y="46"/>
                </a:lnTo>
                <a:lnTo>
                  <a:pt x="98" y="46"/>
                </a:lnTo>
                <a:lnTo>
                  <a:pt x="98" y="44"/>
                </a:lnTo>
                <a:lnTo>
                  <a:pt x="101" y="44"/>
                </a:lnTo>
                <a:lnTo>
                  <a:pt x="101" y="43"/>
                </a:lnTo>
                <a:lnTo>
                  <a:pt x="102" y="43"/>
                </a:lnTo>
                <a:lnTo>
                  <a:pt x="102" y="40"/>
                </a:lnTo>
                <a:lnTo>
                  <a:pt x="105" y="40"/>
                </a:lnTo>
                <a:lnTo>
                  <a:pt x="105" y="39"/>
                </a:lnTo>
                <a:lnTo>
                  <a:pt x="106" y="39"/>
                </a:lnTo>
                <a:lnTo>
                  <a:pt x="106" y="37"/>
                </a:lnTo>
                <a:lnTo>
                  <a:pt x="108" y="37"/>
                </a:lnTo>
                <a:lnTo>
                  <a:pt x="108" y="36"/>
                </a:lnTo>
                <a:lnTo>
                  <a:pt x="111" y="36"/>
                </a:lnTo>
                <a:lnTo>
                  <a:pt x="111" y="35"/>
                </a:lnTo>
                <a:lnTo>
                  <a:pt x="112" y="35"/>
                </a:lnTo>
                <a:lnTo>
                  <a:pt x="112" y="33"/>
                </a:lnTo>
                <a:lnTo>
                  <a:pt x="113" y="33"/>
                </a:lnTo>
                <a:lnTo>
                  <a:pt x="113" y="32"/>
                </a:lnTo>
                <a:lnTo>
                  <a:pt x="116" y="32"/>
                </a:lnTo>
                <a:lnTo>
                  <a:pt x="116" y="30"/>
                </a:lnTo>
                <a:lnTo>
                  <a:pt x="118" y="30"/>
                </a:lnTo>
                <a:lnTo>
                  <a:pt x="118" y="28"/>
                </a:lnTo>
                <a:lnTo>
                  <a:pt x="119" y="27"/>
                </a:lnTo>
                <a:lnTo>
                  <a:pt x="119" y="26"/>
                </a:lnTo>
                <a:lnTo>
                  <a:pt x="120" y="26"/>
                </a:lnTo>
                <a:lnTo>
                  <a:pt x="120" y="23"/>
                </a:lnTo>
                <a:lnTo>
                  <a:pt x="122" y="23"/>
                </a:lnTo>
                <a:lnTo>
                  <a:pt x="122" y="21"/>
                </a:lnTo>
                <a:lnTo>
                  <a:pt x="121" y="21"/>
                </a:lnTo>
                <a:lnTo>
                  <a:pt x="121" y="17"/>
                </a:lnTo>
                <a:lnTo>
                  <a:pt x="119" y="17"/>
                </a:lnTo>
                <a:lnTo>
                  <a:pt x="119" y="16"/>
                </a:lnTo>
                <a:lnTo>
                  <a:pt x="118" y="16"/>
                </a:lnTo>
                <a:lnTo>
                  <a:pt x="118" y="12"/>
                </a:lnTo>
                <a:lnTo>
                  <a:pt x="115" y="12"/>
                </a:lnTo>
                <a:lnTo>
                  <a:pt x="115" y="8"/>
                </a:lnTo>
                <a:lnTo>
                  <a:pt x="116" y="8"/>
                </a:lnTo>
                <a:lnTo>
                  <a:pt x="116" y="5"/>
                </a:lnTo>
                <a:lnTo>
                  <a:pt x="117" y="5"/>
                </a:lnTo>
                <a:lnTo>
                  <a:pt x="118" y="0"/>
                </a:lnTo>
                <a:lnTo>
                  <a:pt x="114" y="0"/>
                </a:lnTo>
                <a:lnTo>
                  <a:pt x="112" y="1"/>
                </a:lnTo>
                <a:lnTo>
                  <a:pt x="111" y="1"/>
                </a:lnTo>
                <a:cubicBezTo>
                  <a:pt x="110" y="1"/>
                  <a:pt x="111" y="3"/>
                  <a:pt x="110" y="3"/>
                </a:cubicBezTo>
                <a:lnTo>
                  <a:pt x="109" y="5"/>
                </a:lnTo>
                <a:lnTo>
                  <a:pt x="107" y="5"/>
                </a:lnTo>
                <a:cubicBezTo>
                  <a:pt x="106" y="5"/>
                  <a:pt x="107" y="6"/>
                  <a:pt x="107" y="6"/>
                </a:cubicBezTo>
                <a:cubicBezTo>
                  <a:pt x="106" y="7"/>
                  <a:pt x="104" y="6"/>
                  <a:pt x="104" y="7"/>
                </a:cubicBezTo>
                <a:lnTo>
                  <a:pt x="104" y="8"/>
                </a:lnTo>
                <a:lnTo>
                  <a:pt x="102" y="8"/>
                </a:lnTo>
                <a:cubicBezTo>
                  <a:pt x="102" y="8"/>
                  <a:pt x="102" y="9"/>
                  <a:pt x="102" y="10"/>
                </a:cubicBezTo>
                <a:cubicBezTo>
                  <a:pt x="102" y="10"/>
                  <a:pt x="101" y="10"/>
                  <a:pt x="101" y="10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00" y="10"/>
                  <a:pt x="99" y="11"/>
                  <a:pt x="99" y="11"/>
                </a:cubicBezTo>
                <a:lnTo>
                  <a:pt x="98" y="11"/>
                </a:lnTo>
                <a:lnTo>
                  <a:pt x="97" y="12"/>
                </a:lnTo>
                <a:lnTo>
                  <a:pt x="94" y="12"/>
                </a:lnTo>
                <a:lnTo>
                  <a:pt x="90" y="13"/>
                </a:lnTo>
                <a:lnTo>
                  <a:pt x="88" y="13"/>
                </a:lnTo>
                <a:lnTo>
                  <a:pt x="86" y="13"/>
                </a:lnTo>
                <a:lnTo>
                  <a:pt x="85" y="12"/>
                </a:lnTo>
                <a:lnTo>
                  <a:pt x="85" y="11"/>
                </a:lnTo>
                <a:lnTo>
                  <a:pt x="84" y="11"/>
                </a:lnTo>
                <a:lnTo>
                  <a:pt x="84" y="10"/>
                </a:lnTo>
                <a:lnTo>
                  <a:pt x="83" y="10"/>
                </a:lnTo>
                <a:lnTo>
                  <a:pt x="81" y="9"/>
                </a:lnTo>
                <a:cubicBezTo>
                  <a:pt x="81" y="9"/>
                  <a:pt x="80" y="9"/>
                  <a:pt x="80" y="9"/>
                </a:cubicBezTo>
                <a:lnTo>
                  <a:pt x="80" y="13"/>
                </a:lnTo>
                <a:lnTo>
                  <a:pt x="80" y="17"/>
                </a:lnTo>
                <a:lnTo>
                  <a:pt x="78" y="17"/>
                </a:lnTo>
                <a:lnTo>
                  <a:pt x="79" y="18"/>
                </a:lnTo>
                <a:lnTo>
                  <a:pt x="72" y="18"/>
                </a:lnTo>
                <a:lnTo>
                  <a:pt x="72" y="20"/>
                </a:lnTo>
                <a:lnTo>
                  <a:pt x="51" y="19"/>
                </a:lnTo>
                <a:lnTo>
                  <a:pt x="46" y="24"/>
                </a:lnTo>
                <a:lnTo>
                  <a:pt x="46" y="30"/>
                </a:lnTo>
                <a:lnTo>
                  <a:pt x="50" y="32"/>
                </a:lnTo>
                <a:lnTo>
                  <a:pt x="50" y="36"/>
                </a:lnTo>
                <a:lnTo>
                  <a:pt x="54" y="39"/>
                </a:lnTo>
                <a:lnTo>
                  <a:pt x="55" y="50"/>
                </a:lnTo>
                <a:lnTo>
                  <a:pt x="47" y="49"/>
                </a:lnTo>
                <a:lnTo>
                  <a:pt x="47" y="48"/>
                </a:lnTo>
                <a:cubicBezTo>
                  <a:pt x="47" y="48"/>
                  <a:pt x="45" y="48"/>
                  <a:pt x="45" y="48"/>
                </a:cubicBezTo>
                <a:lnTo>
                  <a:pt x="45" y="46"/>
                </a:lnTo>
                <a:lnTo>
                  <a:pt x="42" y="46"/>
                </a:lnTo>
                <a:lnTo>
                  <a:pt x="40" y="45"/>
                </a:lnTo>
                <a:lnTo>
                  <a:pt x="38" y="45"/>
                </a:lnTo>
                <a:lnTo>
                  <a:pt x="38" y="44"/>
                </a:lnTo>
                <a:lnTo>
                  <a:pt x="29" y="44"/>
                </a:lnTo>
                <a:cubicBezTo>
                  <a:pt x="29" y="44"/>
                  <a:pt x="29" y="42"/>
                  <a:pt x="29" y="42"/>
                </a:cubicBezTo>
                <a:lnTo>
                  <a:pt x="28" y="40"/>
                </a:lnTo>
                <a:lnTo>
                  <a:pt x="23" y="41"/>
                </a:lnTo>
                <a:cubicBezTo>
                  <a:pt x="20" y="36"/>
                  <a:pt x="17" y="33"/>
                  <a:pt x="15" y="30"/>
                </a:cubicBezTo>
                <a:cubicBezTo>
                  <a:pt x="14" y="29"/>
                  <a:pt x="13" y="29"/>
                  <a:pt x="13" y="28"/>
                </a:cubicBezTo>
                <a:cubicBezTo>
                  <a:pt x="12" y="28"/>
                  <a:pt x="12" y="27"/>
                  <a:pt x="12" y="27"/>
                </a:cubicBezTo>
                <a:cubicBezTo>
                  <a:pt x="11" y="27"/>
                  <a:pt x="13" y="31"/>
                  <a:pt x="11" y="33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1" name="Freeform 160"/>
          <p:cNvSpPr>
            <a:spLocks/>
          </p:cNvSpPr>
          <p:nvPr/>
        </p:nvSpPr>
        <p:spPr bwMode="auto">
          <a:xfrm>
            <a:off x="6773864" y="3768725"/>
            <a:ext cx="1323975" cy="1409700"/>
          </a:xfrm>
          <a:custGeom>
            <a:avLst/>
            <a:gdLst>
              <a:gd name="T0" fmla="*/ 2147483647 w 139"/>
              <a:gd name="T1" fmla="*/ 2147483647 h 148"/>
              <a:gd name="T2" fmla="*/ 2147483647 w 139"/>
              <a:gd name="T3" fmla="*/ 2147483647 h 148"/>
              <a:gd name="T4" fmla="*/ 2147483647 w 139"/>
              <a:gd name="T5" fmla="*/ 2147483647 h 148"/>
              <a:gd name="T6" fmla="*/ 2147483647 w 139"/>
              <a:gd name="T7" fmla="*/ 2147483647 h 148"/>
              <a:gd name="T8" fmla="*/ 2147483647 w 139"/>
              <a:gd name="T9" fmla="*/ 2147483647 h 148"/>
              <a:gd name="T10" fmla="*/ 2147483647 w 139"/>
              <a:gd name="T11" fmla="*/ 2147483647 h 148"/>
              <a:gd name="T12" fmla="*/ 2147483647 w 139"/>
              <a:gd name="T13" fmla="*/ 2147483647 h 148"/>
              <a:gd name="T14" fmla="*/ 2147483647 w 139"/>
              <a:gd name="T15" fmla="*/ 2147483647 h 148"/>
              <a:gd name="T16" fmla="*/ 2147483647 w 139"/>
              <a:gd name="T17" fmla="*/ 2147483647 h 148"/>
              <a:gd name="T18" fmla="*/ 2147483647 w 139"/>
              <a:gd name="T19" fmla="*/ 2147483647 h 148"/>
              <a:gd name="T20" fmla="*/ 2147483647 w 139"/>
              <a:gd name="T21" fmla="*/ 2147483647 h 148"/>
              <a:gd name="T22" fmla="*/ 2147483647 w 139"/>
              <a:gd name="T23" fmla="*/ 2147483647 h 148"/>
              <a:gd name="T24" fmla="*/ 2147483647 w 139"/>
              <a:gd name="T25" fmla="*/ 2147483647 h 148"/>
              <a:gd name="T26" fmla="*/ 2147483647 w 139"/>
              <a:gd name="T27" fmla="*/ 2147483647 h 148"/>
              <a:gd name="T28" fmla="*/ 2147483647 w 139"/>
              <a:gd name="T29" fmla="*/ 2147483647 h 148"/>
              <a:gd name="T30" fmla="*/ 2147483647 w 139"/>
              <a:gd name="T31" fmla="*/ 2147483647 h 148"/>
              <a:gd name="T32" fmla="*/ 2147483647 w 139"/>
              <a:gd name="T33" fmla="*/ 2147483647 h 148"/>
              <a:gd name="T34" fmla="*/ 2147483647 w 139"/>
              <a:gd name="T35" fmla="*/ 2147483647 h 148"/>
              <a:gd name="T36" fmla="*/ 2147483647 w 139"/>
              <a:gd name="T37" fmla="*/ 2147483647 h 148"/>
              <a:gd name="T38" fmla="*/ 2147483647 w 139"/>
              <a:gd name="T39" fmla="*/ 2147483647 h 148"/>
              <a:gd name="T40" fmla="*/ 2147483647 w 139"/>
              <a:gd name="T41" fmla="*/ 2147483647 h 148"/>
              <a:gd name="T42" fmla="*/ 2147483647 w 139"/>
              <a:gd name="T43" fmla="*/ 2147483647 h 148"/>
              <a:gd name="T44" fmla="*/ 2147483647 w 139"/>
              <a:gd name="T45" fmla="*/ 2147483647 h 148"/>
              <a:gd name="T46" fmla="*/ 2147483647 w 139"/>
              <a:gd name="T47" fmla="*/ 2147483647 h 148"/>
              <a:gd name="T48" fmla="*/ 2147483647 w 139"/>
              <a:gd name="T49" fmla="*/ 2147483647 h 148"/>
              <a:gd name="T50" fmla="*/ 2147483647 w 139"/>
              <a:gd name="T51" fmla="*/ 2147483647 h 148"/>
              <a:gd name="T52" fmla="*/ 2147483647 w 139"/>
              <a:gd name="T53" fmla="*/ 2147483647 h 148"/>
              <a:gd name="T54" fmla="*/ 2147483647 w 139"/>
              <a:gd name="T55" fmla="*/ 2147483647 h 148"/>
              <a:gd name="T56" fmla="*/ 2147483647 w 139"/>
              <a:gd name="T57" fmla="*/ 2147483647 h 148"/>
              <a:gd name="T58" fmla="*/ 2147483647 w 139"/>
              <a:gd name="T59" fmla="*/ 2147483647 h 148"/>
              <a:gd name="T60" fmla="*/ 2147483647 w 139"/>
              <a:gd name="T61" fmla="*/ 2147483647 h 148"/>
              <a:gd name="T62" fmla="*/ 2147483647 w 139"/>
              <a:gd name="T63" fmla="*/ 2147483647 h 148"/>
              <a:gd name="T64" fmla="*/ 2147483647 w 139"/>
              <a:gd name="T65" fmla="*/ 2147483647 h 148"/>
              <a:gd name="T66" fmla="*/ 2147483647 w 139"/>
              <a:gd name="T67" fmla="*/ 2147483647 h 148"/>
              <a:gd name="T68" fmla="*/ 2147483647 w 139"/>
              <a:gd name="T69" fmla="*/ 2147483647 h 148"/>
              <a:gd name="T70" fmla="*/ 2147483647 w 139"/>
              <a:gd name="T71" fmla="*/ 2147483647 h 148"/>
              <a:gd name="T72" fmla="*/ 2147483647 w 139"/>
              <a:gd name="T73" fmla="*/ 2147483647 h 148"/>
              <a:gd name="T74" fmla="*/ 2147483647 w 139"/>
              <a:gd name="T75" fmla="*/ 2147483647 h 148"/>
              <a:gd name="T76" fmla="*/ 2147483647 w 139"/>
              <a:gd name="T77" fmla="*/ 2147483647 h 148"/>
              <a:gd name="T78" fmla="*/ 2147483647 w 139"/>
              <a:gd name="T79" fmla="*/ 2147483647 h 148"/>
              <a:gd name="T80" fmla="*/ 2147483647 w 139"/>
              <a:gd name="T81" fmla="*/ 2147483647 h 148"/>
              <a:gd name="T82" fmla="*/ 2147483647 w 139"/>
              <a:gd name="T83" fmla="*/ 2147483647 h 148"/>
              <a:gd name="T84" fmla="*/ 2147483647 w 139"/>
              <a:gd name="T85" fmla="*/ 2147483647 h 148"/>
              <a:gd name="T86" fmla="*/ 2147483647 w 139"/>
              <a:gd name="T87" fmla="*/ 2147483647 h 148"/>
              <a:gd name="T88" fmla="*/ 2147483647 w 139"/>
              <a:gd name="T89" fmla="*/ 2147483647 h 148"/>
              <a:gd name="T90" fmla="*/ 2147483647 w 139"/>
              <a:gd name="T91" fmla="*/ 2147483647 h 148"/>
              <a:gd name="T92" fmla="*/ 2147483647 w 139"/>
              <a:gd name="T93" fmla="*/ 2147483647 h 148"/>
              <a:gd name="T94" fmla="*/ 2147483647 w 139"/>
              <a:gd name="T95" fmla="*/ 2147483647 h 148"/>
              <a:gd name="T96" fmla="*/ 2147483647 w 139"/>
              <a:gd name="T97" fmla="*/ 2147483647 h 148"/>
              <a:gd name="T98" fmla="*/ 2147483647 w 139"/>
              <a:gd name="T99" fmla="*/ 2147483647 h 148"/>
              <a:gd name="T100" fmla="*/ 0 w 139"/>
              <a:gd name="T101" fmla="*/ 2147483647 h 148"/>
              <a:gd name="T102" fmla="*/ 2147483647 w 139"/>
              <a:gd name="T103" fmla="*/ 2147483647 h 148"/>
              <a:gd name="T104" fmla="*/ 2147483647 w 139"/>
              <a:gd name="T105" fmla="*/ 2147483647 h 148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39"/>
              <a:gd name="T160" fmla="*/ 0 h 148"/>
              <a:gd name="T161" fmla="*/ 139 w 139"/>
              <a:gd name="T162" fmla="*/ 148 h 148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39" h="148">
                <a:moveTo>
                  <a:pt x="26" y="1"/>
                </a:moveTo>
                <a:lnTo>
                  <a:pt x="30" y="0"/>
                </a:lnTo>
                <a:lnTo>
                  <a:pt x="31" y="2"/>
                </a:lnTo>
                <a:cubicBezTo>
                  <a:pt x="32" y="3"/>
                  <a:pt x="33" y="3"/>
                  <a:pt x="33" y="3"/>
                </a:cubicBezTo>
                <a:cubicBezTo>
                  <a:pt x="33" y="4"/>
                  <a:pt x="33" y="4"/>
                  <a:pt x="34" y="4"/>
                </a:cubicBezTo>
                <a:cubicBezTo>
                  <a:pt x="34" y="4"/>
                  <a:pt x="34" y="4"/>
                  <a:pt x="34" y="5"/>
                </a:cubicBezTo>
                <a:lnTo>
                  <a:pt x="34" y="9"/>
                </a:lnTo>
                <a:cubicBezTo>
                  <a:pt x="34" y="10"/>
                  <a:pt x="34" y="10"/>
                  <a:pt x="34" y="11"/>
                </a:cubicBezTo>
                <a:cubicBezTo>
                  <a:pt x="35" y="12"/>
                  <a:pt x="35" y="12"/>
                  <a:pt x="36" y="13"/>
                </a:cubicBezTo>
                <a:lnTo>
                  <a:pt x="37" y="14"/>
                </a:lnTo>
                <a:lnTo>
                  <a:pt x="38" y="15"/>
                </a:lnTo>
                <a:lnTo>
                  <a:pt x="41" y="17"/>
                </a:lnTo>
                <a:cubicBezTo>
                  <a:pt x="41" y="17"/>
                  <a:pt x="42" y="17"/>
                  <a:pt x="42" y="17"/>
                </a:cubicBezTo>
                <a:lnTo>
                  <a:pt x="45" y="19"/>
                </a:lnTo>
                <a:lnTo>
                  <a:pt x="48" y="20"/>
                </a:lnTo>
                <a:lnTo>
                  <a:pt x="51" y="23"/>
                </a:lnTo>
                <a:lnTo>
                  <a:pt x="53" y="25"/>
                </a:lnTo>
                <a:cubicBezTo>
                  <a:pt x="53" y="26"/>
                  <a:pt x="54" y="26"/>
                  <a:pt x="55" y="27"/>
                </a:cubicBezTo>
                <a:cubicBezTo>
                  <a:pt x="55" y="28"/>
                  <a:pt x="56" y="28"/>
                  <a:pt x="57" y="28"/>
                </a:cubicBezTo>
                <a:cubicBezTo>
                  <a:pt x="57" y="28"/>
                  <a:pt x="57" y="29"/>
                  <a:pt x="57" y="29"/>
                </a:cubicBezTo>
                <a:lnTo>
                  <a:pt x="58" y="29"/>
                </a:lnTo>
                <a:cubicBezTo>
                  <a:pt x="58" y="30"/>
                  <a:pt x="58" y="30"/>
                  <a:pt x="58" y="30"/>
                </a:cubicBezTo>
                <a:cubicBezTo>
                  <a:pt x="59" y="30"/>
                  <a:pt x="59" y="31"/>
                  <a:pt x="59" y="31"/>
                </a:cubicBezTo>
                <a:cubicBezTo>
                  <a:pt x="59" y="31"/>
                  <a:pt x="60" y="32"/>
                  <a:pt x="60" y="32"/>
                </a:cubicBezTo>
                <a:lnTo>
                  <a:pt x="60" y="33"/>
                </a:lnTo>
                <a:lnTo>
                  <a:pt x="60" y="34"/>
                </a:lnTo>
                <a:cubicBezTo>
                  <a:pt x="60" y="34"/>
                  <a:pt x="60" y="35"/>
                  <a:pt x="60" y="35"/>
                </a:cubicBezTo>
                <a:lnTo>
                  <a:pt x="61" y="35"/>
                </a:lnTo>
                <a:lnTo>
                  <a:pt x="61" y="36"/>
                </a:lnTo>
                <a:lnTo>
                  <a:pt x="61" y="37"/>
                </a:lnTo>
                <a:lnTo>
                  <a:pt x="61" y="38"/>
                </a:lnTo>
                <a:cubicBezTo>
                  <a:pt x="61" y="38"/>
                  <a:pt x="62" y="39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2" y="39"/>
                  <a:pt x="62" y="40"/>
                  <a:pt x="62" y="40"/>
                </a:cubicBezTo>
                <a:cubicBezTo>
                  <a:pt x="62" y="40"/>
                  <a:pt x="62" y="41"/>
                  <a:pt x="62" y="41"/>
                </a:cubicBezTo>
                <a:lnTo>
                  <a:pt x="62" y="43"/>
                </a:lnTo>
                <a:cubicBezTo>
                  <a:pt x="62" y="43"/>
                  <a:pt x="63" y="43"/>
                  <a:pt x="63" y="43"/>
                </a:cubicBezTo>
                <a:lnTo>
                  <a:pt x="64" y="43"/>
                </a:lnTo>
                <a:cubicBezTo>
                  <a:pt x="64" y="43"/>
                  <a:pt x="64" y="44"/>
                  <a:pt x="64" y="44"/>
                </a:cubicBezTo>
                <a:lnTo>
                  <a:pt x="65" y="44"/>
                </a:lnTo>
                <a:cubicBezTo>
                  <a:pt x="65" y="45"/>
                  <a:pt x="67" y="44"/>
                  <a:pt x="67" y="44"/>
                </a:cubicBezTo>
                <a:lnTo>
                  <a:pt x="67" y="46"/>
                </a:lnTo>
                <a:lnTo>
                  <a:pt x="69" y="46"/>
                </a:lnTo>
                <a:cubicBezTo>
                  <a:pt x="70" y="46"/>
                  <a:pt x="70" y="45"/>
                  <a:pt x="70" y="45"/>
                </a:cubicBezTo>
                <a:lnTo>
                  <a:pt x="71" y="45"/>
                </a:lnTo>
                <a:cubicBezTo>
                  <a:pt x="71" y="44"/>
                  <a:pt x="71" y="44"/>
                  <a:pt x="71" y="44"/>
                </a:cubicBezTo>
                <a:lnTo>
                  <a:pt x="72" y="43"/>
                </a:lnTo>
                <a:lnTo>
                  <a:pt x="74" y="42"/>
                </a:lnTo>
                <a:cubicBezTo>
                  <a:pt x="74" y="42"/>
                  <a:pt x="74" y="42"/>
                  <a:pt x="74" y="42"/>
                </a:cubicBezTo>
                <a:lnTo>
                  <a:pt x="75" y="41"/>
                </a:lnTo>
                <a:lnTo>
                  <a:pt x="76" y="40"/>
                </a:lnTo>
                <a:lnTo>
                  <a:pt x="77" y="39"/>
                </a:lnTo>
                <a:lnTo>
                  <a:pt x="78" y="39"/>
                </a:lnTo>
                <a:lnTo>
                  <a:pt x="79" y="37"/>
                </a:lnTo>
                <a:lnTo>
                  <a:pt x="81" y="37"/>
                </a:lnTo>
                <a:cubicBezTo>
                  <a:pt x="81" y="37"/>
                  <a:pt x="84" y="37"/>
                  <a:pt x="84" y="37"/>
                </a:cubicBezTo>
                <a:cubicBezTo>
                  <a:pt x="84" y="37"/>
                  <a:pt x="85" y="36"/>
                  <a:pt x="85" y="36"/>
                </a:cubicBezTo>
                <a:cubicBezTo>
                  <a:pt x="85" y="36"/>
                  <a:pt x="88" y="36"/>
                  <a:pt x="88" y="36"/>
                </a:cubicBezTo>
                <a:cubicBezTo>
                  <a:pt x="88" y="36"/>
                  <a:pt x="88" y="37"/>
                  <a:pt x="88" y="37"/>
                </a:cubicBezTo>
                <a:cubicBezTo>
                  <a:pt x="89" y="37"/>
                  <a:pt x="91" y="37"/>
                  <a:pt x="92" y="37"/>
                </a:cubicBezTo>
                <a:cubicBezTo>
                  <a:pt x="92" y="37"/>
                  <a:pt x="95" y="40"/>
                  <a:pt x="95" y="40"/>
                </a:cubicBezTo>
                <a:lnTo>
                  <a:pt x="97" y="40"/>
                </a:lnTo>
                <a:lnTo>
                  <a:pt x="100" y="42"/>
                </a:lnTo>
                <a:lnTo>
                  <a:pt x="104" y="42"/>
                </a:lnTo>
                <a:cubicBezTo>
                  <a:pt x="105" y="42"/>
                  <a:pt x="104" y="43"/>
                  <a:pt x="105" y="43"/>
                </a:cubicBezTo>
                <a:lnTo>
                  <a:pt x="106" y="43"/>
                </a:lnTo>
                <a:lnTo>
                  <a:pt x="106" y="46"/>
                </a:lnTo>
                <a:lnTo>
                  <a:pt x="109" y="46"/>
                </a:lnTo>
                <a:lnTo>
                  <a:pt x="113" y="46"/>
                </a:lnTo>
                <a:lnTo>
                  <a:pt x="113" y="50"/>
                </a:lnTo>
                <a:lnTo>
                  <a:pt x="112" y="50"/>
                </a:lnTo>
                <a:lnTo>
                  <a:pt x="112" y="52"/>
                </a:lnTo>
                <a:lnTo>
                  <a:pt x="113" y="52"/>
                </a:lnTo>
                <a:cubicBezTo>
                  <a:pt x="113" y="52"/>
                  <a:pt x="113" y="54"/>
                  <a:pt x="113" y="54"/>
                </a:cubicBezTo>
                <a:cubicBezTo>
                  <a:pt x="114" y="54"/>
                  <a:pt x="114" y="54"/>
                  <a:pt x="115" y="54"/>
                </a:cubicBezTo>
                <a:cubicBezTo>
                  <a:pt x="115" y="54"/>
                  <a:pt x="115" y="56"/>
                  <a:pt x="115" y="56"/>
                </a:cubicBezTo>
                <a:lnTo>
                  <a:pt x="119" y="56"/>
                </a:lnTo>
                <a:lnTo>
                  <a:pt x="119" y="57"/>
                </a:lnTo>
                <a:lnTo>
                  <a:pt x="120" y="57"/>
                </a:lnTo>
                <a:lnTo>
                  <a:pt x="120" y="59"/>
                </a:lnTo>
                <a:lnTo>
                  <a:pt x="122" y="59"/>
                </a:lnTo>
                <a:cubicBezTo>
                  <a:pt x="122" y="59"/>
                  <a:pt x="122" y="59"/>
                  <a:pt x="122" y="60"/>
                </a:cubicBezTo>
                <a:cubicBezTo>
                  <a:pt x="122" y="60"/>
                  <a:pt x="123" y="60"/>
                  <a:pt x="123" y="60"/>
                </a:cubicBezTo>
                <a:cubicBezTo>
                  <a:pt x="123" y="61"/>
                  <a:pt x="123" y="61"/>
                  <a:pt x="123" y="62"/>
                </a:cubicBezTo>
                <a:cubicBezTo>
                  <a:pt x="123" y="62"/>
                  <a:pt x="121" y="62"/>
                  <a:pt x="121" y="62"/>
                </a:cubicBezTo>
                <a:cubicBezTo>
                  <a:pt x="121" y="64"/>
                  <a:pt x="121" y="65"/>
                  <a:pt x="122" y="67"/>
                </a:cubicBezTo>
                <a:cubicBezTo>
                  <a:pt x="122" y="67"/>
                  <a:pt x="120" y="67"/>
                  <a:pt x="120" y="67"/>
                </a:cubicBezTo>
                <a:lnTo>
                  <a:pt x="120" y="69"/>
                </a:lnTo>
                <a:lnTo>
                  <a:pt x="119" y="69"/>
                </a:lnTo>
                <a:cubicBezTo>
                  <a:pt x="119" y="69"/>
                  <a:pt x="119" y="71"/>
                  <a:pt x="119" y="71"/>
                </a:cubicBezTo>
                <a:cubicBezTo>
                  <a:pt x="119" y="71"/>
                  <a:pt x="117" y="71"/>
                  <a:pt x="117" y="71"/>
                </a:cubicBezTo>
                <a:lnTo>
                  <a:pt x="117" y="73"/>
                </a:lnTo>
                <a:lnTo>
                  <a:pt x="116" y="74"/>
                </a:lnTo>
                <a:lnTo>
                  <a:pt x="116" y="78"/>
                </a:lnTo>
                <a:cubicBezTo>
                  <a:pt x="116" y="78"/>
                  <a:pt x="117" y="78"/>
                  <a:pt x="117" y="78"/>
                </a:cubicBezTo>
                <a:cubicBezTo>
                  <a:pt x="117" y="78"/>
                  <a:pt x="117" y="80"/>
                  <a:pt x="117" y="80"/>
                </a:cubicBezTo>
                <a:lnTo>
                  <a:pt x="119" y="80"/>
                </a:lnTo>
                <a:cubicBezTo>
                  <a:pt x="119" y="80"/>
                  <a:pt x="119" y="81"/>
                  <a:pt x="119" y="81"/>
                </a:cubicBezTo>
                <a:cubicBezTo>
                  <a:pt x="119" y="81"/>
                  <a:pt x="120" y="81"/>
                  <a:pt x="120" y="81"/>
                </a:cubicBezTo>
                <a:lnTo>
                  <a:pt x="120" y="82"/>
                </a:lnTo>
                <a:lnTo>
                  <a:pt x="123" y="82"/>
                </a:lnTo>
                <a:lnTo>
                  <a:pt x="123" y="84"/>
                </a:lnTo>
                <a:lnTo>
                  <a:pt x="132" y="84"/>
                </a:lnTo>
                <a:lnTo>
                  <a:pt x="132" y="82"/>
                </a:lnTo>
                <a:lnTo>
                  <a:pt x="138" y="82"/>
                </a:lnTo>
                <a:lnTo>
                  <a:pt x="139" y="88"/>
                </a:lnTo>
                <a:lnTo>
                  <a:pt x="137" y="88"/>
                </a:lnTo>
                <a:lnTo>
                  <a:pt x="137" y="93"/>
                </a:lnTo>
                <a:lnTo>
                  <a:pt x="136" y="93"/>
                </a:lnTo>
                <a:lnTo>
                  <a:pt x="136" y="98"/>
                </a:lnTo>
                <a:lnTo>
                  <a:pt x="134" y="99"/>
                </a:lnTo>
                <a:lnTo>
                  <a:pt x="133" y="99"/>
                </a:lnTo>
                <a:lnTo>
                  <a:pt x="133" y="101"/>
                </a:lnTo>
                <a:lnTo>
                  <a:pt x="131" y="103"/>
                </a:lnTo>
                <a:cubicBezTo>
                  <a:pt x="130" y="103"/>
                  <a:pt x="129" y="103"/>
                  <a:pt x="129" y="103"/>
                </a:cubicBezTo>
                <a:cubicBezTo>
                  <a:pt x="129" y="103"/>
                  <a:pt x="129" y="104"/>
                  <a:pt x="129" y="104"/>
                </a:cubicBezTo>
                <a:cubicBezTo>
                  <a:pt x="128" y="105"/>
                  <a:pt x="126" y="104"/>
                  <a:pt x="126" y="105"/>
                </a:cubicBezTo>
                <a:cubicBezTo>
                  <a:pt x="126" y="105"/>
                  <a:pt x="126" y="106"/>
                  <a:pt x="126" y="106"/>
                </a:cubicBezTo>
                <a:cubicBezTo>
                  <a:pt x="125" y="106"/>
                  <a:pt x="125" y="106"/>
                  <a:pt x="124" y="106"/>
                </a:cubicBezTo>
                <a:cubicBezTo>
                  <a:pt x="124" y="106"/>
                  <a:pt x="124" y="107"/>
                  <a:pt x="124" y="108"/>
                </a:cubicBezTo>
                <a:cubicBezTo>
                  <a:pt x="124" y="108"/>
                  <a:pt x="123" y="108"/>
                  <a:pt x="123" y="108"/>
                </a:cubicBezTo>
                <a:cubicBezTo>
                  <a:pt x="122" y="108"/>
                  <a:pt x="121" y="109"/>
                  <a:pt x="121" y="109"/>
                </a:cubicBezTo>
                <a:cubicBezTo>
                  <a:pt x="120" y="110"/>
                  <a:pt x="120" y="110"/>
                  <a:pt x="119" y="110"/>
                </a:cubicBezTo>
                <a:lnTo>
                  <a:pt x="108" y="111"/>
                </a:lnTo>
                <a:cubicBezTo>
                  <a:pt x="107" y="111"/>
                  <a:pt x="107" y="109"/>
                  <a:pt x="106" y="109"/>
                </a:cubicBezTo>
                <a:cubicBezTo>
                  <a:pt x="106" y="109"/>
                  <a:pt x="105" y="108"/>
                  <a:pt x="105" y="108"/>
                </a:cubicBezTo>
                <a:cubicBezTo>
                  <a:pt x="104" y="108"/>
                  <a:pt x="102" y="107"/>
                  <a:pt x="102" y="108"/>
                </a:cubicBezTo>
                <a:lnTo>
                  <a:pt x="102" y="115"/>
                </a:lnTo>
                <a:lnTo>
                  <a:pt x="100" y="115"/>
                </a:lnTo>
                <a:cubicBezTo>
                  <a:pt x="100" y="115"/>
                  <a:pt x="101" y="116"/>
                  <a:pt x="100" y="116"/>
                </a:cubicBezTo>
                <a:lnTo>
                  <a:pt x="94" y="116"/>
                </a:lnTo>
                <a:cubicBezTo>
                  <a:pt x="94" y="116"/>
                  <a:pt x="94" y="118"/>
                  <a:pt x="93" y="118"/>
                </a:cubicBezTo>
                <a:lnTo>
                  <a:pt x="73" y="117"/>
                </a:lnTo>
                <a:lnTo>
                  <a:pt x="68" y="122"/>
                </a:lnTo>
                <a:lnTo>
                  <a:pt x="68" y="127"/>
                </a:lnTo>
                <a:cubicBezTo>
                  <a:pt x="68" y="128"/>
                  <a:pt x="73" y="130"/>
                  <a:pt x="72" y="130"/>
                </a:cubicBezTo>
                <a:lnTo>
                  <a:pt x="72" y="134"/>
                </a:lnTo>
                <a:cubicBezTo>
                  <a:pt x="72" y="135"/>
                  <a:pt x="76" y="137"/>
                  <a:pt x="76" y="137"/>
                </a:cubicBezTo>
                <a:lnTo>
                  <a:pt x="77" y="143"/>
                </a:lnTo>
                <a:lnTo>
                  <a:pt x="77" y="148"/>
                </a:lnTo>
                <a:lnTo>
                  <a:pt x="69" y="147"/>
                </a:lnTo>
                <a:lnTo>
                  <a:pt x="69" y="146"/>
                </a:lnTo>
                <a:lnTo>
                  <a:pt x="67" y="146"/>
                </a:lnTo>
                <a:lnTo>
                  <a:pt x="67" y="144"/>
                </a:lnTo>
                <a:lnTo>
                  <a:pt x="64" y="144"/>
                </a:lnTo>
                <a:lnTo>
                  <a:pt x="62" y="143"/>
                </a:lnTo>
                <a:lnTo>
                  <a:pt x="60" y="143"/>
                </a:lnTo>
                <a:lnTo>
                  <a:pt x="60" y="141"/>
                </a:lnTo>
                <a:lnTo>
                  <a:pt x="51" y="142"/>
                </a:lnTo>
                <a:lnTo>
                  <a:pt x="51" y="140"/>
                </a:lnTo>
                <a:lnTo>
                  <a:pt x="50" y="138"/>
                </a:lnTo>
                <a:lnTo>
                  <a:pt x="46" y="139"/>
                </a:lnTo>
                <a:lnTo>
                  <a:pt x="27" y="118"/>
                </a:lnTo>
                <a:lnTo>
                  <a:pt x="26" y="118"/>
                </a:lnTo>
                <a:lnTo>
                  <a:pt x="26" y="113"/>
                </a:lnTo>
                <a:lnTo>
                  <a:pt x="22" y="110"/>
                </a:lnTo>
                <a:cubicBezTo>
                  <a:pt x="22" y="110"/>
                  <a:pt x="19" y="102"/>
                  <a:pt x="18" y="101"/>
                </a:cubicBezTo>
                <a:lnTo>
                  <a:pt x="17" y="100"/>
                </a:lnTo>
                <a:cubicBezTo>
                  <a:pt x="16" y="99"/>
                  <a:pt x="15" y="98"/>
                  <a:pt x="15" y="96"/>
                </a:cubicBezTo>
                <a:cubicBezTo>
                  <a:pt x="14" y="95"/>
                  <a:pt x="15" y="90"/>
                  <a:pt x="14" y="89"/>
                </a:cubicBezTo>
                <a:cubicBezTo>
                  <a:pt x="14" y="89"/>
                  <a:pt x="16" y="88"/>
                  <a:pt x="16" y="88"/>
                </a:cubicBezTo>
                <a:lnTo>
                  <a:pt x="16" y="82"/>
                </a:lnTo>
                <a:lnTo>
                  <a:pt x="17" y="82"/>
                </a:lnTo>
                <a:lnTo>
                  <a:pt x="17" y="78"/>
                </a:lnTo>
                <a:lnTo>
                  <a:pt x="16" y="78"/>
                </a:lnTo>
                <a:lnTo>
                  <a:pt x="16" y="76"/>
                </a:lnTo>
                <a:lnTo>
                  <a:pt x="8" y="76"/>
                </a:lnTo>
                <a:cubicBezTo>
                  <a:pt x="7" y="76"/>
                  <a:pt x="3" y="77"/>
                  <a:pt x="3" y="76"/>
                </a:cubicBezTo>
                <a:lnTo>
                  <a:pt x="3" y="72"/>
                </a:lnTo>
                <a:lnTo>
                  <a:pt x="5" y="72"/>
                </a:lnTo>
                <a:lnTo>
                  <a:pt x="5" y="70"/>
                </a:lnTo>
                <a:lnTo>
                  <a:pt x="6" y="70"/>
                </a:lnTo>
                <a:lnTo>
                  <a:pt x="6" y="67"/>
                </a:lnTo>
                <a:lnTo>
                  <a:pt x="13" y="67"/>
                </a:lnTo>
                <a:cubicBezTo>
                  <a:pt x="14" y="67"/>
                  <a:pt x="13" y="68"/>
                  <a:pt x="14" y="68"/>
                </a:cubicBezTo>
                <a:lnTo>
                  <a:pt x="23" y="68"/>
                </a:lnTo>
                <a:lnTo>
                  <a:pt x="23" y="67"/>
                </a:lnTo>
                <a:lnTo>
                  <a:pt x="25" y="67"/>
                </a:lnTo>
                <a:lnTo>
                  <a:pt x="25" y="62"/>
                </a:lnTo>
                <a:lnTo>
                  <a:pt x="26" y="61"/>
                </a:lnTo>
                <a:lnTo>
                  <a:pt x="26" y="57"/>
                </a:lnTo>
                <a:lnTo>
                  <a:pt x="27" y="57"/>
                </a:lnTo>
                <a:lnTo>
                  <a:pt x="27" y="54"/>
                </a:lnTo>
                <a:cubicBezTo>
                  <a:pt x="27" y="54"/>
                  <a:pt x="29" y="54"/>
                  <a:pt x="29" y="54"/>
                </a:cubicBezTo>
                <a:lnTo>
                  <a:pt x="28" y="36"/>
                </a:lnTo>
                <a:lnTo>
                  <a:pt x="26" y="33"/>
                </a:lnTo>
                <a:lnTo>
                  <a:pt x="23" y="33"/>
                </a:lnTo>
                <a:cubicBezTo>
                  <a:pt x="23" y="33"/>
                  <a:pt x="22" y="34"/>
                  <a:pt x="21" y="34"/>
                </a:cubicBezTo>
                <a:cubicBezTo>
                  <a:pt x="21" y="34"/>
                  <a:pt x="20" y="34"/>
                  <a:pt x="20" y="34"/>
                </a:cubicBezTo>
                <a:lnTo>
                  <a:pt x="19" y="36"/>
                </a:lnTo>
                <a:lnTo>
                  <a:pt x="14" y="36"/>
                </a:lnTo>
                <a:lnTo>
                  <a:pt x="13" y="34"/>
                </a:lnTo>
                <a:cubicBezTo>
                  <a:pt x="13" y="34"/>
                  <a:pt x="9" y="34"/>
                  <a:pt x="9" y="34"/>
                </a:cubicBezTo>
                <a:lnTo>
                  <a:pt x="7" y="33"/>
                </a:lnTo>
                <a:lnTo>
                  <a:pt x="5" y="32"/>
                </a:lnTo>
                <a:lnTo>
                  <a:pt x="2" y="27"/>
                </a:lnTo>
                <a:lnTo>
                  <a:pt x="0" y="26"/>
                </a:lnTo>
                <a:lnTo>
                  <a:pt x="0" y="24"/>
                </a:lnTo>
                <a:lnTo>
                  <a:pt x="0" y="22"/>
                </a:lnTo>
                <a:lnTo>
                  <a:pt x="0" y="16"/>
                </a:lnTo>
                <a:lnTo>
                  <a:pt x="3" y="13"/>
                </a:lnTo>
                <a:lnTo>
                  <a:pt x="5" y="12"/>
                </a:lnTo>
                <a:lnTo>
                  <a:pt x="9" y="12"/>
                </a:lnTo>
                <a:lnTo>
                  <a:pt x="12" y="9"/>
                </a:lnTo>
                <a:cubicBezTo>
                  <a:pt x="12" y="9"/>
                  <a:pt x="13" y="8"/>
                  <a:pt x="14" y="8"/>
                </a:cubicBezTo>
                <a:lnTo>
                  <a:pt x="16" y="6"/>
                </a:lnTo>
                <a:lnTo>
                  <a:pt x="20" y="3"/>
                </a:lnTo>
                <a:lnTo>
                  <a:pt x="23" y="1"/>
                </a:lnTo>
                <a:lnTo>
                  <a:pt x="26" y="1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2" name="Freeform 179"/>
          <p:cNvSpPr>
            <a:spLocks/>
          </p:cNvSpPr>
          <p:nvPr/>
        </p:nvSpPr>
        <p:spPr bwMode="auto">
          <a:xfrm>
            <a:off x="5786446" y="5000638"/>
            <a:ext cx="1044566" cy="615939"/>
          </a:xfrm>
          <a:custGeom>
            <a:avLst/>
            <a:gdLst>
              <a:gd name="T0" fmla="*/ 2147483647 w 124"/>
              <a:gd name="T1" fmla="*/ 0 h 64"/>
              <a:gd name="T2" fmla="*/ 2147483647 w 124"/>
              <a:gd name="T3" fmla="*/ 2147483647 h 64"/>
              <a:gd name="T4" fmla="*/ 2147483647 w 124"/>
              <a:gd name="T5" fmla="*/ 2147483647 h 64"/>
              <a:gd name="T6" fmla="*/ 2147483647 w 124"/>
              <a:gd name="T7" fmla="*/ 2147483647 h 64"/>
              <a:gd name="T8" fmla="*/ 2147483647 w 124"/>
              <a:gd name="T9" fmla="*/ 2147483647 h 64"/>
              <a:gd name="T10" fmla="*/ 2147483647 w 124"/>
              <a:gd name="T11" fmla="*/ 2147483647 h 64"/>
              <a:gd name="T12" fmla="*/ 2147483647 w 124"/>
              <a:gd name="T13" fmla="*/ 2147483647 h 64"/>
              <a:gd name="T14" fmla="*/ 2147483647 w 124"/>
              <a:gd name="T15" fmla="*/ 2147483647 h 64"/>
              <a:gd name="T16" fmla="*/ 2147483647 w 124"/>
              <a:gd name="T17" fmla="*/ 2147483647 h 64"/>
              <a:gd name="T18" fmla="*/ 2147483647 w 124"/>
              <a:gd name="T19" fmla="*/ 2147483647 h 64"/>
              <a:gd name="T20" fmla="*/ 2147483647 w 124"/>
              <a:gd name="T21" fmla="*/ 2147483647 h 64"/>
              <a:gd name="T22" fmla="*/ 2147483647 w 124"/>
              <a:gd name="T23" fmla="*/ 2147483647 h 64"/>
              <a:gd name="T24" fmla="*/ 2147483647 w 124"/>
              <a:gd name="T25" fmla="*/ 2147483647 h 64"/>
              <a:gd name="T26" fmla="*/ 2147483647 w 124"/>
              <a:gd name="T27" fmla="*/ 2147483647 h 64"/>
              <a:gd name="T28" fmla="*/ 2147483647 w 124"/>
              <a:gd name="T29" fmla="*/ 2147483647 h 64"/>
              <a:gd name="T30" fmla="*/ 2147483647 w 124"/>
              <a:gd name="T31" fmla="*/ 2147483647 h 64"/>
              <a:gd name="T32" fmla="*/ 2147483647 w 124"/>
              <a:gd name="T33" fmla="*/ 2147483647 h 64"/>
              <a:gd name="T34" fmla="*/ 2147483647 w 124"/>
              <a:gd name="T35" fmla="*/ 2147483647 h 64"/>
              <a:gd name="T36" fmla="*/ 2147483647 w 124"/>
              <a:gd name="T37" fmla="*/ 2147483647 h 64"/>
              <a:gd name="T38" fmla="*/ 2147483647 w 124"/>
              <a:gd name="T39" fmla="*/ 2147483647 h 64"/>
              <a:gd name="T40" fmla="*/ 2147483647 w 124"/>
              <a:gd name="T41" fmla="*/ 2147483647 h 64"/>
              <a:gd name="T42" fmla="*/ 2147483647 w 124"/>
              <a:gd name="T43" fmla="*/ 2147483647 h 64"/>
              <a:gd name="T44" fmla="*/ 2147483647 w 124"/>
              <a:gd name="T45" fmla="*/ 2147483647 h 64"/>
              <a:gd name="T46" fmla="*/ 2147483647 w 124"/>
              <a:gd name="T47" fmla="*/ 2147483647 h 64"/>
              <a:gd name="T48" fmla="*/ 2147483647 w 124"/>
              <a:gd name="T49" fmla="*/ 2147483647 h 64"/>
              <a:gd name="T50" fmla="*/ 2147483647 w 124"/>
              <a:gd name="T51" fmla="*/ 2147483647 h 64"/>
              <a:gd name="T52" fmla="*/ 2147483647 w 124"/>
              <a:gd name="T53" fmla="*/ 2147483647 h 64"/>
              <a:gd name="T54" fmla="*/ 2147483647 w 124"/>
              <a:gd name="T55" fmla="*/ 2147483647 h 64"/>
              <a:gd name="T56" fmla="*/ 2147483647 w 124"/>
              <a:gd name="T57" fmla="*/ 2147483647 h 64"/>
              <a:gd name="T58" fmla="*/ 2147483647 w 124"/>
              <a:gd name="T59" fmla="*/ 2147483647 h 64"/>
              <a:gd name="T60" fmla="*/ 2147483647 w 124"/>
              <a:gd name="T61" fmla="*/ 2147483647 h 64"/>
              <a:gd name="T62" fmla="*/ 2147483647 w 124"/>
              <a:gd name="T63" fmla="*/ 2147483647 h 64"/>
              <a:gd name="T64" fmla="*/ 0 w 124"/>
              <a:gd name="T65" fmla="*/ 2147483647 h 64"/>
              <a:gd name="T66" fmla="*/ 2147483647 w 124"/>
              <a:gd name="T67" fmla="*/ 2147483647 h 64"/>
              <a:gd name="T68" fmla="*/ 2147483647 w 124"/>
              <a:gd name="T69" fmla="*/ 2147483647 h 64"/>
              <a:gd name="T70" fmla="*/ 2147483647 w 124"/>
              <a:gd name="T71" fmla="*/ 2147483647 h 6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24"/>
              <a:gd name="T109" fmla="*/ 0 h 64"/>
              <a:gd name="T110" fmla="*/ 124 w 124"/>
              <a:gd name="T111" fmla="*/ 64 h 6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24" h="64">
                <a:moveTo>
                  <a:pt x="12" y="9"/>
                </a:moveTo>
                <a:lnTo>
                  <a:pt x="21" y="0"/>
                </a:lnTo>
                <a:lnTo>
                  <a:pt x="28" y="4"/>
                </a:lnTo>
                <a:cubicBezTo>
                  <a:pt x="29" y="4"/>
                  <a:pt x="28" y="6"/>
                  <a:pt x="28" y="6"/>
                </a:cubicBezTo>
                <a:lnTo>
                  <a:pt x="31" y="6"/>
                </a:lnTo>
                <a:lnTo>
                  <a:pt x="31" y="4"/>
                </a:lnTo>
                <a:lnTo>
                  <a:pt x="35" y="4"/>
                </a:lnTo>
                <a:lnTo>
                  <a:pt x="35" y="3"/>
                </a:lnTo>
                <a:lnTo>
                  <a:pt x="47" y="3"/>
                </a:lnTo>
                <a:lnTo>
                  <a:pt x="51" y="10"/>
                </a:lnTo>
                <a:lnTo>
                  <a:pt x="56" y="10"/>
                </a:lnTo>
                <a:lnTo>
                  <a:pt x="57" y="12"/>
                </a:lnTo>
                <a:lnTo>
                  <a:pt x="65" y="11"/>
                </a:lnTo>
                <a:lnTo>
                  <a:pt x="65" y="10"/>
                </a:lnTo>
                <a:lnTo>
                  <a:pt x="75" y="10"/>
                </a:lnTo>
                <a:lnTo>
                  <a:pt x="76" y="8"/>
                </a:lnTo>
                <a:lnTo>
                  <a:pt x="81" y="9"/>
                </a:lnTo>
                <a:lnTo>
                  <a:pt x="82" y="7"/>
                </a:lnTo>
                <a:lnTo>
                  <a:pt x="87" y="7"/>
                </a:lnTo>
                <a:lnTo>
                  <a:pt x="89" y="6"/>
                </a:lnTo>
                <a:lnTo>
                  <a:pt x="91" y="4"/>
                </a:lnTo>
                <a:lnTo>
                  <a:pt x="99" y="4"/>
                </a:lnTo>
                <a:lnTo>
                  <a:pt x="99" y="6"/>
                </a:lnTo>
                <a:lnTo>
                  <a:pt x="90" y="14"/>
                </a:lnTo>
                <a:lnTo>
                  <a:pt x="90" y="17"/>
                </a:lnTo>
                <a:lnTo>
                  <a:pt x="87" y="18"/>
                </a:lnTo>
                <a:lnTo>
                  <a:pt x="85" y="27"/>
                </a:lnTo>
                <a:lnTo>
                  <a:pt x="92" y="33"/>
                </a:lnTo>
                <a:lnTo>
                  <a:pt x="118" y="32"/>
                </a:lnTo>
                <a:lnTo>
                  <a:pt x="121" y="35"/>
                </a:lnTo>
                <a:lnTo>
                  <a:pt x="121" y="39"/>
                </a:lnTo>
                <a:lnTo>
                  <a:pt x="124" y="56"/>
                </a:lnTo>
                <a:lnTo>
                  <a:pt x="120" y="59"/>
                </a:lnTo>
                <a:cubicBezTo>
                  <a:pt x="120" y="59"/>
                  <a:pt x="120" y="61"/>
                  <a:pt x="120" y="61"/>
                </a:cubicBezTo>
                <a:lnTo>
                  <a:pt x="117" y="61"/>
                </a:lnTo>
                <a:lnTo>
                  <a:pt x="117" y="60"/>
                </a:lnTo>
                <a:lnTo>
                  <a:pt x="116" y="60"/>
                </a:lnTo>
                <a:lnTo>
                  <a:pt x="116" y="58"/>
                </a:lnTo>
                <a:lnTo>
                  <a:pt x="113" y="58"/>
                </a:lnTo>
                <a:lnTo>
                  <a:pt x="113" y="57"/>
                </a:lnTo>
                <a:lnTo>
                  <a:pt x="112" y="57"/>
                </a:lnTo>
                <a:lnTo>
                  <a:pt x="112" y="56"/>
                </a:lnTo>
                <a:lnTo>
                  <a:pt x="110" y="55"/>
                </a:lnTo>
                <a:lnTo>
                  <a:pt x="110" y="54"/>
                </a:lnTo>
                <a:cubicBezTo>
                  <a:pt x="110" y="54"/>
                  <a:pt x="109" y="54"/>
                  <a:pt x="109" y="54"/>
                </a:cubicBezTo>
                <a:lnTo>
                  <a:pt x="109" y="53"/>
                </a:lnTo>
                <a:lnTo>
                  <a:pt x="105" y="53"/>
                </a:lnTo>
                <a:lnTo>
                  <a:pt x="105" y="54"/>
                </a:lnTo>
                <a:lnTo>
                  <a:pt x="104" y="54"/>
                </a:lnTo>
                <a:lnTo>
                  <a:pt x="104" y="56"/>
                </a:lnTo>
                <a:lnTo>
                  <a:pt x="102" y="56"/>
                </a:lnTo>
                <a:lnTo>
                  <a:pt x="102" y="57"/>
                </a:lnTo>
                <a:cubicBezTo>
                  <a:pt x="102" y="57"/>
                  <a:pt x="101" y="57"/>
                  <a:pt x="101" y="57"/>
                </a:cubicBezTo>
                <a:lnTo>
                  <a:pt x="101" y="58"/>
                </a:lnTo>
                <a:lnTo>
                  <a:pt x="100" y="58"/>
                </a:lnTo>
                <a:lnTo>
                  <a:pt x="100" y="60"/>
                </a:lnTo>
                <a:cubicBezTo>
                  <a:pt x="100" y="60"/>
                  <a:pt x="98" y="60"/>
                  <a:pt x="98" y="60"/>
                </a:cubicBezTo>
                <a:lnTo>
                  <a:pt x="98" y="61"/>
                </a:lnTo>
                <a:lnTo>
                  <a:pt x="97" y="61"/>
                </a:lnTo>
                <a:lnTo>
                  <a:pt x="97" y="63"/>
                </a:lnTo>
                <a:cubicBezTo>
                  <a:pt x="97" y="63"/>
                  <a:pt x="96" y="63"/>
                  <a:pt x="96" y="63"/>
                </a:cubicBezTo>
                <a:cubicBezTo>
                  <a:pt x="95" y="63"/>
                  <a:pt x="96" y="64"/>
                  <a:pt x="95" y="64"/>
                </a:cubicBezTo>
                <a:lnTo>
                  <a:pt x="70" y="63"/>
                </a:lnTo>
                <a:lnTo>
                  <a:pt x="48" y="51"/>
                </a:lnTo>
                <a:lnTo>
                  <a:pt x="17" y="48"/>
                </a:lnTo>
                <a:lnTo>
                  <a:pt x="0" y="27"/>
                </a:lnTo>
                <a:lnTo>
                  <a:pt x="10" y="16"/>
                </a:lnTo>
                <a:lnTo>
                  <a:pt x="10" y="15"/>
                </a:lnTo>
                <a:lnTo>
                  <a:pt x="10" y="13"/>
                </a:lnTo>
                <a:lnTo>
                  <a:pt x="9" y="12"/>
                </a:lnTo>
                <a:lnTo>
                  <a:pt x="11" y="12"/>
                </a:lnTo>
                <a:lnTo>
                  <a:pt x="12" y="9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3" name="Freeform 159"/>
          <p:cNvSpPr>
            <a:spLocks/>
          </p:cNvSpPr>
          <p:nvPr/>
        </p:nvSpPr>
        <p:spPr bwMode="auto">
          <a:xfrm>
            <a:off x="6572264" y="3143248"/>
            <a:ext cx="1212871" cy="1063627"/>
          </a:xfrm>
          <a:custGeom>
            <a:avLst/>
            <a:gdLst>
              <a:gd name="T0" fmla="*/ 2147483647 w 129"/>
              <a:gd name="T1" fmla="*/ 2147483647 h 111"/>
              <a:gd name="T2" fmla="*/ 2147483647 w 129"/>
              <a:gd name="T3" fmla="*/ 2147483647 h 111"/>
              <a:gd name="T4" fmla="*/ 2147483647 w 129"/>
              <a:gd name="T5" fmla="*/ 2147483647 h 111"/>
              <a:gd name="T6" fmla="*/ 2147483647 w 129"/>
              <a:gd name="T7" fmla="*/ 2147483647 h 111"/>
              <a:gd name="T8" fmla="*/ 2147483647 w 129"/>
              <a:gd name="T9" fmla="*/ 2147483647 h 111"/>
              <a:gd name="T10" fmla="*/ 2147483647 w 129"/>
              <a:gd name="T11" fmla="*/ 2147483647 h 111"/>
              <a:gd name="T12" fmla="*/ 2147483647 w 129"/>
              <a:gd name="T13" fmla="*/ 2147483647 h 111"/>
              <a:gd name="T14" fmla="*/ 2147483647 w 129"/>
              <a:gd name="T15" fmla="*/ 2147483647 h 111"/>
              <a:gd name="T16" fmla="*/ 2147483647 w 129"/>
              <a:gd name="T17" fmla="*/ 2147483647 h 111"/>
              <a:gd name="T18" fmla="*/ 2147483647 w 129"/>
              <a:gd name="T19" fmla="*/ 2147483647 h 111"/>
              <a:gd name="T20" fmla="*/ 2147483647 w 129"/>
              <a:gd name="T21" fmla="*/ 2147483647 h 111"/>
              <a:gd name="T22" fmla="*/ 2147483647 w 129"/>
              <a:gd name="T23" fmla="*/ 2147483647 h 111"/>
              <a:gd name="T24" fmla="*/ 2147483647 w 129"/>
              <a:gd name="T25" fmla="*/ 2147483647 h 111"/>
              <a:gd name="T26" fmla="*/ 2147483647 w 129"/>
              <a:gd name="T27" fmla="*/ 2147483647 h 111"/>
              <a:gd name="T28" fmla="*/ 2147483647 w 129"/>
              <a:gd name="T29" fmla="*/ 2147483647 h 111"/>
              <a:gd name="T30" fmla="*/ 2147483647 w 129"/>
              <a:gd name="T31" fmla="*/ 2147483647 h 111"/>
              <a:gd name="T32" fmla="*/ 2147483647 w 129"/>
              <a:gd name="T33" fmla="*/ 2147483647 h 111"/>
              <a:gd name="T34" fmla="*/ 2147483647 w 129"/>
              <a:gd name="T35" fmla="*/ 2147483647 h 111"/>
              <a:gd name="T36" fmla="*/ 2147483647 w 129"/>
              <a:gd name="T37" fmla="*/ 2147483647 h 111"/>
              <a:gd name="T38" fmla="*/ 2147483647 w 129"/>
              <a:gd name="T39" fmla="*/ 2147483647 h 111"/>
              <a:gd name="T40" fmla="*/ 2147483647 w 129"/>
              <a:gd name="T41" fmla="*/ 2147483647 h 111"/>
              <a:gd name="T42" fmla="*/ 2147483647 w 129"/>
              <a:gd name="T43" fmla="*/ 2147483647 h 111"/>
              <a:gd name="T44" fmla="*/ 2147483647 w 129"/>
              <a:gd name="T45" fmla="*/ 2147483647 h 111"/>
              <a:gd name="T46" fmla="*/ 2147483647 w 129"/>
              <a:gd name="T47" fmla="*/ 2147483647 h 111"/>
              <a:gd name="T48" fmla="*/ 2147483647 w 129"/>
              <a:gd name="T49" fmla="*/ 2147483647 h 111"/>
              <a:gd name="T50" fmla="*/ 2147483647 w 129"/>
              <a:gd name="T51" fmla="*/ 2147483647 h 111"/>
              <a:gd name="T52" fmla="*/ 2147483647 w 129"/>
              <a:gd name="T53" fmla="*/ 2147483647 h 111"/>
              <a:gd name="T54" fmla="*/ 2147483647 w 129"/>
              <a:gd name="T55" fmla="*/ 2147483647 h 111"/>
              <a:gd name="T56" fmla="*/ 2147483647 w 129"/>
              <a:gd name="T57" fmla="*/ 2147483647 h 111"/>
              <a:gd name="T58" fmla="*/ 2147483647 w 129"/>
              <a:gd name="T59" fmla="*/ 2147483647 h 111"/>
              <a:gd name="T60" fmla="*/ 2147483647 w 129"/>
              <a:gd name="T61" fmla="*/ 2147483647 h 111"/>
              <a:gd name="T62" fmla="*/ 2147483647 w 129"/>
              <a:gd name="T63" fmla="*/ 2147483647 h 111"/>
              <a:gd name="T64" fmla="*/ 2147483647 w 129"/>
              <a:gd name="T65" fmla="*/ 2147483647 h 111"/>
              <a:gd name="T66" fmla="*/ 2147483647 w 129"/>
              <a:gd name="T67" fmla="*/ 2147483647 h 111"/>
              <a:gd name="T68" fmla="*/ 2147483647 w 129"/>
              <a:gd name="T69" fmla="*/ 2147483647 h 111"/>
              <a:gd name="T70" fmla="*/ 0 w 129"/>
              <a:gd name="T71" fmla="*/ 2147483647 h 111"/>
              <a:gd name="T72" fmla="*/ 2147483647 w 129"/>
              <a:gd name="T73" fmla="*/ 2147483647 h 111"/>
              <a:gd name="T74" fmla="*/ 2147483647 w 129"/>
              <a:gd name="T75" fmla="*/ 2147483647 h 111"/>
              <a:gd name="T76" fmla="*/ 2147483647 w 129"/>
              <a:gd name="T77" fmla="*/ 2147483647 h 111"/>
              <a:gd name="T78" fmla="*/ 2147483647 w 129"/>
              <a:gd name="T79" fmla="*/ 2147483647 h 111"/>
              <a:gd name="T80" fmla="*/ 2147483647 w 129"/>
              <a:gd name="T81" fmla="*/ 2147483647 h 111"/>
              <a:gd name="T82" fmla="*/ 2147483647 w 129"/>
              <a:gd name="T83" fmla="*/ 2147483647 h 111"/>
              <a:gd name="T84" fmla="*/ 2147483647 w 129"/>
              <a:gd name="T85" fmla="*/ 2147483647 h 111"/>
              <a:gd name="T86" fmla="*/ 2147483647 w 129"/>
              <a:gd name="T87" fmla="*/ 2147483647 h 111"/>
              <a:gd name="T88" fmla="*/ 2147483647 w 129"/>
              <a:gd name="T89" fmla="*/ 2147483647 h 111"/>
              <a:gd name="T90" fmla="*/ 2147483647 w 129"/>
              <a:gd name="T91" fmla="*/ 2147483647 h 111"/>
              <a:gd name="T92" fmla="*/ 2147483647 w 129"/>
              <a:gd name="T93" fmla="*/ 2147483647 h 111"/>
              <a:gd name="T94" fmla="*/ 2147483647 w 129"/>
              <a:gd name="T95" fmla="*/ 2147483647 h 111"/>
              <a:gd name="T96" fmla="*/ 2147483647 w 129"/>
              <a:gd name="T97" fmla="*/ 2147483647 h 111"/>
              <a:gd name="T98" fmla="*/ 2147483647 w 129"/>
              <a:gd name="T99" fmla="*/ 2147483647 h 111"/>
              <a:gd name="T100" fmla="*/ 2147483647 w 129"/>
              <a:gd name="T101" fmla="*/ 2147483647 h 111"/>
              <a:gd name="T102" fmla="*/ 2147483647 w 129"/>
              <a:gd name="T103" fmla="*/ 2147483647 h 111"/>
              <a:gd name="T104" fmla="*/ 2147483647 w 129"/>
              <a:gd name="T105" fmla="*/ 2147483647 h 111"/>
              <a:gd name="T106" fmla="*/ 2147483647 w 129"/>
              <a:gd name="T107" fmla="*/ 2147483647 h 111"/>
              <a:gd name="T108" fmla="*/ 2147483647 w 129"/>
              <a:gd name="T109" fmla="*/ 2147483647 h 111"/>
              <a:gd name="T110" fmla="*/ 2147483647 w 129"/>
              <a:gd name="T111" fmla="*/ 2147483647 h 111"/>
              <a:gd name="T112" fmla="*/ 2147483647 w 129"/>
              <a:gd name="T113" fmla="*/ 2147483647 h 111"/>
              <a:gd name="T114" fmla="*/ 2147483647 w 129"/>
              <a:gd name="T115" fmla="*/ 2147483647 h 11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29"/>
              <a:gd name="T175" fmla="*/ 0 h 111"/>
              <a:gd name="T176" fmla="*/ 129 w 129"/>
              <a:gd name="T177" fmla="*/ 111 h 11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29" h="111">
                <a:moveTo>
                  <a:pt x="79" y="9"/>
                </a:moveTo>
                <a:cubicBezTo>
                  <a:pt x="81" y="9"/>
                  <a:pt x="82" y="9"/>
                  <a:pt x="83" y="9"/>
                </a:cubicBezTo>
                <a:cubicBezTo>
                  <a:pt x="83" y="9"/>
                  <a:pt x="84" y="9"/>
                  <a:pt x="84" y="9"/>
                </a:cubicBezTo>
                <a:cubicBezTo>
                  <a:pt x="84" y="9"/>
                  <a:pt x="85" y="9"/>
                  <a:pt x="85" y="9"/>
                </a:cubicBezTo>
                <a:cubicBezTo>
                  <a:pt x="85" y="9"/>
                  <a:pt x="85" y="9"/>
                  <a:pt x="85" y="9"/>
                </a:cubicBezTo>
                <a:cubicBezTo>
                  <a:pt x="85" y="9"/>
                  <a:pt x="85" y="9"/>
                  <a:pt x="85" y="9"/>
                </a:cubicBezTo>
                <a:cubicBezTo>
                  <a:pt x="86" y="8"/>
                  <a:pt x="86" y="8"/>
                  <a:pt x="86" y="8"/>
                </a:cubicBezTo>
                <a:cubicBezTo>
                  <a:pt x="86" y="8"/>
                  <a:pt x="87" y="8"/>
                  <a:pt x="87" y="7"/>
                </a:cubicBezTo>
                <a:cubicBezTo>
                  <a:pt x="87" y="7"/>
                  <a:pt x="88" y="6"/>
                  <a:pt x="88" y="6"/>
                </a:cubicBezTo>
                <a:lnTo>
                  <a:pt x="90" y="3"/>
                </a:lnTo>
                <a:lnTo>
                  <a:pt x="91" y="0"/>
                </a:lnTo>
                <a:lnTo>
                  <a:pt x="92" y="3"/>
                </a:lnTo>
                <a:lnTo>
                  <a:pt x="92" y="9"/>
                </a:lnTo>
                <a:lnTo>
                  <a:pt x="93" y="10"/>
                </a:lnTo>
                <a:lnTo>
                  <a:pt x="95" y="12"/>
                </a:lnTo>
                <a:lnTo>
                  <a:pt x="102" y="12"/>
                </a:lnTo>
                <a:lnTo>
                  <a:pt x="104" y="13"/>
                </a:lnTo>
                <a:lnTo>
                  <a:pt x="106" y="13"/>
                </a:lnTo>
                <a:lnTo>
                  <a:pt x="106" y="15"/>
                </a:lnTo>
                <a:lnTo>
                  <a:pt x="108" y="15"/>
                </a:lnTo>
                <a:lnTo>
                  <a:pt x="108" y="19"/>
                </a:lnTo>
                <a:lnTo>
                  <a:pt x="106" y="19"/>
                </a:lnTo>
                <a:lnTo>
                  <a:pt x="106" y="25"/>
                </a:lnTo>
                <a:lnTo>
                  <a:pt x="107" y="25"/>
                </a:lnTo>
                <a:lnTo>
                  <a:pt x="107" y="30"/>
                </a:lnTo>
                <a:lnTo>
                  <a:pt x="112" y="34"/>
                </a:lnTo>
                <a:lnTo>
                  <a:pt x="111" y="44"/>
                </a:lnTo>
                <a:cubicBezTo>
                  <a:pt x="111" y="44"/>
                  <a:pt x="110" y="44"/>
                  <a:pt x="110" y="44"/>
                </a:cubicBezTo>
                <a:lnTo>
                  <a:pt x="110" y="47"/>
                </a:lnTo>
                <a:lnTo>
                  <a:pt x="109" y="47"/>
                </a:lnTo>
                <a:lnTo>
                  <a:pt x="108" y="50"/>
                </a:lnTo>
                <a:lnTo>
                  <a:pt x="107" y="50"/>
                </a:lnTo>
                <a:lnTo>
                  <a:pt x="106" y="52"/>
                </a:lnTo>
                <a:lnTo>
                  <a:pt x="105" y="53"/>
                </a:lnTo>
                <a:lnTo>
                  <a:pt x="104" y="54"/>
                </a:lnTo>
                <a:lnTo>
                  <a:pt x="102" y="54"/>
                </a:lnTo>
                <a:lnTo>
                  <a:pt x="99" y="57"/>
                </a:lnTo>
                <a:lnTo>
                  <a:pt x="99" y="60"/>
                </a:lnTo>
                <a:lnTo>
                  <a:pt x="102" y="63"/>
                </a:lnTo>
                <a:lnTo>
                  <a:pt x="104" y="63"/>
                </a:lnTo>
                <a:lnTo>
                  <a:pt x="103" y="72"/>
                </a:lnTo>
                <a:lnTo>
                  <a:pt x="102" y="73"/>
                </a:lnTo>
                <a:lnTo>
                  <a:pt x="102" y="76"/>
                </a:lnTo>
                <a:cubicBezTo>
                  <a:pt x="102" y="77"/>
                  <a:pt x="100" y="76"/>
                  <a:pt x="100" y="77"/>
                </a:cubicBezTo>
                <a:lnTo>
                  <a:pt x="100" y="83"/>
                </a:lnTo>
                <a:lnTo>
                  <a:pt x="108" y="88"/>
                </a:lnTo>
                <a:lnTo>
                  <a:pt x="110" y="88"/>
                </a:lnTo>
                <a:lnTo>
                  <a:pt x="120" y="88"/>
                </a:lnTo>
                <a:lnTo>
                  <a:pt x="123" y="91"/>
                </a:lnTo>
                <a:lnTo>
                  <a:pt x="124" y="94"/>
                </a:lnTo>
                <a:lnTo>
                  <a:pt x="128" y="98"/>
                </a:lnTo>
                <a:lnTo>
                  <a:pt x="129" y="101"/>
                </a:lnTo>
                <a:lnTo>
                  <a:pt x="126" y="101"/>
                </a:lnTo>
                <a:lnTo>
                  <a:pt x="126" y="106"/>
                </a:lnTo>
                <a:lnTo>
                  <a:pt x="121" y="107"/>
                </a:lnTo>
                <a:cubicBezTo>
                  <a:pt x="120" y="107"/>
                  <a:pt x="119" y="105"/>
                  <a:pt x="118" y="105"/>
                </a:cubicBezTo>
                <a:lnTo>
                  <a:pt x="116" y="105"/>
                </a:lnTo>
                <a:lnTo>
                  <a:pt x="115" y="104"/>
                </a:lnTo>
                <a:lnTo>
                  <a:pt x="113" y="102"/>
                </a:lnTo>
                <a:lnTo>
                  <a:pt x="109" y="102"/>
                </a:lnTo>
                <a:lnTo>
                  <a:pt x="109" y="101"/>
                </a:lnTo>
                <a:lnTo>
                  <a:pt x="106" y="101"/>
                </a:lnTo>
                <a:lnTo>
                  <a:pt x="105" y="102"/>
                </a:lnTo>
                <a:lnTo>
                  <a:pt x="100" y="102"/>
                </a:lnTo>
                <a:lnTo>
                  <a:pt x="91" y="111"/>
                </a:lnTo>
                <a:lnTo>
                  <a:pt x="89" y="111"/>
                </a:lnTo>
                <a:lnTo>
                  <a:pt x="88" y="111"/>
                </a:lnTo>
                <a:cubicBezTo>
                  <a:pt x="88" y="111"/>
                  <a:pt x="88" y="110"/>
                  <a:pt x="88" y="109"/>
                </a:cubicBezTo>
                <a:cubicBezTo>
                  <a:pt x="87" y="109"/>
                  <a:pt x="87" y="109"/>
                  <a:pt x="87" y="110"/>
                </a:cubicBezTo>
                <a:cubicBezTo>
                  <a:pt x="87" y="110"/>
                  <a:pt x="86" y="109"/>
                  <a:pt x="86" y="109"/>
                </a:cubicBezTo>
                <a:cubicBezTo>
                  <a:pt x="86" y="109"/>
                  <a:pt x="85" y="109"/>
                  <a:pt x="85" y="109"/>
                </a:cubicBezTo>
                <a:lnTo>
                  <a:pt x="85" y="108"/>
                </a:lnTo>
                <a:cubicBezTo>
                  <a:pt x="85" y="108"/>
                  <a:pt x="84" y="108"/>
                  <a:pt x="84" y="108"/>
                </a:cubicBezTo>
                <a:cubicBezTo>
                  <a:pt x="84" y="108"/>
                  <a:pt x="84" y="108"/>
                  <a:pt x="83" y="108"/>
                </a:cubicBezTo>
                <a:cubicBezTo>
                  <a:pt x="83" y="107"/>
                  <a:pt x="83" y="106"/>
                  <a:pt x="83" y="105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83" y="104"/>
                  <a:pt x="82" y="104"/>
                  <a:pt x="82" y="103"/>
                </a:cubicBezTo>
                <a:cubicBezTo>
                  <a:pt x="82" y="103"/>
                  <a:pt x="82" y="101"/>
                  <a:pt x="82" y="100"/>
                </a:cubicBezTo>
                <a:cubicBezTo>
                  <a:pt x="82" y="100"/>
                  <a:pt x="81" y="100"/>
                  <a:pt x="81" y="99"/>
                </a:cubicBezTo>
                <a:cubicBezTo>
                  <a:pt x="80" y="99"/>
                  <a:pt x="81" y="97"/>
                  <a:pt x="81" y="96"/>
                </a:cubicBezTo>
                <a:cubicBezTo>
                  <a:pt x="80" y="96"/>
                  <a:pt x="79" y="95"/>
                  <a:pt x="79" y="95"/>
                </a:cubicBezTo>
                <a:cubicBezTo>
                  <a:pt x="79" y="94"/>
                  <a:pt x="78" y="94"/>
                  <a:pt x="78" y="94"/>
                </a:cubicBezTo>
                <a:cubicBezTo>
                  <a:pt x="78" y="93"/>
                  <a:pt x="77" y="93"/>
                  <a:pt x="77" y="93"/>
                </a:cubicBezTo>
                <a:cubicBezTo>
                  <a:pt x="77" y="93"/>
                  <a:pt x="76" y="93"/>
                  <a:pt x="76" y="92"/>
                </a:cubicBezTo>
                <a:cubicBezTo>
                  <a:pt x="76" y="92"/>
                  <a:pt x="75" y="92"/>
                  <a:pt x="75" y="91"/>
                </a:cubicBezTo>
                <a:cubicBezTo>
                  <a:pt x="73" y="89"/>
                  <a:pt x="71" y="87"/>
                  <a:pt x="70" y="85"/>
                </a:cubicBezTo>
                <a:cubicBezTo>
                  <a:pt x="69" y="85"/>
                  <a:pt x="64" y="83"/>
                  <a:pt x="60" y="81"/>
                </a:cubicBezTo>
                <a:cubicBezTo>
                  <a:pt x="59" y="80"/>
                  <a:pt x="58" y="79"/>
                  <a:pt x="58" y="79"/>
                </a:cubicBezTo>
                <a:lnTo>
                  <a:pt x="55" y="76"/>
                </a:lnTo>
                <a:lnTo>
                  <a:pt x="55" y="70"/>
                </a:lnTo>
                <a:lnTo>
                  <a:pt x="54" y="68"/>
                </a:lnTo>
                <a:lnTo>
                  <a:pt x="52" y="67"/>
                </a:lnTo>
                <a:lnTo>
                  <a:pt x="51" y="65"/>
                </a:lnTo>
                <a:lnTo>
                  <a:pt x="44" y="66"/>
                </a:lnTo>
                <a:lnTo>
                  <a:pt x="41" y="68"/>
                </a:lnTo>
                <a:lnTo>
                  <a:pt x="32" y="74"/>
                </a:lnTo>
                <a:lnTo>
                  <a:pt x="30" y="77"/>
                </a:lnTo>
                <a:lnTo>
                  <a:pt x="26" y="77"/>
                </a:lnTo>
                <a:lnTo>
                  <a:pt x="21" y="81"/>
                </a:lnTo>
                <a:lnTo>
                  <a:pt x="21" y="91"/>
                </a:lnTo>
                <a:lnTo>
                  <a:pt x="15" y="85"/>
                </a:lnTo>
                <a:lnTo>
                  <a:pt x="9" y="82"/>
                </a:lnTo>
                <a:lnTo>
                  <a:pt x="7" y="80"/>
                </a:lnTo>
                <a:lnTo>
                  <a:pt x="5" y="79"/>
                </a:lnTo>
                <a:lnTo>
                  <a:pt x="2" y="77"/>
                </a:lnTo>
                <a:lnTo>
                  <a:pt x="2" y="74"/>
                </a:lnTo>
                <a:lnTo>
                  <a:pt x="0" y="73"/>
                </a:lnTo>
                <a:lnTo>
                  <a:pt x="0" y="69"/>
                </a:lnTo>
                <a:lnTo>
                  <a:pt x="2" y="69"/>
                </a:lnTo>
                <a:lnTo>
                  <a:pt x="2" y="67"/>
                </a:lnTo>
                <a:lnTo>
                  <a:pt x="1" y="64"/>
                </a:lnTo>
                <a:lnTo>
                  <a:pt x="3" y="63"/>
                </a:lnTo>
                <a:lnTo>
                  <a:pt x="3" y="60"/>
                </a:lnTo>
                <a:lnTo>
                  <a:pt x="4" y="59"/>
                </a:lnTo>
                <a:lnTo>
                  <a:pt x="5" y="55"/>
                </a:lnTo>
                <a:lnTo>
                  <a:pt x="6" y="55"/>
                </a:lnTo>
                <a:lnTo>
                  <a:pt x="6" y="53"/>
                </a:lnTo>
                <a:lnTo>
                  <a:pt x="7" y="53"/>
                </a:lnTo>
                <a:lnTo>
                  <a:pt x="7" y="51"/>
                </a:lnTo>
                <a:lnTo>
                  <a:pt x="8" y="51"/>
                </a:lnTo>
                <a:lnTo>
                  <a:pt x="9" y="51"/>
                </a:lnTo>
                <a:lnTo>
                  <a:pt x="9" y="50"/>
                </a:lnTo>
                <a:lnTo>
                  <a:pt x="10" y="49"/>
                </a:lnTo>
                <a:lnTo>
                  <a:pt x="11" y="49"/>
                </a:lnTo>
                <a:lnTo>
                  <a:pt x="12" y="48"/>
                </a:lnTo>
                <a:lnTo>
                  <a:pt x="12" y="47"/>
                </a:lnTo>
                <a:lnTo>
                  <a:pt x="12" y="46"/>
                </a:lnTo>
                <a:lnTo>
                  <a:pt x="13" y="45"/>
                </a:lnTo>
                <a:lnTo>
                  <a:pt x="13" y="44"/>
                </a:lnTo>
                <a:lnTo>
                  <a:pt x="14" y="43"/>
                </a:lnTo>
                <a:lnTo>
                  <a:pt x="15" y="41"/>
                </a:lnTo>
                <a:lnTo>
                  <a:pt x="16" y="41"/>
                </a:lnTo>
                <a:lnTo>
                  <a:pt x="17" y="39"/>
                </a:lnTo>
                <a:cubicBezTo>
                  <a:pt x="17" y="38"/>
                  <a:pt x="20" y="36"/>
                  <a:pt x="20" y="36"/>
                </a:cubicBezTo>
                <a:cubicBezTo>
                  <a:pt x="20" y="35"/>
                  <a:pt x="19" y="35"/>
                  <a:pt x="19" y="35"/>
                </a:cubicBezTo>
                <a:cubicBezTo>
                  <a:pt x="19" y="35"/>
                  <a:pt x="19" y="35"/>
                  <a:pt x="19" y="35"/>
                </a:cubicBezTo>
                <a:cubicBezTo>
                  <a:pt x="19" y="34"/>
                  <a:pt x="20" y="35"/>
                  <a:pt x="21" y="35"/>
                </a:cubicBezTo>
                <a:cubicBezTo>
                  <a:pt x="21" y="34"/>
                  <a:pt x="21" y="35"/>
                  <a:pt x="23" y="35"/>
                </a:cubicBezTo>
                <a:cubicBezTo>
                  <a:pt x="24" y="34"/>
                  <a:pt x="25" y="34"/>
                  <a:pt x="25" y="34"/>
                </a:cubicBezTo>
                <a:cubicBezTo>
                  <a:pt x="26" y="34"/>
                  <a:pt x="28" y="33"/>
                  <a:pt x="28" y="33"/>
                </a:cubicBezTo>
                <a:cubicBezTo>
                  <a:pt x="28" y="32"/>
                  <a:pt x="30" y="31"/>
                  <a:pt x="30" y="31"/>
                </a:cubicBezTo>
                <a:cubicBezTo>
                  <a:pt x="31" y="30"/>
                  <a:pt x="32" y="30"/>
                  <a:pt x="33" y="29"/>
                </a:cubicBezTo>
                <a:cubicBezTo>
                  <a:pt x="35" y="27"/>
                  <a:pt x="36" y="26"/>
                  <a:pt x="37" y="23"/>
                </a:cubicBezTo>
                <a:lnTo>
                  <a:pt x="39" y="21"/>
                </a:lnTo>
                <a:lnTo>
                  <a:pt x="40" y="20"/>
                </a:lnTo>
                <a:cubicBezTo>
                  <a:pt x="40" y="20"/>
                  <a:pt x="39" y="19"/>
                  <a:pt x="40" y="18"/>
                </a:cubicBezTo>
                <a:cubicBezTo>
                  <a:pt x="40" y="18"/>
                  <a:pt x="41" y="18"/>
                  <a:pt x="41" y="18"/>
                </a:cubicBezTo>
                <a:cubicBezTo>
                  <a:pt x="41" y="18"/>
                  <a:pt x="42" y="17"/>
                  <a:pt x="42" y="17"/>
                </a:cubicBezTo>
                <a:lnTo>
                  <a:pt x="44" y="17"/>
                </a:lnTo>
                <a:cubicBezTo>
                  <a:pt x="45" y="16"/>
                  <a:pt x="46" y="15"/>
                  <a:pt x="47" y="14"/>
                </a:cubicBezTo>
                <a:cubicBezTo>
                  <a:pt x="47" y="14"/>
                  <a:pt x="48" y="13"/>
                  <a:pt x="48" y="13"/>
                </a:cubicBezTo>
                <a:lnTo>
                  <a:pt x="50" y="12"/>
                </a:lnTo>
                <a:lnTo>
                  <a:pt x="51" y="11"/>
                </a:lnTo>
                <a:lnTo>
                  <a:pt x="52" y="10"/>
                </a:lnTo>
                <a:cubicBezTo>
                  <a:pt x="52" y="10"/>
                  <a:pt x="53" y="10"/>
                  <a:pt x="54" y="9"/>
                </a:cubicBezTo>
                <a:cubicBezTo>
                  <a:pt x="54" y="9"/>
                  <a:pt x="54" y="8"/>
                  <a:pt x="54" y="8"/>
                </a:cubicBezTo>
                <a:cubicBezTo>
                  <a:pt x="55" y="8"/>
                  <a:pt x="56" y="8"/>
                  <a:pt x="57" y="8"/>
                </a:cubicBezTo>
                <a:cubicBezTo>
                  <a:pt x="57" y="8"/>
                  <a:pt x="58" y="6"/>
                  <a:pt x="58" y="6"/>
                </a:cubicBezTo>
                <a:cubicBezTo>
                  <a:pt x="59" y="6"/>
                  <a:pt x="61" y="7"/>
                  <a:pt x="62" y="6"/>
                </a:cubicBezTo>
                <a:cubicBezTo>
                  <a:pt x="63" y="6"/>
                  <a:pt x="62" y="5"/>
                  <a:pt x="62" y="5"/>
                </a:cubicBezTo>
                <a:cubicBezTo>
                  <a:pt x="63" y="5"/>
                  <a:pt x="65" y="5"/>
                  <a:pt x="65" y="5"/>
                </a:cubicBezTo>
                <a:cubicBezTo>
                  <a:pt x="66" y="5"/>
                  <a:pt x="65" y="6"/>
                  <a:pt x="65" y="6"/>
                </a:cubicBezTo>
                <a:cubicBezTo>
                  <a:pt x="66" y="6"/>
                  <a:pt x="66" y="6"/>
                  <a:pt x="67" y="6"/>
                </a:cubicBezTo>
                <a:cubicBezTo>
                  <a:pt x="68" y="6"/>
                  <a:pt x="69" y="6"/>
                  <a:pt x="69" y="6"/>
                </a:cubicBezTo>
                <a:cubicBezTo>
                  <a:pt x="69" y="6"/>
                  <a:pt x="69" y="8"/>
                  <a:pt x="69" y="8"/>
                </a:cubicBezTo>
                <a:cubicBezTo>
                  <a:pt x="70" y="8"/>
                  <a:pt x="70" y="8"/>
                  <a:pt x="70" y="8"/>
                </a:cubicBezTo>
                <a:cubicBezTo>
                  <a:pt x="70" y="8"/>
                  <a:pt x="72" y="8"/>
                  <a:pt x="72" y="8"/>
                </a:cubicBezTo>
                <a:lnTo>
                  <a:pt x="74" y="8"/>
                </a:lnTo>
                <a:lnTo>
                  <a:pt x="74" y="9"/>
                </a:lnTo>
                <a:cubicBezTo>
                  <a:pt x="74" y="9"/>
                  <a:pt x="74" y="9"/>
                  <a:pt x="74" y="9"/>
                </a:cubicBezTo>
                <a:cubicBezTo>
                  <a:pt x="74" y="9"/>
                  <a:pt x="75" y="9"/>
                  <a:pt x="75" y="9"/>
                </a:cubicBezTo>
                <a:cubicBezTo>
                  <a:pt x="77" y="9"/>
                  <a:pt x="79" y="9"/>
                  <a:pt x="79" y="9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4" name="Freeform 158"/>
          <p:cNvSpPr>
            <a:spLocks/>
          </p:cNvSpPr>
          <p:nvPr/>
        </p:nvSpPr>
        <p:spPr bwMode="auto">
          <a:xfrm>
            <a:off x="6215075" y="1857364"/>
            <a:ext cx="1428759" cy="1463686"/>
          </a:xfrm>
          <a:custGeom>
            <a:avLst/>
            <a:gdLst>
              <a:gd name="T0" fmla="*/ 2147483647 w 135"/>
              <a:gd name="T1" fmla="*/ 2147483647 h 132"/>
              <a:gd name="T2" fmla="*/ 2147483647 w 135"/>
              <a:gd name="T3" fmla="*/ 2147483647 h 132"/>
              <a:gd name="T4" fmla="*/ 2147483647 w 135"/>
              <a:gd name="T5" fmla="*/ 0 h 132"/>
              <a:gd name="T6" fmla="*/ 2147483647 w 135"/>
              <a:gd name="T7" fmla="*/ 2147483647 h 132"/>
              <a:gd name="T8" fmla="*/ 2147483647 w 135"/>
              <a:gd name="T9" fmla="*/ 2147483647 h 132"/>
              <a:gd name="T10" fmla="*/ 2147483647 w 135"/>
              <a:gd name="T11" fmla="*/ 2147483647 h 132"/>
              <a:gd name="T12" fmla="*/ 2147483647 w 135"/>
              <a:gd name="T13" fmla="*/ 2147483647 h 132"/>
              <a:gd name="T14" fmla="*/ 2147483647 w 135"/>
              <a:gd name="T15" fmla="*/ 2147483647 h 132"/>
              <a:gd name="T16" fmla="*/ 2147483647 w 135"/>
              <a:gd name="T17" fmla="*/ 2147483647 h 132"/>
              <a:gd name="T18" fmla="*/ 2147483647 w 135"/>
              <a:gd name="T19" fmla="*/ 2147483647 h 132"/>
              <a:gd name="T20" fmla="*/ 2147483647 w 135"/>
              <a:gd name="T21" fmla="*/ 2147483647 h 132"/>
              <a:gd name="T22" fmla="*/ 2147483647 w 135"/>
              <a:gd name="T23" fmla="*/ 2147483647 h 132"/>
              <a:gd name="T24" fmla="*/ 2147483647 w 135"/>
              <a:gd name="T25" fmla="*/ 2147483647 h 132"/>
              <a:gd name="T26" fmla="*/ 2147483647 w 135"/>
              <a:gd name="T27" fmla="*/ 2147483647 h 132"/>
              <a:gd name="T28" fmla="*/ 2147483647 w 135"/>
              <a:gd name="T29" fmla="*/ 2147483647 h 132"/>
              <a:gd name="T30" fmla="*/ 2147483647 w 135"/>
              <a:gd name="T31" fmla="*/ 2147483647 h 132"/>
              <a:gd name="T32" fmla="*/ 2147483647 w 135"/>
              <a:gd name="T33" fmla="*/ 2147483647 h 132"/>
              <a:gd name="T34" fmla="*/ 2147483647 w 135"/>
              <a:gd name="T35" fmla="*/ 2147483647 h 132"/>
              <a:gd name="T36" fmla="*/ 2147483647 w 135"/>
              <a:gd name="T37" fmla="*/ 2147483647 h 132"/>
              <a:gd name="T38" fmla="*/ 2147483647 w 135"/>
              <a:gd name="T39" fmla="*/ 2147483647 h 132"/>
              <a:gd name="T40" fmla="*/ 2147483647 w 135"/>
              <a:gd name="T41" fmla="*/ 2147483647 h 132"/>
              <a:gd name="T42" fmla="*/ 2147483647 w 135"/>
              <a:gd name="T43" fmla="*/ 2147483647 h 132"/>
              <a:gd name="T44" fmla="*/ 2147483647 w 135"/>
              <a:gd name="T45" fmla="*/ 2147483647 h 132"/>
              <a:gd name="T46" fmla="*/ 2147483647 w 135"/>
              <a:gd name="T47" fmla="*/ 2147483647 h 132"/>
              <a:gd name="T48" fmla="*/ 2147483647 w 135"/>
              <a:gd name="T49" fmla="*/ 2147483647 h 132"/>
              <a:gd name="T50" fmla="*/ 2147483647 w 135"/>
              <a:gd name="T51" fmla="*/ 2147483647 h 132"/>
              <a:gd name="T52" fmla="*/ 2147483647 w 135"/>
              <a:gd name="T53" fmla="*/ 2147483647 h 132"/>
              <a:gd name="T54" fmla="*/ 2147483647 w 135"/>
              <a:gd name="T55" fmla="*/ 2147483647 h 132"/>
              <a:gd name="T56" fmla="*/ 2147483647 w 135"/>
              <a:gd name="T57" fmla="*/ 2147483647 h 132"/>
              <a:gd name="T58" fmla="*/ 2147483647 w 135"/>
              <a:gd name="T59" fmla="*/ 2147483647 h 132"/>
              <a:gd name="T60" fmla="*/ 2147483647 w 135"/>
              <a:gd name="T61" fmla="*/ 2147483647 h 132"/>
              <a:gd name="T62" fmla="*/ 2147483647 w 135"/>
              <a:gd name="T63" fmla="*/ 2147483647 h 132"/>
              <a:gd name="T64" fmla="*/ 2147483647 w 135"/>
              <a:gd name="T65" fmla="*/ 2147483647 h 132"/>
              <a:gd name="T66" fmla="*/ 2147483647 w 135"/>
              <a:gd name="T67" fmla="*/ 2147483647 h 132"/>
              <a:gd name="T68" fmla="*/ 2147483647 w 135"/>
              <a:gd name="T69" fmla="*/ 2147483647 h 132"/>
              <a:gd name="T70" fmla="*/ 2147483647 w 135"/>
              <a:gd name="T71" fmla="*/ 2147483647 h 132"/>
              <a:gd name="T72" fmla="*/ 2147483647 w 135"/>
              <a:gd name="T73" fmla="*/ 2147483647 h 132"/>
              <a:gd name="T74" fmla="*/ 2147483647 w 135"/>
              <a:gd name="T75" fmla="*/ 2147483647 h 132"/>
              <a:gd name="T76" fmla="*/ 2147483647 w 135"/>
              <a:gd name="T77" fmla="*/ 2147483647 h 132"/>
              <a:gd name="T78" fmla="*/ 2147483647 w 135"/>
              <a:gd name="T79" fmla="*/ 2147483647 h 132"/>
              <a:gd name="T80" fmla="*/ 2147483647 w 135"/>
              <a:gd name="T81" fmla="*/ 2147483647 h 132"/>
              <a:gd name="T82" fmla="*/ 2147483647 w 135"/>
              <a:gd name="T83" fmla="*/ 2147483647 h 132"/>
              <a:gd name="T84" fmla="*/ 2147483647 w 135"/>
              <a:gd name="T85" fmla="*/ 2147483647 h 132"/>
              <a:gd name="T86" fmla="*/ 2147483647 w 135"/>
              <a:gd name="T87" fmla="*/ 2147483647 h 132"/>
              <a:gd name="T88" fmla="*/ 2147483647 w 135"/>
              <a:gd name="T89" fmla="*/ 2147483647 h 132"/>
              <a:gd name="T90" fmla="*/ 2147483647 w 135"/>
              <a:gd name="T91" fmla="*/ 2147483647 h 132"/>
              <a:gd name="T92" fmla="*/ 2147483647 w 135"/>
              <a:gd name="T93" fmla="*/ 2147483647 h 132"/>
              <a:gd name="T94" fmla="*/ 2147483647 w 135"/>
              <a:gd name="T95" fmla="*/ 2147483647 h 132"/>
              <a:gd name="T96" fmla="*/ 2147483647 w 135"/>
              <a:gd name="T97" fmla="*/ 2147483647 h 132"/>
              <a:gd name="T98" fmla="*/ 2147483647 w 135"/>
              <a:gd name="T99" fmla="*/ 2147483647 h 132"/>
              <a:gd name="T100" fmla="*/ 2147483647 w 135"/>
              <a:gd name="T101" fmla="*/ 2147483647 h 132"/>
              <a:gd name="T102" fmla="*/ 2147483647 w 135"/>
              <a:gd name="T103" fmla="*/ 2147483647 h 132"/>
              <a:gd name="T104" fmla="*/ 2147483647 w 135"/>
              <a:gd name="T105" fmla="*/ 2147483647 h 132"/>
              <a:gd name="T106" fmla="*/ 2147483647 w 135"/>
              <a:gd name="T107" fmla="*/ 2147483647 h 132"/>
              <a:gd name="T108" fmla="*/ 0 w 135"/>
              <a:gd name="T109" fmla="*/ 2147483647 h 13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35"/>
              <a:gd name="T166" fmla="*/ 0 h 132"/>
              <a:gd name="T167" fmla="*/ 135 w 135"/>
              <a:gd name="T168" fmla="*/ 132 h 13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35" h="132">
                <a:moveTo>
                  <a:pt x="0" y="20"/>
                </a:moveTo>
                <a:lnTo>
                  <a:pt x="1" y="6"/>
                </a:lnTo>
                <a:cubicBezTo>
                  <a:pt x="1" y="6"/>
                  <a:pt x="1" y="6"/>
                  <a:pt x="1" y="6"/>
                </a:cubicBezTo>
                <a:lnTo>
                  <a:pt x="1" y="5"/>
                </a:lnTo>
                <a:lnTo>
                  <a:pt x="2" y="3"/>
                </a:lnTo>
                <a:lnTo>
                  <a:pt x="7" y="3"/>
                </a:lnTo>
                <a:lnTo>
                  <a:pt x="6" y="2"/>
                </a:lnTo>
                <a:lnTo>
                  <a:pt x="11" y="2"/>
                </a:lnTo>
                <a:lnTo>
                  <a:pt x="10" y="0"/>
                </a:lnTo>
                <a:lnTo>
                  <a:pt x="13" y="1"/>
                </a:lnTo>
                <a:lnTo>
                  <a:pt x="20" y="1"/>
                </a:lnTo>
                <a:lnTo>
                  <a:pt x="21" y="6"/>
                </a:lnTo>
                <a:cubicBezTo>
                  <a:pt x="21" y="7"/>
                  <a:pt x="22" y="6"/>
                  <a:pt x="22" y="7"/>
                </a:cubicBezTo>
                <a:cubicBezTo>
                  <a:pt x="22" y="8"/>
                  <a:pt x="21" y="10"/>
                  <a:pt x="22" y="11"/>
                </a:cubicBezTo>
                <a:cubicBezTo>
                  <a:pt x="23" y="12"/>
                  <a:pt x="25" y="13"/>
                  <a:pt x="26" y="15"/>
                </a:cubicBezTo>
                <a:cubicBezTo>
                  <a:pt x="26" y="15"/>
                  <a:pt x="26" y="15"/>
                  <a:pt x="26" y="15"/>
                </a:cubicBezTo>
                <a:cubicBezTo>
                  <a:pt x="27" y="15"/>
                  <a:pt x="27" y="14"/>
                  <a:pt x="28" y="15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6"/>
                  <a:pt x="29" y="16"/>
                  <a:pt x="29" y="16"/>
                </a:cubicBezTo>
                <a:cubicBezTo>
                  <a:pt x="29" y="16"/>
                  <a:pt x="29" y="17"/>
                  <a:pt x="30" y="17"/>
                </a:cubicBezTo>
                <a:lnTo>
                  <a:pt x="33" y="18"/>
                </a:lnTo>
                <a:cubicBezTo>
                  <a:pt x="34" y="18"/>
                  <a:pt x="34" y="18"/>
                  <a:pt x="35" y="18"/>
                </a:cubicBezTo>
                <a:cubicBezTo>
                  <a:pt x="35" y="18"/>
                  <a:pt x="34" y="19"/>
                  <a:pt x="35" y="19"/>
                </a:cubicBezTo>
                <a:cubicBezTo>
                  <a:pt x="35" y="19"/>
                  <a:pt x="37" y="19"/>
                  <a:pt x="38" y="19"/>
                </a:cubicBezTo>
                <a:cubicBezTo>
                  <a:pt x="38" y="20"/>
                  <a:pt x="38" y="24"/>
                  <a:pt x="38" y="24"/>
                </a:cubicBezTo>
                <a:cubicBezTo>
                  <a:pt x="39" y="25"/>
                  <a:pt x="40" y="24"/>
                  <a:pt x="40" y="25"/>
                </a:cubicBezTo>
                <a:cubicBezTo>
                  <a:pt x="41" y="26"/>
                  <a:pt x="42" y="28"/>
                  <a:pt x="43" y="29"/>
                </a:cubicBezTo>
                <a:cubicBezTo>
                  <a:pt x="44" y="29"/>
                  <a:pt x="46" y="28"/>
                  <a:pt x="47" y="29"/>
                </a:cubicBezTo>
                <a:cubicBezTo>
                  <a:pt x="47" y="29"/>
                  <a:pt x="47" y="30"/>
                  <a:pt x="47" y="30"/>
                </a:cubicBezTo>
                <a:cubicBezTo>
                  <a:pt x="48" y="31"/>
                  <a:pt x="50" y="30"/>
                  <a:pt x="51" y="30"/>
                </a:cubicBezTo>
                <a:cubicBezTo>
                  <a:pt x="51" y="30"/>
                  <a:pt x="51" y="32"/>
                  <a:pt x="52" y="32"/>
                </a:cubicBezTo>
                <a:cubicBezTo>
                  <a:pt x="52" y="32"/>
                  <a:pt x="52" y="33"/>
                  <a:pt x="53" y="33"/>
                </a:cubicBezTo>
                <a:cubicBezTo>
                  <a:pt x="53" y="33"/>
                  <a:pt x="55" y="32"/>
                  <a:pt x="55" y="33"/>
                </a:cubicBezTo>
                <a:lnTo>
                  <a:pt x="55" y="34"/>
                </a:lnTo>
                <a:cubicBezTo>
                  <a:pt x="55" y="35"/>
                  <a:pt x="61" y="34"/>
                  <a:pt x="61" y="35"/>
                </a:cubicBezTo>
                <a:cubicBezTo>
                  <a:pt x="61" y="36"/>
                  <a:pt x="62" y="36"/>
                  <a:pt x="63" y="37"/>
                </a:cubicBezTo>
                <a:cubicBezTo>
                  <a:pt x="63" y="38"/>
                  <a:pt x="64" y="38"/>
                  <a:pt x="64" y="38"/>
                </a:cubicBezTo>
                <a:lnTo>
                  <a:pt x="71" y="39"/>
                </a:lnTo>
                <a:lnTo>
                  <a:pt x="71" y="41"/>
                </a:lnTo>
                <a:lnTo>
                  <a:pt x="73" y="41"/>
                </a:lnTo>
                <a:lnTo>
                  <a:pt x="73" y="44"/>
                </a:lnTo>
                <a:lnTo>
                  <a:pt x="74" y="44"/>
                </a:lnTo>
                <a:lnTo>
                  <a:pt x="74" y="48"/>
                </a:lnTo>
                <a:lnTo>
                  <a:pt x="77" y="53"/>
                </a:lnTo>
                <a:lnTo>
                  <a:pt x="79" y="56"/>
                </a:lnTo>
                <a:cubicBezTo>
                  <a:pt x="80" y="58"/>
                  <a:pt x="82" y="60"/>
                  <a:pt x="84" y="61"/>
                </a:cubicBezTo>
                <a:cubicBezTo>
                  <a:pt x="84" y="61"/>
                  <a:pt x="84" y="63"/>
                  <a:pt x="84" y="63"/>
                </a:cubicBezTo>
                <a:cubicBezTo>
                  <a:pt x="85" y="64"/>
                  <a:pt x="86" y="65"/>
                  <a:pt x="87" y="65"/>
                </a:cubicBezTo>
                <a:cubicBezTo>
                  <a:pt x="88" y="66"/>
                  <a:pt x="89" y="65"/>
                  <a:pt x="90" y="66"/>
                </a:cubicBezTo>
                <a:cubicBezTo>
                  <a:pt x="90" y="66"/>
                  <a:pt x="89" y="69"/>
                  <a:pt x="90" y="69"/>
                </a:cubicBezTo>
                <a:lnTo>
                  <a:pt x="91" y="68"/>
                </a:lnTo>
                <a:cubicBezTo>
                  <a:pt x="92" y="68"/>
                  <a:pt x="93" y="69"/>
                  <a:pt x="94" y="68"/>
                </a:cubicBezTo>
                <a:cubicBezTo>
                  <a:pt x="94" y="68"/>
                  <a:pt x="94" y="70"/>
                  <a:pt x="94" y="70"/>
                </a:cubicBezTo>
                <a:lnTo>
                  <a:pt x="102" y="70"/>
                </a:lnTo>
                <a:lnTo>
                  <a:pt x="102" y="71"/>
                </a:lnTo>
                <a:lnTo>
                  <a:pt x="105" y="71"/>
                </a:lnTo>
                <a:lnTo>
                  <a:pt x="105" y="72"/>
                </a:lnTo>
                <a:lnTo>
                  <a:pt x="109" y="73"/>
                </a:lnTo>
                <a:lnTo>
                  <a:pt x="109" y="74"/>
                </a:lnTo>
                <a:lnTo>
                  <a:pt x="113" y="74"/>
                </a:lnTo>
                <a:lnTo>
                  <a:pt x="114" y="75"/>
                </a:lnTo>
                <a:lnTo>
                  <a:pt x="115" y="75"/>
                </a:lnTo>
                <a:lnTo>
                  <a:pt x="115" y="77"/>
                </a:lnTo>
                <a:lnTo>
                  <a:pt x="119" y="77"/>
                </a:lnTo>
                <a:lnTo>
                  <a:pt x="119" y="80"/>
                </a:lnTo>
                <a:lnTo>
                  <a:pt x="121" y="80"/>
                </a:lnTo>
                <a:lnTo>
                  <a:pt x="121" y="81"/>
                </a:lnTo>
                <a:lnTo>
                  <a:pt x="122" y="81"/>
                </a:lnTo>
                <a:lnTo>
                  <a:pt x="122" y="82"/>
                </a:lnTo>
                <a:lnTo>
                  <a:pt x="125" y="83"/>
                </a:lnTo>
                <a:lnTo>
                  <a:pt x="125" y="84"/>
                </a:lnTo>
                <a:lnTo>
                  <a:pt x="126" y="85"/>
                </a:lnTo>
                <a:lnTo>
                  <a:pt x="130" y="85"/>
                </a:lnTo>
                <a:lnTo>
                  <a:pt x="130" y="87"/>
                </a:lnTo>
                <a:lnTo>
                  <a:pt x="135" y="87"/>
                </a:lnTo>
                <a:lnTo>
                  <a:pt x="135" y="98"/>
                </a:lnTo>
                <a:lnTo>
                  <a:pt x="134" y="100"/>
                </a:lnTo>
                <a:lnTo>
                  <a:pt x="132" y="100"/>
                </a:lnTo>
                <a:lnTo>
                  <a:pt x="131" y="103"/>
                </a:lnTo>
                <a:cubicBezTo>
                  <a:pt x="131" y="103"/>
                  <a:pt x="130" y="104"/>
                  <a:pt x="130" y="104"/>
                </a:cubicBezTo>
                <a:cubicBezTo>
                  <a:pt x="128" y="106"/>
                  <a:pt x="126" y="108"/>
                  <a:pt x="126" y="109"/>
                </a:cubicBezTo>
                <a:cubicBezTo>
                  <a:pt x="125" y="110"/>
                  <a:pt x="125" y="110"/>
                  <a:pt x="124" y="111"/>
                </a:cubicBezTo>
                <a:cubicBezTo>
                  <a:pt x="124" y="112"/>
                  <a:pt x="121" y="114"/>
                  <a:pt x="121" y="115"/>
                </a:cubicBezTo>
                <a:lnTo>
                  <a:pt x="120" y="117"/>
                </a:lnTo>
                <a:lnTo>
                  <a:pt x="118" y="120"/>
                </a:lnTo>
                <a:lnTo>
                  <a:pt x="115" y="123"/>
                </a:lnTo>
                <a:lnTo>
                  <a:pt x="104" y="123"/>
                </a:lnTo>
                <a:cubicBezTo>
                  <a:pt x="103" y="123"/>
                  <a:pt x="104" y="122"/>
                  <a:pt x="103" y="122"/>
                </a:cubicBezTo>
                <a:cubicBezTo>
                  <a:pt x="102" y="122"/>
                  <a:pt x="101" y="122"/>
                  <a:pt x="99" y="122"/>
                </a:cubicBezTo>
                <a:cubicBezTo>
                  <a:pt x="99" y="122"/>
                  <a:pt x="99" y="120"/>
                  <a:pt x="99" y="120"/>
                </a:cubicBezTo>
                <a:cubicBezTo>
                  <a:pt x="98" y="120"/>
                  <a:pt x="97" y="120"/>
                  <a:pt x="95" y="120"/>
                </a:cubicBezTo>
                <a:cubicBezTo>
                  <a:pt x="95" y="120"/>
                  <a:pt x="96" y="119"/>
                  <a:pt x="95" y="119"/>
                </a:cubicBezTo>
                <a:cubicBezTo>
                  <a:pt x="95" y="119"/>
                  <a:pt x="93" y="119"/>
                  <a:pt x="92" y="119"/>
                </a:cubicBezTo>
                <a:cubicBezTo>
                  <a:pt x="92" y="119"/>
                  <a:pt x="93" y="121"/>
                  <a:pt x="92" y="121"/>
                </a:cubicBezTo>
                <a:lnTo>
                  <a:pt x="88" y="120"/>
                </a:lnTo>
                <a:cubicBezTo>
                  <a:pt x="88" y="120"/>
                  <a:pt x="88" y="120"/>
                  <a:pt x="88" y="120"/>
                </a:cubicBezTo>
                <a:lnTo>
                  <a:pt x="87" y="122"/>
                </a:lnTo>
                <a:lnTo>
                  <a:pt x="85" y="122"/>
                </a:lnTo>
                <a:cubicBezTo>
                  <a:pt x="85" y="122"/>
                  <a:pt x="84" y="122"/>
                  <a:pt x="84" y="122"/>
                </a:cubicBezTo>
                <a:cubicBezTo>
                  <a:pt x="83" y="122"/>
                  <a:pt x="84" y="123"/>
                  <a:pt x="84" y="123"/>
                </a:cubicBezTo>
                <a:cubicBezTo>
                  <a:pt x="83" y="124"/>
                  <a:pt x="82" y="124"/>
                  <a:pt x="81" y="124"/>
                </a:cubicBezTo>
                <a:cubicBezTo>
                  <a:pt x="80" y="125"/>
                  <a:pt x="80" y="126"/>
                  <a:pt x="79" y="126"/>
                </a:cubicBezTo>
                <a:cubicBezTo>
                  <a:pt x="78" y="127"/>
                  <a:pt x="76" y="128"/>
                  <a:pt x="74" y="130"/>
                </a:cubicBezTo>
                <a:cubicBezTo>
                  <a:pt x="74" y="130"/>
                  <a:pt x="73" y="132"/>
                  <a:pt x="71" y="131"/>
                </a:cubicBezTo>
                <a:cubicBezTo>
                  <a:pt x="70" y="130"/>
                  <a:pt x="69" y="130"/>
                  <a:pt x="68" y="130"/>
                </a:cubicBezTo>
                <a:lnTo>
                  <a:pt x="68" y="129"/>
                </a:lnTo>
                <a:cubicBezTo>
                  <a:pt x="67" y="129"/>
                  <a:pt x="66" y="128"/>
                  <a:pt x="66" y="128"/>
                </a:cubicBezTo>
                <a:lnTo>
                  <a:pt x="65" y="127"/>
                </a:lnTo>
                <a:cubicBezTo>
                  <a:pt x="64" y="126"/>
                  <a:pt x="64" y="126"/>
                  <a:pt x="64" y="126"/>
                </a:cubicBezTo>
                <a:cubicBezTo>
                  <a:pt x="63" y="125"/>
                  <a:pt x="63" y="125"/>
                  <a:pt x="63" y="124"/>
                </a:cubicBezTo>
                <a:lnTo>
                  <a:pt x="61" y="120"/>
                </a:lnTo>
                <a:lnTo>
                  <a:pt x="60" y="119"/>
                </a:lnTo>
                <a:cubicBezTo>
                  <a:pt x="60" y="118"/>
                  <a:pt x="60" y="118"/>
                  <a:pt x="60" y="118"/>
                </a:cubicBezTo>
                <a:lnTo>
                  <a:pt x="59" y="117"/>
                </a:lnTo>
                <a:cubicBezTo>
                  <a:pt x="57" y="115"/>
                  <a:pt x="57" y="115"/>
                  <a:pt x="57" y="114"/>
                </a:cubicBezTo>
                <a:cubicBezTo>
                  <a:pt x="56" y="114"/>
                  <a:pt x="56" y="114"/>
                  <a:pt x="56" y="114"/>
                </a:cubicBezTo>
                <a:cubicBezTo>
                  <a:pt x="56" y="113"/>
                  <a:pt x="56" y="113"/>
                  <a:pt x="56" y="113"/>
                </a:cubicBezTo>
                <a:cubicBezTo>
                  <a:pt x="56" y="113"/>
                  <a:pt x="57" y="111"/>
                  <a:pt x="57" y="110"/>
                </a:cubicBezTo>
                <a:cubicBezTo>
                  <a:pt x="56" y="110"/>
                  <a:pt x="56" y="109"/>
                  <a:pt x="56" y="109"/>
                </a:cubicBezTo>
                <a:cubicBezTo>
                  <a:pt x="55" y="108"/>
                  <a:pt x="53" y="106"/>
                  <a:pt x="51" y="104"/>
                </a:cubicBezTo>
                <a:cubicBezTo>
                  <a:pt x="51" y="104"/>
                  <a:pt x="50" y="104"/>
                  <a:pt x="50" y="103"/>
                </a:cubicBezTo>
                <a:cubicBezTo>
                  <a:pt x="50" y="102"/>
                  <a:pt x="50" y="100"/>
                  <a:pt x="50" y="99"/>
                </a:cubicBezTo>
                <a:cubicBezTo>
                  <a:pt x="49" y="98"/>
                  <a:pt x="49" y="97"/>
                  <a:pt x="49" y="96"/>
                </a:cubicBezTo>
                <a:cubicBezTo>
                  <a:pt x="49" y="96"/>
                  <a:pt x="49" y="94"/>
                  <a:pt x="49" y="94"/>
                </a:cubicBezTo>
                <a:cubicBezTo>
                  <a:pt x="49" y="93"/>
                  <a:pt x="50" y="93"/>
                  <a:pt x="50" y="92"/>
                </a:cubicBezTo>
                <a:cubicBezTo>
                  <a:pt x="49" y="92"/>
                  <a:pt x="51" y="92"/>
                  <a:pt x="51" y="92"/>
                </a:cubicBezTo>
                <a:cubicBezTo>
                  <a:pt x="51" y="91"/>
                  <a:pt x="52" y="90"/>
                  <a:pt x="52" y="90"/>
                </a:cubicBezTo>
                <a:cubicBezTo>
                  <a:pt x="52" y="89"/>
                  <a:pt x="52" y="89"/>
                  <a:pt x="52" y="89"/>
                </a:cubicBezTo>
                <a:cubicBezTo>
                  <a:pt x="52" y="88"/>
                  <a:pt x="53" y="88"/>
                  <a:pt x="53" y="88"/>
                </a:cubicBezTo>
                <a:cubicBezTo>
                  <a:pt x="54" y="88"/>
                  <a:pt x="54" y="87"/>
                  <a:pt x="55" y="87"/>
                </a:cubicBezTo>
                <a:cubicBezTo>
                  <a:pt x="55" y="86"/>
                  <a:pt x="56" y="85"/>
                  <a:pt x="56" y="85"/>
                </a:cubicBezTo>
                <a:cubicBezTo>
                  <a:pt x="56" y="85"/>
                  <a:pt x="57" y="83"/>
                  <a:pt x="57" y="83"/>
                </a:cubicBezTo>
                <a:cubicBezTo>
                  <a:pt x="58" y="82"/>
                  <a:pt x="58" y="81"/>
                  <a:pt x="58" y="80"/>
                </a:cubicBezTo>
                <a:lnTo>
                  <a:pt x="59" y="77"/>
                </a:lnTo>
                <a:cubicBezTo>
                  <a:pt x="60" y="76"/>
                  <a:pt x="59" y="75"/>
                  <a:pt x="59" y="74"/>
                </a:cubicBezTo>
                <a:cubicBezTo>
                  <a:pt x="59" y="74"/>
                  <a:pt x="59" y="73"/>
                  <a:pt x="59" y="72"/>
                </a:cubicBezTo>
                <a:cubicBezTo>
                  <a:pt x="59" y="72"/>
                  <a:pt x="58" y="71"/>
                  <a:pt x="58" y="71"/>
                </a:cubicBezTo>
                <a:cubicBezTo>
                  <a:pt x="57" y="70"/>
                  <a:pt x="57" y="70"/>
                  <a:pt x="56" y="70"/>
                </a:cubicBezTo>
                <a:cubicBezTo>
                  <a:pt x="56" y="69"/>
                  <a:pt x="55" y="68"/>
                  <a:pt x="54" y="67"/>
                </a:cubicBezTo>
                <a:cubicBezTo>
                  <a:pt x="54" y="67"/>
                  <a:pt x="53" y="67"/>
                  <a:pt x="53" y="67"/>
                </a:cubicBezTo>
                <a:cubicBezTo>
                  <a:pt x="52" y="66"/>
                  <a:pt x="51" y="65"/>
                  <a:pt x="49" y="64"/>
                </a:cubicBezTo>
                <a:cubicBezTo>
                  <a:pt x="47" y="62"/>
                  <a:pt x="45" y="60"/>
                  <a:pt x="42" y="58"/>
                </a:cubicBezTo>
                <a:cubicBezTo>
                  <a:pt x="41" y="58"/>
                  <a:pt x="39" y="57"/>
                  <a:pt x="38" y="56"/>
                </a:cubicBezTo>
                <a:cubicBezTo>
                  <a:pt x="37" y="55"/>
                  <a:pt x="36" y="55"/>
                  <a:pt x="36" y="55"/>
                </a:cubicBezTo>
                <a:cubicBezTo>
                  <a:pt x="35" y="54"/>
                  <a:pt x="34" y="53"/>
                  <a:pt x="33" y="53"/>
                </a:cubicBezTo>
                <a:cubicBezTo>
                  <a:pt x="33" y="52"/>
                  <a:pt x="32" y="52"/>
                  <a:pt x="32" y="52"/>
                </a:cubicBezTo>
                <a:cubicBezTo>
                  <a:pt x="31" y="51"/>
                  <a:pt x="31" y="51"/>
                  <a:pt x="30" y="50"/>
                </a:cubicBezTo>
                <a:cubicBezTo>
                  <a:pt x="29" y="50"/>
                  <a:pt x="29" y="49"/>
                  <a:pt x="28" y="49"/>
                </a:cubicBezTo>
                <a:cubicBezTo>
                  <a:pt x="27" y="48"/>
                  <a:pt x="26" y="47"/>
                  <a:pt x="25" y="46"/>
                </a:cubicBezTo>
                <a:cubicBezTo>
                  <a:pt x="24" y="46"/>
                  <a:pt x="24" y="45"/>
                  <a:pt x="23" y="45"/>
                </a:cubicBezTo>
                <a:cubicBezTo>
                  <a:pt x="23" y="44"/>
                  <a:pt x="22" y="44"/>
                  <a:pt x="22" y="43"/>
                </a:cubicBezTo>
                <a:cubicBezTo>
                  <a:pt x="21" y="43"/>
                  <a:pt x="20" y="42"/>
                  <a:pt x="20" y="41"/>
                </a:cubicBezTo>
                <a:cubicBezTo>
                  <a:pt x="19" y="40"/>
                  <a:pt x="17" y="39"/>
                  <a:pt x="16" y="38"/>
                </a:cubicBezTo>
                <a:cubicBezTo>
                  <a:pt x="15" y="37"/>
                  <a:pt x="15" y="36"/>
                  <a:pt x="14" y="35"/>
                </a:cubicBezTo>
                <a:cubicBezTo>
                  <a:pt x="13" y="35"/>
                  <a:pt x="13" y="34"/>
                  <a:pt x="12" y="34"/>
                </a:cubicBezTo>
                <a:cubicBezTo>
                  <a:pt x="11" y="32"/>
                  <a:pt x="10" y="31"/>
                  <a:pt x="9" y="30"/>
                </a:cubicBezTo>
                <a:cubicBezTo>
                  <a:pt x="8" y="29"/>
                  <a:pt x="8" y="28"/>
                  <a:pt x="8" y="28"/>
                </a:cubicBezTo>
                <a:cubicBezTo>
                  <a:pt x="8" y="27"/>
                  <a:pt x="8" y="27"/>
                  <a:pt x="7" y="26"/>
                </a:cubicBezTo>
                <a:cubicBezTo>
                  <a:pt x="7" y="26"/>
                  <a:pt x="6" y="26"/>
                  <a:pt x="6" y="25"/>
                </a:cubicBezTo>
                <a:cubicBezTo>
                  <a:pt x="5" y="24"/>
                  <a:pt x="4" y="23"/>
                  <a:pt x="3" y="22"/>
                </a:cubicBezTo>
                <a:cubicBezTo>
                  <a:pt x="3" y="22"/>
                  <a:pt x="3" y="22"/>
                  <a:pt x="2" y="22"/>
                </a:cubicBezTo>
                <a:cubicBezTo>
                  <a:pt x="2" y="21"/>
                  <a:pt x="2" y="20"/>
                  <a:pt x="1" y="20"/>
                </a:cubicBezTo>
                <a:cubicBezTo>
                  <a:pt x="1" y="20"/>
                  <a:pt x="0" y="20"/>
                  <a:pt x="0" y="20"/>
                </a:cubicBezTo>
                <a:close/>
              </a:path>
            </a:pathLst>
          </a:custGeom>
          <a:solidFill>
            <a:srgbClr val="FF000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5" name="Rectangle 14"/>
          <p:cNvSpPr/>
          <p:nvPr/>
        </p:nvSpPr>
        <p:spPr>
          <a:xfrm>
            <a:off x="6786578" y="2786059"/>
            <a:ext cx="80143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err="1" smtClean="0">
                <a:cs typeface="Arial" pitchFamily="34" charset="0"/>
              </a:rPr>
              <a:t>Ujungjaya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7" name="Freeform 168"/>
          <p:cNvSpPr>
            <a:spLocks/>
          </p:cNvSpPr>
          <p:nvPr/>
        </p:nvSpPr>
        <p:spPr bwMode="auto">
          <a:xfrm>
            <a:off x="4357686" y="2143116"/>
            <a:ext cx="857256" cy="1143008"/>
          </a:xfrm>
          <a:custGeom>
            <a:avLst/>
            <a:gdLst>
              <a:gd name="T0" fmla="*/ 2147483647 w 103"/>
              <a:gd name="T1" fmla="*/ 0 h 130"/>
              <a:gd name="T2" fmla="*/ 2147483647 w 103"/>
              <a:gd name="T3" fmla="*/ 2147483647 h 130"/>
              <a:gd name="T4" fmla="*/ 2147483647 w 103"/>
              <a:gd name="T5" fmla="*/ 2147483647 h 130"/>
              <a:gd name="T6" fmla="*/ 2147483647 w 103"/>
              <a:gd name="T7" fmla="*/ 2147483647 h 130"/>
              <a:gd name="T8" fmla="*/ 2147483647 w 103"/>
              <a:gd name="T9" fmla="*/ 2147483647 h 130"/>
              <a:gd name="T10" fmla="*/ 2147483647 w 103"/>
              <a:gd name="T11" fmla="*/ 2147483647 h 130"/>
              <a:gd name="T12" fmla="*/ 2147483647 w 103"/>
              <a:gd name="T13" fmla="*/ 2147483647 h 130"/>
              <a:gd name="T14" fmla="*/ 2147483647 w 103"/>
              <a:gd name="T15" fmla="*/ 2147483647 h 130"/>
              <a:gd name="T16" fmla="*/ 2147483647 w 103"/>
              <a:gd name="T17" fmla="*/ 2147483647 h 130"/>
              <a:gd name="T18" fmla="*/ 2147483647 w 103"/>
              <a:gd name="T19" fmla="*/ 2147483647 h 130"/>
              <a:gd name="T20" fmla="*/ 2147483647 w 103"/>
              <a:gd name="T21" fmla="*/ 2147483647 h 130"/>
              <a:gd name="T22" fmla="*/ 2147483647 w 103"/>
              <a:gd name="T23" fmla="*/ 2147483647 h 130"/>
              <a:gd name="T24" fmla="*/ 2147483647 w 103"/>
              <a:gd name="T25" fmla="*/ 2147483647 h 130"/>
              <a:gd name="T26" fmla="*/ 2147483647 w 103"/>
              <a:gd name="T27" fmla="*/ 2147483647 h 130"/>
              <a:gd name="T28" fmla="*/ 2147483647 w 103"/>
              <a:gd name="T29" fmla="*/ 2147483647 h 130"/>
              <a:gd name="T30" fmla="*/ 2147483647 w 103"/>
              <a:gd name="T31" fmla="*/ 2147483647 h 130"/>
              <a:gd name="T32" fmla="*/ 2147483647 w 103"/>
              <a:gd name="T33" fmla="*/ 2147483647 h 130"/>
              <a:gd name="T34" fmla="*/ 2147483647 w 103"/>
              <a:gd name="T35" fmla="*/ 2147483647 h 130"/>
              <a:gd name="T36" fmla="*/ 2147483647 w 103"/>
              <a:gd name="T37" fmla="*/ 2147483647 h 130"/>
              <a:gd name="T38" fmla="*/ 2147483647 w 103"/>
              <a:gd name="T39" fmla="*/ 2147483647 h 130"/>
              <a:gd name="T40" fmla="*/ 2147483647 w 103"/>
              <a:gd name="T41" fmla="*/ 2147483647 h 130"/>
              <a:gd name="T42" fmla="*/ 2147483647 w 103"/>
              <a:gd name="T43" fmla="*/ 2147483647 h 130"/>
              <a:gd name="T44" fmla="*/ 2147483647 w 103"/>
              <a:gd name="T45" fmla="*/ 2147483647 h 130"/>
              <a:gd name="T46" fmla="*/ 2147483647 w 103"/>
              <a:gd name="T47" fmla="*/ 2147483647 h 130"/>
              <a:gd name="T48" fmla="*/ 2147483647 w 103"/>
              <a:gd name="T49" fmla="*/ 2147483647 h 130"/>
              <a:gd name="T50" fmla="*/ 2147483647 w 103"/>
              <a:gd name="T51" fmla="*/ 2147483647 h 130"/>
              <a:gd name="T52" fmla="*/ 2147483647 w 103"/>
              <a:gd name="T53" fmla="*/ 2147483647 h 130"/>
              <a:gd name="T54" fmla="*/ 2147483647 w 103"/>
              <a:gd name="T55" fmla="*/ 2147483647 h 130"/>
              <a:gd name="T56" fmla="*/ 2147483647 w 103"/>
              <a:gd name="T57" fmla="*/ 2147483647 h 130"/>
              <a:gd name="T58" fmla="*/ 2147483647 w 103"/>
              <a:gd name="T59" fmla="*/ 2147483647 h 130"/>
              <a:gd name="T60" fmla="*/ 2147483647 w 103"/>
              <a:gd name="T61" fmla="*/ 2147483647 h 130"/>
              <a:gd name="T62" fmla="*/ 2147483647 w 103"/>
              <a:gd name="T63" fmla="*/ 2147483647 h 130"/>
              <a:gd name="T64" fmla="*/ 0 w 103"/>
              <a:gd name="T65" fmla="*/ 2147483647 h 130"/>
              <a:gd name="T66" fmla="*/ 2147483647 w 103"/>
              <a:gd name="T67" fmla="*/ 2147483647 h 130"/>
              <a:gd name="T68" fmla="*/ 2147483647 w 103"/>
              <a:gd name="T69" fmla="*/ 2147483647 h 130"/>
              <a:gd name="T70" fmla="*/ 2147483647 w 103"/>
              <a:gd name="T71" fmla="*/ 2147483647 h 130"/>
              <a:gd name="T72" fmla="*/ 2147483647 w 103"/>
              <a:gd name="T73" fmla="*/ 2147483647 h 130"/>
              <a:gd name="T74" fmla="*/ 2147483647 w 103"/>
              <a:gd name="T75" fmla="*/ 2147483647 h 130"/>
              <a:gd name="T76" fmla="*/ 2147483647 w 103"/>
              <a:gd name="T77" fmla="*/ 0 h 13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3"/>
              <a:gd name="T118" fmla="*/ 0 h 130"/>
              <a:gd name="T119" fmla="*/ 103 w 103"/>
              <a:gd name="T120" fmla="*/ 130 h 13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3" h="130">
                <a:moveTo>
                  <a:pt x="22" y="0"/>
                </a:moveTo>
                <a:cubicBezTo>
                  <a:pt x="24" y="3"/>
                  <a:pt x="37" y="8"/>
                  <a:pt x="48" y="13"/>
                </a:cubicBezTo>
                <a:cubicBezTo>
                  <a:pt x="51" y="14"/>
                  <a:pt x="53" y="15"/>
                  <a:pt x="56" y="16"/>
                </a:cubicBezTo>
                <a:lnTo>
                  <a:pt x="62" y="20"/>
                </a:lnTo>
                <a:lnTo>
                  <a:pt x="65" y="24"/>
                </a:lnTo>
                <a:lnTo>
                  <a:pt x="74" y="20"/>
                </a:lnTo>
                <a:lnTo>
                  <a:pt x="82" y="20"/>
                </a:lnTo>
                <a:lnTo>
                  <a:pt x="87" y="24"/>
                </a:lnTo>
                <a:lnTo>
                  <a:pt x="96" y="37"/>
                </a:lnTo>
                <a:cubicBezTo>
                  <a:pt x="97" y="39"/>
                  <a:pt x="98" y="40"/>
                  <a:pt x="99" y="42"/>
                </a:cubicBezTo>
                <a:lnTo>
                  <a:pt x="103" y="50"/>
                </a:lnTo>
                <a:lnTo>
                  <a:pt x="86" y="70"/>
                </a:lnTo>
                <a:lnTo>
                  <a:pt x="81" y="80"/>
                </a:lnTo>
                <a:lnTo>
                  <a:pt x="81" y="97"/>
                </a:lnTo>
                <a:lnTo>
                  <a:pt x="71" y="97"/>
                </a:lnTo>
                <a:lnTo>
                  <a:pt x="70" y="99"/>
                </a:lnTo>
                <a:lnTo>
                  <a:pt x="56" y="99"/>
                </a:lnTo>
                <a:lnTo>
                  <a:pt x="55" y="107"/>
                </a:lnTo>
                <a:lnTo>
                  <a:pt x="62" y="112"/>
                </a:lnTo>
                <a:lnTo>
                  <a:pt x="62" y="119"/>
                </a:lnTo>
                <a:lnTo>
                  <a:pt x="64" y="122"/>
                </a:lnTo>
                <a:lnTo>
                  <a:pt x="65" y="126"/>
                </a:lnTo>
                <a:lnTo>
                  <a:pt x="60" y="128"/>
                </a:lnTo>
                <a:lnTo>
                  <a:pt x="54" y="127"/>
                </a:lnTo>
                <a:lnTo>
                  <a:pt x="49" y="126"/>
                </a:lnTo>
                <a:lnTo>
                  <a:pt x="44" y="124"/>
                </a:lnTo>
                <a:lnTo>
                  <a:pt x="37" y="127"/>
                </a:lnTo>
                <a:lnTo>
                  <a:pt x="20" y="127"/>
                </a:lnTo>
                <a:lnTo>
                  <a:pt x="20" y="128"/>
                </a:lnTo>
                <a:lnTo>
                  <a:pt x="14" y="128"/>
                </a:lnTo>
                <a:lnTo>
                  <a:pt x="14" y="130"/>
                </a:lnTo>
                <a:lnTo>
                  <a:pt x="0" y="130"/>
                </a:lnTo>
                <a:lnTo>
                  <a:pt x="12" y="115"/>
                </a:lnTo>
                <a:lnTo>
                  <a:pt x="16" y="109"/>
                </a:lnTo>
                <a:lnTo>
                  <a:pt x="17" y="29"/>
                </a:lnTo>
                <a:lnTo>
                  <a:pt x="10" y="21"/>
                </a:lnTo>
                <a:lnTo>
                  <a:pt x="18" y="11"/>
                </a:lnTo>
                <a:lnTo>
                  <a:pt x="22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8" name="Freeform 174"/>
          <p:cNvSpPr>
            <a:spLocks/>
          </p:cNvSpPr>
          <p:nvPr/>
        </p:nvSpPr>
        <p:spPr bwMode="auto">
          <a:xfrm>
            <a:off x="4000496" y="3214686"/>
            <a:ext cx="1071570" cy="1000132"/>
          </a:xfrm>
          <a:custGeom>
            <a:avLst/>
            <a:gdLst>
              <a:gd name="T0" fmla="*/ 2147483647 w 108"/>
              <a:gd name="T1" fmla="*/ 2147483647 h 87"/>
              <a:gd name="T2" fmla="*/ 2147483647 w 108"/>
              <a:gd name="T3" fmla="*/ 2147483647 h 87"/>
              <a:gd name="T4" fmla="*/ 2147483647 w 108"/>
              <a:gd name="T5" fmla="*/ 2147483647 h 87"/>
              <a:gd name="T6" fmla="*/ 2147483647 w 108"/>
              <a:gd name="T7" fmla="*/ 0 h 87"/>
              <a:gd name="T8" fmla="*/ 2147483647 w 108"/>
              <a:gd name="T9" fmla="*/ 2147483647 h 87"/>
              <a:gd name="T10" fmla="*/ 2147483647 w 108"/>
              <a:gd name="T11" fmla="*/ 2147483647 h 87"/>
              <a:gd name="T12" fmla="*/ 2147483647 w 108"/>
              <a:gd name="T13" fmla="*/ 2147483647 h 87"/>
              <a:gd name="T14" fmla="*/ 2147483647 w 108"/>
              <a:gd name="T15" fmla="*/ 2147483647 h 87"/>
              <a:gd name="T16" fmla="*/ 2147483647 w 108"/>
              <a:gd name="T17" fmla="*/ 2147483647 h 87"/>
              <a:gd name="T18" fmla="*/ 2147483647 w 108"/>
              <a:gd name="T19" fmla="*/ 2147483647 h 87"/>
              <a:gd name="T20" fmla="*/ 2147483647 w 108"/>
              <a:gd name="T21" fmla="*/ 2147483647 h 87"/>
              <a:gd name="T22" fmla="*/ 2147483647 w 108"/>
              <a:gd name="T23" fmla="*/ 2147483647 h 87"/>
              <a:gd name="T24" fmla="*/ 2147483647 w 108"/>
              <a:gd name="T25" fmla="*/ 2147483647 h 87"/>
              <a:gd name="T26" fmla="*/ 2147483647 w 108"/>
              <a:gd name="T27" fmla="*/ 2147483647 h 87"/>
              <a:gd name="T28" fmla="*/ 2147483647 w 108"/>
              <a:gd name="T29" fmla="*/ 2147483647 h 87"/>
              <a:gd name="T30" fmla="*/ 2147483647 w 108"/>
              <a:gd name="T31" fmla="*/ 2147483647 h 87"/>
              <a:gd name="T32" fmla="*/ 2147483647 w 108"/>
              <a:gd name="T33" fmla="*/ 2147483647 h 87"/>
              <a:gd name="T34" fmla="*/ 2147483647 w 108"/>
              <a:gd name="T35" fmla="*/ 2147483647 h 87"/>
              <a:gd name="T36" fmla="*/ 2147483647 w 108"/>
              <a:gd name="T37" fmla="*/ 2147483647 h 87"/>
              <a:gd name="T38" fmla="*/ 2147483647 w 108"/>
              <a:gd name="T39" fmla="*/ 2147483647 h 87"/>
              <a:gd name="T40" fmla="*/ 2147483647 w 108"/>
              <a:gd name="T41" fmla="*/ 2147483647 h 87"/>
              <a:gd name="T42" fmla="*/ 2147483647 w 108"/>
              <a:gd name="T43" fmla="*/ 2147483647 h 87"/>
              <a:gd name="T44" fmla="*/ 2147483647 w 108"/>
              <a:gd name="T45" fmla="*/ 2147483647 h 87"/>
              <a:gd name="T46" fmla="*/ 2147483647 w 108"/>
              <a:gd name="T47" fmla="*/ 2147483647 h 87"/>
              <a:gd name="T48" fmla="*/ 2147483647 w 108"/>
              <a:gd name="T49" fmla="*/ 2147483647 h 87"/>
              <a:gd name="T50" fmla="*/ 2147483647 w 108"/>
              <a:gd name="T51" fmla="*/ 2147483647 h 87"/>
              <a:gd name="T52" fmla="*/ 2147483647 w 108"/>
              <a:gd name="T53" fmla="*/ 2147483647 h 87"/>
              <a:gd name="T54" fmla="*/ 2147483647 w 108"/>
              <a:gd name="T55" fmla="*/ 2147483647 h 87"/>
              <a:gd name="T56" fmla="*/ 2147483647 w 108"/>
              <a:gd name="T57" fmla="*/ 2147483647 h 87"/>
              <a:gd name="T58" fmla="*/ 2147483647 w 108"/>
              <a:gd name="T59" fmla="*/ 2147483647 h 87"/>
              <a:gd name="T60" fmla="*/ 2147483647 w 108"/>
              <a:gd name="T61" fmla="*/ 2147483647 h 87"/>
              <a:gd name="T62" fmla="*/ 2147483647 w 108"/>
              <a:gd name="T63" fmla="*/ 2147483647 h 87"/>
              <a:gd name="T64" fmla="*/ 2147483647 w 108"/>
              <a:gd name="T65" fmla="*/ 2147483647 h 87"/>
              <a:gd name="T66" fmla="*/ 2147483647 w 108"/>
              <a:gd name="T67" fmla="*/ 2147483647 h 87"/>
              <a:gd name="T68" fmla="*/ 2147483647 w 108"/>
              <a:gd name="T69" fmla="*/ 2147483647 h 87"/>
              <a:gd name="T70" fmla="*/ 2147483647 w 108"/>
              <a:gd name="T71" fmla="*/ 2147483647 h 87"/>
              <a:gd name="T72" fmla="*/ 2147483647 w 108"/>
              <a:gd name="T73" fmla="*/ 2147483647 h 87"/>
              <a:gd name="T74" fmla="*/ 0 w 108"/>
              <a:gd name="T75" fmla="*/ 2147483647 h 87"/>
              <a:gd name="T76" fmla="*/ 2147483647 w 108"/>
              <a:gd name="T77" fmla="*/ 2147483647 h 87"/>
              <a:gd name="T78" fmla="*/ 2147483647 w 108"/>
              <a:gd name="T79" fmla="*/ 2147483647 h 87"/>
              <a:gd name="T80" fmla="*/ 2147483647 w 108"/>
              <a:gd name="T81" fmla="*/ 2147483647 h 87"/>
              <a:gd name="T82" fmla="*/ 2147483647 w 108"/>
              <a:gd name="T83" fmla="*/ 2147483647 h 87"/>
              <a:gd name="T84" fmla="*/ 2147483647 w 108"/>
              <a:gd name="T85" fmla="*/ 2147483647 h 87"/>
              <a:gd name="T86" fmla="*/ 2147483647 w 108"/>
              <a:gd name="T87" fmla="*/ 2147483647 h 87"/>
              <a:gd name="T88" fmla="*/ 2147483647 w 108"/>
              <a:gd name="T89" fmla="*/ 2147483647 h 87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08"/>
              <a:gd name="T136" fmla="*/ 0 h 87"/>
              <a:gd name="T137" fmla="*/ 108 w 108"/>
              <a:gd name="T138" fmla="*/ 87 h 87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08" h="87">
                <a:moveTo>
                  <a:pt x="53" y="4"/>
                </a:moveTo>
                <a:lnTo>
                  <a:pt x="53" y="3"/>
                </a:lnTo>
                <a:lnTo>
                  <a:pt x="70" y="3"/>
                </a:lnTo>
                <a:lnTo>
                  <a:pt x="77" y="0"/>
                </a:lnTo>
                <a:lnTo>
                  <a:pt x="83" y="2"/>
                </a:lnTo>
                <a:lnTo>
                  <a:pt x="87" y="3"/>
                </a:lnTo>
                <a:lnTo>
                  <a:pt x="93" y="4"/>
                </a:lnTo>
                <a:lnTo>
                  <a:pt x="98" y="2"/>
                </a:lnTo>
                <a:lnTo>
                  <a:pt x="101" y="21"/>
                </a:lnTo>
                <a:cubicBezTo>
                  <a:pt x="101" y="21"/>
                  <a:pt x="101" y="22"/>
                  <a:pt x="101" y="23"/>
                </a:cubicBezTo>
                <a:lnTo>
                  <a:pt x="103" y="27"/>
                </a:lnTo>
                <a:lnTo>
                  <a:pt x="104" y="29"/>
                </a:lnTo>
                <a:lnTo>
                  <a:pt x="107" y="37"/>
                </a:lnTo>
                <a:lnTo>
                  <a:pt x="108" y="41"/>
                </a:lnTo>
                <a:lnTo>
                  <a:pt x="103" y="48"/>
                </a:lnTo>
                <a:lnTo>
                  <a:pt x="102" y="49"/>
                </a:lnTo>
                <a:lnTo>
                  <a:pt x="104" y="51"/>
                </a:lnTo>
                <a:lnTo>
                  <a:pt x="104" y="54"/>
                </a:lnTo>
                <a:lnTo>
                  <a:pt x="93" y="55"/>
                </a:lnTo>
                <a:lnTo>
                  <a:pt x="81" y="59"/>
                </a:lnTo>
                <a:lnTo>
                  <a:pt x="78" y="59"/>
                </a:lnTo>
                <a:lnTo>
                  <a:pt x="78" y="63"/>
                </a:lnTo>
                <a:lnTo>
                  <a:pt x="72" y="67"/>
                </a:lnTo>
                <a:lnTo>
                  <a:pt x="75" y="76"/>
                </a:lnTo>
                <a:lnTo>
                  <a:pt x="68" y="76"/>
                </a:lnTo>
                <a:lnTo>
                  <a:pt x="63" y="82"/>
                </a:lnTo>
                <a:lnTo>
                  <a:pt x="61" y="85"/>
                </a:lnTo>
                <a:lnTo>
                  <a:pt x="56" y="85"/>
                </a:lnTo>
                <a:lnTo>
                  <a:pt x="53" y="86"/>
                </a:lnTo>
                <a:cubicBezTo>
                  <a:pt x="53" y="86"/>
                  <a:pt x="53" y="87"/>
                  <a:pt x="53" y="87"/>
                </a:cubicBezTo>
                <a:lnTo>
                  <a:pt x="47" y="87"/>
                </a:lnTo>
                <a:lnTo>
                  <a:pt x="38" y="82"/>
                </a:lnTo>
                <a:lnTo>
                  <a:pt x="29" y="82"/>
                </a:lnTo>
                <a:lnTo>
                  <a:pt x="16" y="58"/>
                </a:lnTo>
                <a:lnTo>
                  <a:pt x="16" y="43"/>
                </a:lnTo>
                <a:lnTo>
                  <a:pt x="2" y="28"/>
                </a:lnTo>
                <a:lnTo>
                  <a:pt x="1" y="26"/>
                </a:lnTo>
                <a:lnTo>
                  <a:pt x="0" y="22"/>
                </a:lnTo>
                <a:lnTo>
                  <a:pt x="6" y="22"/>
                </a:lnTo>
                <a:lnTo>
                  <a:pt x="14" y="27"/>
                </a:lnTo>
                <a:cubicBezTo>
                  <a:pt x="15" y="27"/>
                  <a:pt x="16" y="27"/>
                  <a:pt x="16" y="27"/>
                </a:cubicBezTo>
                <a:lnTo>
                  <a:pt x="33" y="6"/>
                </a:lnTo>
                <a:lnTo>
                  <a:pt x="47" y="6"/>
                </a:lnTo>
                <a:lnTo>
                  <a:pt x="47" y="4"/>
                </a:lnTo>
                <a:lnTo>
                  <a:pt x="53" y="4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19" name="Freeform 184"/>
          <p:cNvSpPr>
            <a:spLocks/>
          </p:cNvSpPr>
          <p:nvPr/>
        </p:nvSpPr>
        <p:spPr bwMode="auto">
          <a:xfrm>
            <a:off x="3455898" y="3441062"/>
            <a:ext cx="785818" cy="1285884"/>
          </a:xfrm>
          <a:custGeom>
            <a:avLst/>
            <a:gdLst>
              <a:gd name="T0" fmla="*/ 2147483647 w 65"/>
              <a:gd name="T1" fmla="*/ 2147483647 h 121"/>
              <a:gd name="T2" fmla="*/ 2147483647 w 65"/>
              <a:gd name="T3" fmla="*/ 0 h 121"/>
              <a:gd name="T4" fmla="*/ 2147483647 w 65"/>
              <a:gd name="T5" fmla="*/ 2147483647 h 121"/>
              <a:gd name="T6" fmla="*/ 2147483647 w 65"/>
              <a:gd name="T7" fmla="*/ 2147483647 h 121"/>
              <a:gd name="T8" fmla="*/ 2147483647 w 65"/>
              <a:gd name="T9" fmla="*/ 2147483647 h 121"/>
              <a:gd name="T10" fmla="*/ 2147483647 w 65"/>
              <a:gd name="T11" fmla="*/ 2147483647 h 121"/>
              <a:gd name="T12" fmla="*/ 2147483647 w 65"/>
              <a:gd name="T13" fmla="*/ 2147483647 h 121"/>
              <a:gd name="T14" fmla="*/ 2147483647 w 65"/>
              <a:gd name="T15" fmla="*/ 2147483647 h 121"/>
              <a:gd name="T16" fmla="*/ 2147483647 w 65"/>
              <a:gd name="T17" fmla="*/ 2147483647 h 121"/>
              <a:gd name="T18" fmla="*/ 2147483647 w 65"/>
              <a:gd name="T19" fmla="*/ 2147483647 h 121"/>
              <a:gd name="T20" fmla="*/ 2147483647 w 65"/>
              <a:gd name="T21" fmla="*/ 2147483647 h 121"/>
              <a:gd name="T22" fmla="*/ 2147483647 w 65"/>
              <a:gd name="T23" fmla="*/ 2147483647 h 121"/>
              <a:gd name="T24" fmla="*/ 2147483647 w 65"/>
              <a:gd name="T25" fmla="*/ 2147483647 h 121"/>
              <a:gd name="T26" fmla="*/ 2147483647 w 65"/>
              <a:gd name="T27" fmla="*/ 2147483647 h 121"/>
              <a:gd name="T28" fmla="*/ 2147483647 w 65"/>
              <a:gd name="T29" fmla="*/ 2147483647 h 121"/>
              <a:gd name="T30" fmla="*/ 2147483647 w 65"/>
              <a:gd name="T31" fmla="*/ 2147483647 h 121"/>
              <a:gd name="T32" fmla="*/ 2147483647 w 65"/>
              <a:gd name="T33" fmla="*/ 2147483647 h 121"/>
              <a:gd name="T34" fmla="*/ 2147483647 w 65"/>
              <a:gd name="T35" fmla="*/ 2147483647 h 121"/>
              <a:gd name="T36" fmla="*/ 2147483647 w 65"/>
              <a:gd name="T37" fmla="*/ 2147483647 h 121"/>
              <a:gd name="T38" fmla="*/ 2147483647 w 65"/>
              <a:gd name="T39" fmla="*/ 2147483647 h 121"/>
              <a:gd name="T40" fmla="*/ 2147483647 w 65"/>
              <a:gd name="T41" fmla="*/ 2147483647 h 121"/>
              <a:gd name="T42" fmla="*/ 2147483647 w 65"/>
              <a:gd name="T43" fmla="*/ 2147483647 h 121"/>
              <a:gd name="T44" fmla="*/ 2147483647 w 65"/>
              <a:gd name="T45" fmla="*/ 2147483647 h 121"/>
              <a:gd name="T46" fmla="*/ 2147483647 w 65"/>
              <a:gd name="T47" fmla="*/ 2147483647 h 121"/>
              <a:gd name="T48" fmla="*/ 2147483647 w 65"/>
              <a:gd name="T49" fmla="*/ 2147483647 h 121"/>
              <a:gd name="T50" fmla="*/ 2147483647 w 65"/>
              <a:gd name="T51" fmla="*/ 2147483647 h 121"/>
              <a:gd name="T52" fmla="*/ 2147483647 w 65"/>
              <a:gd name="T53" fmla="*/ 2147483647 h 121"/>
              <a:gd name="T54" fmla="*/ 2147483647 w 65"/>
              <a:gd name="T55" fmla="*/ 2147483647 h 121"/>
              <a:gd name="T56" fmla="*/ 2147483647 w 65"/>
              <a:gd name="T57" fmla="*/ 2147483647 h 121"/>
              <a:gd name="T58" fmla="*/ 2147483647 w 65"/>
              <a:gd name="T59" fmla="*/ 2147483647 h 121"/>
              <a:gd name="T60" fmla="*/ 2147483647 w 65"/>
              <a:gd name="T61" fmla="*/ 2147483647 h 121"/>
              <a:gd name="T62" fmla="*/ 2147483647 w 65"/>
              <a:gd name="T63" fmla="*/ 2147483647 h 121"/>
              <a:gd name="T64" fmla="*/ 2147483647 w 65"/>
              <a:gd name="T65" fmla="*/ 2147483647 h 121"/>
              <a:gd name="T66" fmla="*/ 2147483647 w 65"/>
              <a:gd name="T67" fmla="*/ 2147483647 h 121"/>
              <a:gd name="T68" fmla="*/ 2147483647 w 65"/>
              <a:gd name="T69" fmla="*/ 2147483647 h 121"/>
              <a:gd name="T70" fmla="*/ 2147483647 w 65"/>
              <a:gd name="T71" fmla="*/ 2147483647 h 121"/>
              <a:gd name="T72" fmla="*/ 2147483647 w 65"/>
              <a:gd name="T73" fmla="*/ 2147483647 h 121"/>
              <a:gd name="T74" fmla="*/ 2147483647 w 65"/>
              <a:gd name="T75" fmla="*/ 2147483647 h 121"/>
              <a:gd name="T76" fmla="*/ 2147483647 w 65"/>
              <a:gd name="T77" fmla="*/ 2147483647 h 121"/>
              <a:gd name="T78" fmla="*/ 2147483647 w 65"/>
              <a:gd name="T79" fmla="*/ 2147483647 h 121"/>
              <a:gd name="T80" fmla="*/ 2147483647 w 65"/>
              <a:gd name="T81" fmla="*/ 2147483647 h 121"/>
              <a:gd name="T82" fmla="*/ 2147483647 w 65"/>
              <a:gd name="T83" fmla="*/ 2147483647 h 121"/>
              <a:gd name="T84" fmla="*/ 2147483647 w 65"/>
              <a:gd name="T85" fmla="*/ 2147483647 h 121"/>
              <a:gd name="T86" fmla="*/ 2147483647 w 65"/>
              <a:gd name="T87" fmla="*/ 2147483647 h 121"/>
              <a:gd name="T88" fmla="*/ 2147483647 w 65"/>
              <a:gd name="T89" fmla="*/ 2147483647 h 121"/>
              <a:gd name="T90" fmla="*/ 2147483647 w 65"/>
              <a:gd name="T91" fmla="*/ 2147483647 h 121"/>
              <a:gd name="T92" fmla="*/ 2147483647 w 65"/>
              <a:gd name="T93" fmla="*/ 2147483647 h 121"/>
              <a:gd name="T94" fmla="*/ 2147483647 w 65"/>
              <a:gd name="T95" fmla="*/ 2147483647 h 121"/>
              <a:gd name="T96" fmla="*/ 2147483647 w 65"/>
              <a:gd name="T97" fmla="*/ 2147483647 h 121"/>
              <a:gd name="T98" fmla="*/ 0 w 65"/>
              <a:gd name="T99" fmla="*/ 2147483647 h 121"/>
              <a:gd name="T100" fmla="*/ 2147483647 w 65"/>
              <a:gd name="T101" fmla="*/ 2147483647 h 121"/>
              <a:gd name="T102" fmla="*/ 2147483647 w 65"/>
              <a:gd name="T103" fmla="*/ 2147483647 h 121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5"/>
              <a:gd name="T157" fmla="*/ 0 h 121"/>
              <a:gd name="T158" fmla="*/ 65 w 65"/>
              <a:gd name="T159" fmla="*/ 121 h 121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5" h="121">
                <a:moveTo>
                  <a:pt x="4" y="10"/>
                </a:moveTo>
                <a:lnTo>
                  <a:pt x="32" y="0"/>
                </a:lnTo>
                <a:lnTo>
                  <a:pt x="37" y="1"/>
                </a:lnTo>
                <a:lnTo>
                  <a:pt x="46" y="3"/>
                </a:lnTo>
                <a:lnTo>
                  <a:pt x="47" y="7"/>
                </a:lnTo>
                <a:lnTo>
                  <a:pt x="48" y="10"/>
                </a:lnTo>
                <a:lnTo>
                  <a:pt x="62" y="24"/>
                </a:lnTo>
                <a:lnTo>
                  <a:pt x="62" y="39"/>
                </a:lnTo>
                <a:lnTo>
                  <a:pt x="59" y="41"/>
                </a:lnTo>
                <a:lnTo>
                  <a:pt x="54" y="52"/>
                </a:lnTo>
                <a:lnTo>
                  <a:pt x="54" y="65"/>
                </a:lnTo>
                <a:lnTo>
                  <a:pt x="58" y="67"/>
                </a:lnTo>
                <a:lnTo>
                  <a:pt x="61" y="70"/>
                </a:lnTo>
                <a:lnTo>
                  <a:pt x="61" y="78"/>
                </a:lnTo>
                <a:lnTo>
                  <a:pt x="59" y="88"/>
                </a:lnTo>
                <a:lnTo>
                  <a:pt x="58" y="90"/>
                </a:lnTo>
                <a:lnTo>
                  <a:pt x="58" y="95"/>
                </a:lnTo>
                <a:lnTo>
                  <a:pt x="61" y="97"/>
                </a:lnTo>
                <a:lnTo>
                  <a:pt x="65" y="97"/>
                </a:lnTo>
                <a:lnTo>
                  <a:pt x="65" y="105"/>
                </a:lnTo>
                <a:lnTo>
                  <a:pt x="62" y="106"/>
                </a:lnTo>
                <a:lnTo>
                  <a:pt x="59" y="107"/>
                </a:lnTo>
                <a:lnTo>
                  <a:pt x="59" y="117"/>
                </a:lnTo>
                <a:lnTo>
                  <a:pt x="57" y="121"/>
                </a:lnTo>
                <a:cubicBezTo>
                  <a:pt x="56" y="121"/>
                  <a:pt x="56" y="121"/>
                  <a:pt x="55" y="121"/>
                </a:cubicBezTo>
                <a:lnTo>
                  <a:pt x="53" y="121"/>
                </a:lnTo>
                <a:lnTo>
                  <a:pt x="51" y="120"/>
                </a:lnTo>
                <a:lnTo>
                  <a:pt x="49" y="120"/>
                </a:lnTo>
                <a:lnTo>
                  <a:pt x="48" y="120"/>
                </a:lnTo>
                <a:lnTo>
                  <a:pt x="47" y="120"/>
                </a:lnTo>
                <a:lnTo>
                  <a:pt x="47" y="119"/>
                </a:lnTo>
                <a:lnTo>
                  <a:pt x="45" y="119"/>
                </a:lnTo>
                <a:lnTo>
                  <a:pt x="45" y="115"/>
                </a:lnTo>
                <a:lnTo>
                  <a:pt x="48" y="111"/>
                </a:lnTo>
                <a:lnTo>
                  <a:pt x="49" y="109"/>
                </a:lnTo>
                <a:lnTo>
                  <a:pt x="49" y="104"/>
                </a:lnTo>
                <a:lnTo>
                  <a:pt x="46" y="102"/>
                </a:lnTo>
                <a:lnTo>
                  <a:pt x="39" y="101"/>
                </a:lnTo>
                <a:lnTo>
                  <a:pt x="39" y="96"/>
                </a:lnTo>
                <a:lnTo>
                  <a:pt x="46" y="88"/>
                </a:lnTo>
                <a:lnTo>
                  <a:pt x="47" y="81"/>
                </a:lnTo>
                <a:cubicBezTo>
                  <a:pt x="47" y="80"/>
                  <a:pt x="45" y="81"/>
                  <a:pt x="45" y="80"/>
                </a:cubicBezTo>
                <a:lnTo>
                  <a:pt x="46" y="75"/>
                </a:lnTo>
                <a:lnTo>
                  <a:pt x="43" y="67"/>
                </a:lnTo>
                <a:lnTo>
                  <a:pt x="36" y="53"/>
                </a:lnTo>
                <a:lnTo>
                  <a:pt x="24" y="39"/>
                </a:lnTo>
                <a:lnTo>
                  <a:pt x="17" y="33"/>
                </a:lnTo>
                <a:lnTo>
                  <a:pt x="5" y="21"/>
                </a:lnTo>
                <a:lnTo>
                  <a:pt x="0" y="13"/>
                </a:lnTo>
                <a:lnTo>
                  <a:pt x="1" y="10"/>
                </a:lnTo>
                <a:lnTo>
                  <a:pt x="4" y="1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0" name="Freeform 185"/>
          <p:cNvSpPr>
            <a:spLocks/>
          </p:cNvSpPr>
          <p:nvPr/>
        </p:nvSpPr>
        <p:spPr bwMode="auto">
          <a:xfrm>
            <a:off x="3268490" y="3583937"/>
            <a:ext cx="785818" cy="1143008"/>
          </a:xfrm>
          <a:custGeom>
            <a:avLst/>
            <a:gdLst>
              <a:gd name="T0" fmla="*/ 2147483647 w 58"/>
              <a:gd name="T1" fmla="*/ 0 h 104"/>
              <a:gd name="T2" fmla="*/ 2147483647 w 58"/>
              <a:gd name="T3" fmla="*/ 2147483647 h 104"/>
              <a:gd name="T4" fmla="*/ 2147483647 w 58"/>
              <a:gd name="T5" fmla="*/ 2147483647 h 104"/>
              <a:gd name="T6" fmla="*/ 2147483647 w 58"/>
              <a:gd name="T7" fmla="*/ 2147483647 h 104"/>
              <a:gd name="T8" fmla="*/ 2147483647 w 58"/>
              <a:gd name="T9" fmla="*/ 2147483647 h 104"/>
              <a:gd name="T10" fmla="*/ 2147483647 w 58"/>
              <a:gd name="T11" fmla="*/ 2147483647 h 104"/>
              <a:gd name="T12" fmla="*/ 2147483647 w 58"/>
              <a:gd name="T13" fmla="*/ 2147483647 h 104"/>
              <a:gd name="T14" fmla="*/ 2147483647 w 58"/>
              <a:gd name="T15" fmla="*/ 2147483647 h 104"/>
              <a:gd name="T16" fmla="*/ 2147483647 w 58"/>
              <a:gd name="T17" fmla="*/ 2147483647 h 104"/>
              <a:gd name="T18" fmla="*/ 2147483647 w 58"/>
              <a:gd name="T19" fmla="*/ 2147483647 h 104"/>
              <a:gd name="T20" fmla="*/ 2147483647 w 58"/>
              <a:gd name="T21" fmla="*/ 2147483647 h 104"/>
              <a:gd name="T22" fmla="*/ 2147483647 w 58"/>
              <a:gd name="T23" fmla="*/ 2147483647 h 104"/>
              <a:gd name="T24" fmla="*/ 2147483647 w 58"/>
              <a:gd name="T25" fmla="*/ 2147483647 h 104"/>
              <a:gd name="T26" fmla="*/ 2147483647 w 58"/>
              <a:gd name="T27" fmla="*/ 2147483647 h 104"/>
              <a:gd name="T28" fmla="*/ 2147483647 w 58"/>
              <a:gd name="T29" fmla="*/ 2147483647 h 104"/>
              <a:gd name="T30" fmla="*/ 2147483647 w 58"/>
              <a:gd name="T31" fmla="*/ 2147483647 h 104"/>
              <a:gd name="T32" fmla="*/ 2147483647 w 58"/>
              <a:gd name="T33" fmla="*/ 2147483647 h 104"/>
              <a:gd name="T34" fmla="*/ 2147483647 w 58"/>
              <a:gd name="T35" fmla="*/ 2147483647 h 104"/>
              <a:gd name="T36" fmla="*/ 2147483647 w 58"/>
              <a:gd name="T37" fmla="*/ 2147483647 h 104"/>
              <a:gd name="T38" fmla="*/ 2147483647 w 58"/>
              <a:gd name="T39" fmla="*/ 2147483647 h 104"/>
              <a:gd name="T40" fmla="*/ 2147483647 w 58"/>
              <a:gd name="T41" fmla="*/ 2147483647 h 104"/>
              <a:gd name="T42" fmla="*/ 2147483647 w 58"/>
              <a:gd name="T43" fmla="*/ 2147483647 h 104"/>
              <a:gd name="T44" fmla="*/ 2147483647 w 58"/>
              <a:gd name="T45" fmla="*/ 2147483647 h 104"/>
              <a:gd name="T46" fmla="*/ 2147483647 w 58"/>
              <a:gd name="T47" fmla="*/ 2147483647 h 104"/>
              <a:gd name="T48" fmla="*/ 2147483647 w 58"/>
              <a:gd name="T49" fmla="*/ 2147483647 h 104"/>
              <a:gd name="T50" fmla="*/ 2147483647 w 58"/>
              <a:gd name="T51" fmla="*/ 2147483647 h 104"/>
              <a:gd name="T52" fmla="*/ 2147483647 w 58"/>
              <a:gd name="T53" fmla="*/ 2147483647 h 104"/>
              <a:gd name="T54" fmla="*/ 2147483647 w 58"/>
              <a:gd name="T55" fmla="*/ 2147483647 h 104"/>
              <a:gd name="T56" fmla="*/ 2147483647 w 58"/>
              <a:gd name="T57" fmla="*/ 2147483647 h 104"/>
              <a:gd name="T58" fmla="*/ 2147483647 w 58"/>
              <a:gd name="T59" fmla="*/ 2147483647 h 104"/>
              <a:gd name="T60" fmla="*/ 2147483647 w 58"/>
              <a:gd name="T61" fmla="*/ 2147483647 h 104"/>
              <a:gd name="T62" fmla="*/ 2147483647 w 58"/>
              <a:gd name="T63" fmla="*/ 2147483647 h 104"/>
              <a:gd name="T64" fmla="*/ 2147483647 w 58"/>
              <a:gd name="T65" fmla="*/ 2147483647 h 104"/>
              <a:gd name="T66" fmla="*/ 0 w 58"/>
              <a:gd name="T67" fmla="*/ 2147483647 h 104"/>
              <a:gd name="T68" fmla="*/ 2147483647 w 58"/>
              <a:gd name="T69" fmla="*/ 2147483647 h 104"/>
              <a:gd name="T70" fmla="*/ 2147483647 w 58"/>
              <a:gd name="T71" fmla="*/ 2147483647 h 104"/>
              <a:gd name="T72" fmla="*/ 2147483647 w 58"/>
              <a:gd name="T73" fmla="*/ 2147483647 h 104"/>
              <a:gd name="T74" fmla="*/ 2147483647 w 58"/>
              <a:gd name="T75" fmla="*/ 2147483647 h 104"/>
              <a:gd name="T76" fmla="*/ 2147483647 w 58"/>
              <a:gd name="T77" fmla="*/ 2147483647 h 104"/>
              <a:gd name="T78" fmla="*/ 2147483647 w 58"/>
              <a:gd name="T79" fmla="*/ 2147483647 h 104"/>
              <a:gd name="T80" fmla="*/ 2147483647 w 58"/>
              <a:gd name="T81" fmla="*/ 2147483647 h 104"/>
              <a:gd name="T82" fmla="*/ 2147483647 w 58"/>
              <a:gd name="T83" fmla="*/ 0 h 10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58"/>
              <a:gd name="T127" fmla="*/ 0 h 104"/>
              <a:gd name="T128" fmla="*/ 58 w 58"/>
              <a:gd name="T129" fmla="*/ 104 h 10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58" h="104">
                <a:moveTo>
                  <a:pt x="9" y="0"/>
                </a:moveTo>
                <a:cubicBezTo>
                  <a:pt x="13" y="5"/>
                  <a:pt x="18" y="14"/>
                  <a:pt x="20" y="15"/>
                </a:cubicBezTo>
                <a:lnTo>
                  <a:pt x="33" y="26"/>
                </a:lnTo>
                <a:lnTo>
                  <a:pt x="45" y="40"/>
                </a:lnTo>
                <a:lnTo>
                  <a:pt x="52" y="53"/>
                </a:lnTo>
                <a:lnTo>
                  <a:pt x="55" y="62"/>
                </a:lnTo>
                <a:lnTo>
                  <a:pt x="54" y="67"/>
                </a:lnTo>
                <a:lnTo>
                  <a:pt x="56" y="68"/>
                </a:lnTo>
                <a:lnTo>
                  <a:pt x="55" y="75"/>
                </a:lnTo>
                <a:lnTo>
                  <a:pt x="48" y="83"/>
                </a:lnTo>
                <a:lnTo>
                  <a:pt x="48" y="88"/>
                </a:lnTo>
                <a:lnTo>
                  <a:pt x="55" y="89"/>
                </a:lnTo>
                <a:lnTo>
                  <a:pt x="58" y="91"/>
                </a:lnTo>
                <a:lnTo>
                  <a:pt x="58" y="96"/>
                </a:lnTo>
                <a:lnTo>
                  <a:pt x="54" y="102"/>
                </a:lnTo>
                <a:lnTo>
                  <a:pt x="54" y="103"/>
                </a:lnTo>
                <a:lnTo>
                  <a:pt x="49" y="103"/>
                </a:lnTo>
                <a:lnTo>
                  <a:pt x="49" y="104"/>
                </a:lnTo>
                <a:lnTo>
                  <a:pt x="46" y="104"/>
                </a:lnTo>
                <a:lnTo>
                  <a:pt x="46" y="95"/>
                </a:lnTo>
                <a:lnTo>
                  <a:pt x="41" y="87"/>
                </a:lnTo>
                <a:lnTo>
                  <a:pt x="35" y="86"/>
                </a:lnTo>
                <a:lnTo>
                  <a:pt x="32" y="86"/>
                </a:lnTo>
                <a:lnTo>
                  <a:pt x="30" y="87"/>
                </a:lnTo>
                <a:cubicBezTo>
                  <a:pt x="30" y="88"/>
                  <a:pt x="31" y="91"/>
                  <a:pt x="30" y="92"/>
                </a:cubicBezTo>
                <a:lnTo>
                  <a:pt x="25" y="100"/>
                </a:lnTo>
                <a:lnTo>
                  <a:pt x="23" y="101"/>
                </a:lnTo>
                <a:lnTo>
                  <a:pt x="22" y="101"/>
                </a:lnTo>
                <a:cubicBezTo>
                  <a:pt x="21" y="101"/>
                  <a:pt x="22" y="86"/>
                  <a:pt x="22" y="86"/>
                </a:cubicBezTo>
                <a:lnTo>
                  <a:pt x="20" y="85"/>
                </a:lnTo>
                <a:lnTo>
                  <a:pt x="16" y="79"/>
                </a:lnTo>
                <a:lnTo>
                  <a:pt x="14" y="73"/>
                </a:lnTo>
                <a:lnTo>
                  <a:pt x="2" y="65"/>
                </a:lnTo>
                <a:lnTo>
                  <a:pt x="0" y="58"/>
                </a:lnTo>
                <a:lnTo>
                  <a:pt x="2" y="55"/>
                </a:lnTo>
                <a:lnTo>
                  <a:pt x="3" y="45"/>
                </a:lnTo>
                <a:lnTo>
                  <a:pt x="5" y="44"/>
                </a:lnTo>
                <a:lnTo>
                  <a:pt x="5" y="30"/>
                </a:lnTo>
                <a:cubicBezTo>
                  <a:pt x="5" y="28"/>
                  <a:pt x="5" y="27"/>
                  <a:pt x="6" y="25"/>
                </a:cubicBezTo>
                <a:lnTo>
                  <a:pt x="8" y="17"/>
                </a:lnTo>
                <a:cubicBezTo>
                  <a:pt x="7" y="15"/>
                  <a:pt x="4" y="1"/>
                  <a:pt x="7" y="1"/>
                </a:cubicBezTo>
                <a:cubicBezTo>
                  <a:pt x="9" y="1"/>
                  <a:pt x="7" y="0"/>
                  <a:pt x="9" y="0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1" name="Freeform 175"/>
          <p:cNvSpPr>
            <a:spLocks/>
          </p:cNvSpPr>
          <p:nvPr/>
        </p:nvSpPr>
        <p:spPr bwMode="auto">
          <a:xfrm>
            <a:off x="4071934" y="3929068"/>
            <a:ext cx="776288" cy="823913"/>
          </a:xfrm>
          <a:custGeom>
            <a:avLst/>
            <a:gdLst>
              <a:gd name="T0" fmla="*/ 2147483647 w 74"/>
              <a:gd name="T1" fmla="*/ 0 h 79"/>
              <a:gd name="T2" fmla="*/ 2147483647 w 74"/>
              <a:gd name="T3" fmla="*/ 2147483647 h 79"/>
              <a:gd name="T4" fmla="*/ 2147483647 w 74"/>
              <a:gd name="T5" fmla="*/ 2147483647 h 79"/>
              <a:gd name="T6" fmla="*/ 2147483647 w 74"/>
              <a:gd name="T7" fmla="*/ 2147483647 h 79"/>
              <a:gd name="T8" fmla="*/ 2147483647 w 74"/>
              <a:gd name="T9" fmla="*/ 2147483647 h 79"/>
              <a:gd name="T10" fmla="*/ 2147483647 w 74"/>
              <a:gd name="T11" fmla="*/ 2147483647 h 79"/>
              <a:gd name="T12" fmla="*/ 2147483647 w 74"/>
              <a:gd name="T13" fmla="*/ 2147483647 h 79"/>
              <a:gd name="T14" fmla="*/ 2147483647 w 74"/>
              <a:gd name="T15" fmla="*/ 2147483647 h 79"/>
              <a:gd name="T16" fmla="*/ 2147483647 w 74"/>
              <a:gd name="T17" fmla="*/ 2147483647 h 79"/>
              <a:gd name="T18" fmla="*/ 2147483647 w 74"/>
              <a:gd name="T19" fmla="*/ 2147483647 h 79"/>
              <a:gd name="T20" fmla="*/ 2147483647 w 74"/>
              <a:gd name="T21" fmla="*/ 2147483647 h 79"/>
              <a:gd name="T22" fmla="*/ 2147483647 w 74"/>
              <a:gd name="T23" fmla="*/ 2147483647 h 79"/>
              <a:gd name="T24" fmla="*/ 2147483647 w 74"/>
              <a:gd name="T25" fmla="*/ 2147483647 h 79"/>
              <a:gd name="T26" fmla="*/ 2147483647 w 74"/>
              <a:gd name="T27" fmla="*/ 2147483647 h 79"/>
              <a:gd name="T28" fmla="*/ 2147483647 w 74"/>
              <a:gd name="T29" fmla="*/ 2147483647 h 79"/>
              <a:gd name="T30" fmla="*/ 2147483647 w 74"/>
              <a:gd name="T31" fmla="*/ 2147483647 h 79"/>
              <a:gd name="T32" fmla="*/ 2147483647 w 74"/>
              <a:gd name="T33" fmla="*/ 2147483647 h 79"/>
              <a:gd name="T34" fmla="*/ 2147483647 w 74"/>
              <a:gd name="T35" fmla="*/ 2147483647 h 79"/>
              <a:gd name="T36" fmla="*/ 2147483647 w 74"/>
              <a:gd name="T37" fmla="*/ 2147483647 h 79"/>
              <a:gd name="T38" fmla="*/ 2147483647 w 74"/>
              <a:gd name="T39" fmla="*/ 2147483647 h 79"/>
              <a:gd name="T40" fmla="*/ 2147483647 w 74"/>
              <a:gd name="T41" fmla="*/ 2147483647 h 79"/>
              <a:gd name="T42" fmla="*/ 2147483647 w 74"/>
              <a:gd name="T43" fmla="*/ 2147483647 h 79"/>
              <a:gd name="T44" fmla="*/ 2147483647 w 74"/>
              <a:gd name="T45" fmla="*/ 2147483647 h 79"/>
              <a:gd name="T46" fmla="*/ 2147483647 w 74"/>
              <a:gd name="T47" fmla="*/ 2147483647 h 79"/>
              <a:gd name="T48" fmla="*/ 2147483647 w 74"/>
              <a:gd name="T49" fmla="*/ 2147483647 h 79"/>
              <a:gd name="T50" fmla="*/ 2147483647 w 74"/>
              <a:gd name="T51" fmla="*/ 2147483647 h 79"/>
              <a:gd name="T52" fmla="*/ 2147483647 w 74"/>
              <a:gd name="T53" fmla="*/ 2147483647 h 79"/>
              <a:gd name="T54" fmla="*/ 2147483647 w 74"/>
              <a:gd name="T55" fmla="*/ 2147483647 h 79"/>
              <a:gd name="T56" fmla="*/ 2147483647 w 74"/>
              <a:gd name="T57" fmla="*/ 2147483647 h 79"/>
              <a:gd name="T58" fmla="*/ 2147483647 w 74"/>
              <a:gd name="T59" fmla="*/ 2147483647 h 79"/>
              <a:gd name="T60" fmla="*/ 2147483647 w 74"/>
              <a:gd name="T61" fmla="*/ 2147483647 h 79"/>
              <a:gd name="T62" fmla="*/ 2147483647 w 74"/>
              <a:gd name="T63" fmla="*/ 2147483647 h 79"/>
              <a:gd name="T64" fmla="*/ 2147483647 w 74"/>
              <a:gd name="T65" fmla="*/ 2147483647 h 79"/>
              <a:gd name="T66" fmla="*/ 2147483647 w 74"/>
              <a:gd name="T67" fmla="*/ 2147483647 h 79"/>
              <a:gd name="T68" fmla="*/ 2147483647 w 74"/>
              <a:gd name="T69" fmla="*/ 2147483647 h 79"/>
              <a:gd name="T70" fmla="*/ 2147483647 w 74"/>
              <a:gd name="T71" fmla="*/ 2147483647 h 79"/>
              <a:gd name="T72" fmla="*/ 0 w 74"/>
              <a:gd name="T73" fmla="*/ 2147483647 h 79"/>
              <a:gd name="T74" fmla="*/ 0 w 74"/>
              <a:gd name="T75" fmla="*/ 2147483647 h 79"/>
              <a:gd name="T76" fmla="*/ 2147483647 w 74"/>
              <a:gd name="T77" fmla="*/ 2147483647 h 79"/>
              <a:gd name="T78" fmla="*/ 2147483647 w 74"/>
              <a:gd name="T79" fmla="*/ 2147483647 h 79"/>
              <a:gd name="T80" fmla="*/ 2147483647 w 74"/>
              <a:gd name="T81" fmla="*/ 0 h 7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4"/>
              <a:gd name="T124" fmla="*/ 0 h 79"/>
              <a:gd name="T125" fmla="*/ 74 w 74"/>
              <a:gd name="T126" fmla="*/ 79 h 79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4" h="79">
                <a:moveTo>
                  <a:pt x="8" y="0"/>
                </a:moveTo>
                <a:lnTo>
                  <a:pt x="21" y="24"/>
                </a:lnTo>
                <a:lnTo>
                  <a:pt x="30" y="24"/>
                </a:lnTo>
                <a:lnTo>
                  <a:pt x="39" y="29"/>
                </a:lnTo>
                <a:lnTo>
                  <a:pt x="45" y="29"/>
                </a:lnTo>
                <a:lnTo>
                  <a:pt x="45" y="28"/>
                </a:lnTo>
                <a:lnTo>
                  <a:pt x="48" y="27"/>
                </a:lnTo>
                <a:lnTo>
                  <a:pt x="53" y="27"/>
                </a:lnTo>
                <a:lnTo>
                  <a:pt x="55" y="24"/>
                </a:lnTo>
                <a:lnTo>
                  <a:pt x="60" y="18"/>
                </a:lnTo>
                <a:lnTo>
                  <a:pt x="67" y="18"/>
                </a:lnTo>
                <a:lnTo>
                  <a:pt x="74" y="24"/>
                </a:lnTo>
                <a:lnTo>
                  <a:pt x="74" y="26"/>
                </a:lnTo>
                <a:lnTo>
                  <a:pt x="74" y="28"/>
                </a:lnTo>
                <a:lnTo>
                  <a:pt x="68" y="49"/>
                </a:lnTo>
                <a:lnTo>
                  <a:pt x="63" y="53"/>
                </a:lnTo>
                <a:lnTo>
                  <a:pt x="52" y="53"/>
                </a:lnTo>
                <a:lnTo>
                  <a:pt x="48" y="53"/>
                </a:lnTo>
                <a:lnTo>
                  <a:pt x="48" y="58"/>
                </a:lnTo>
                <a:lnTo>
                  <a:pt x="63" y="75"/>
                </a:lnTo>
                <a:lnTo>
                  <a:pt x="63" y="78"/>
                </a:lnTo>
                <a:lnTo>
                  <a:pt x="60" y="79"/>
                </a:lnTo>
                <a:lnTo>
                  <a:pt x="56" y="79"/>
                </a:lnTo>
                <a:lnTo>
                  <a:pt x="49" y="71"/>
                </a:lnTo>
                <a:lnTo>
                  <a:pt x="42" y="62"/>
                </a:lnTo>
                <a:lnTo>
                  <a:pt x="38" y="58"/>
                </a:lnTo>
                <a:lnTo>
                  <a:pt x="29" y="53"/>
                </a:lnTo>
                <a:lnTo>
                  <a:pt x="19" y="53"/>
                </a:lnTo>
                <a:lnTo>
                  <a:pt x="11" y="58"/>
                </a:lnTo>
                <a:lnTo>
                  <a:pt x="7" y="58"/>
                </a:lnTo>
                <a:lnTo>
                  <a:pt x="4" y="56"/>
                </a:lnTo>
                <a:lnTo>
                  <a:pt x="4" y="51"/>
                </a:lnTo>
                <a:lnTo>
                  <a:pt x="5" y="49"/>
                </a:lnTo>
                <a:lnTo>
                  <a:pt x="7" y="39"/>
                </a:lnTo>
                <a:lnTo>
                  <a:pt x="7" y="31"/>
                </a:lnTo>
                <a:lnTo>
                  <a:pt x="4" y="28"/>
                </a:lnTo>
                <a:lnTo>
                  <a:pt x="0" y="26"/>
                </a:lnTo>
                <a:lnTo>
                  <a:pt x="0" y="13"/>
                </a:lnTo>
                <a:lnTo>
                  <a:pt x="3" y="6"/>
                </a:lnTo>
                <a:lnTo>
                  <a:pt x="5" y="2"/>
                </a:lnTo>
                <a:lnTo>
                  <a:pt x="8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74C5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2" name="Freeform 182"/>
          <p:cNvSpPr>
            <a:spLocks/>
          </p:cNvSpPr>
          <p:nvPr/>
        </p:nvSpPr>
        <p:spPr bwMode="auto">
          <a:xfrm>
            <a:off x="3491710" y="4524509"/>
            <a:ext cx="642942" cy="714379"/>
          </a:xfrm>
          <a:custGeom>
            <a:avLst/>
            <a:gdLst>
              <a:gd name="T0" fmla="*/ 2147483647 w 46"/>
              <a:gd name="T1" fmla="*/ 2147483647 h 66"/>
              <a:gd name="T2" fmla="*/ 2147483647 w 46"/>
              <a:gd name="T3" fmla="*/ 2147483647 h 66"/>
              <a:gd name="T4" fmla="*/ 2147483647 w 46"/>
              <a:gd name="T5" fmla="*/ 2147483647 h 66"/>
              <a:gd name="T6" fmla="*/ 2147483647 w 46"/>
              <a:gd name="T7" fmla="*/ 2147483647 h 66"/>
              <a:gd name="T8" fmla="*/ 2147483647 w 46"/>
              <a:gd name="T9" fmla="*/ 2147483647 h 66"/>
              <a:gd name="T10" fmla="*/ 2147483647 w 46"/>
              <a:gd name="T11" fmla="*/ 2147483647 h 66"/>
              <a:gd name="T12" fmla="*/ 2147483647 w 46"/>
              <a:gd name="T13" fmla="*/ 2147483647 h 66"/>
              <a:gd name="T14" fmla="*/ 2147483647 w 46"/>
              <a:gd name="T15" fmla="*/ 0 h 66"/>
              <a:gd name="T16" fmla="*/ 2147483647 w 46"/>
              <a:gd name="T17" fmla="*/ 0 h 66"/>
              <a:gd name="T18" fmla="*/ 2147483647 w 46"/>
              <a:gd name="T19" fmla="*/ 2147483647 h 66"/>
              <a:gd name="T20" fmla="*/ 2147483647 w 46"/>
              <a:gd name="T21" fmla="*/ 2147483647 h 66"/>
              <a:gd name="T22" fmla="*/ 2147483647 w 46"/>
              <a:gd name="T23" fmla="*/ 2147483647 h 66"/>
              <a:gd name="T24" fmla="*/ 2147483647 w 46"/>
              <a:gd name="T25" fmla="*/ 2147483647 h 66"/>
              <a:gd name="T26" fmla="*/ 2147483647 w 46"/>
              <a:gd name="T27" fmla="*/ 2147483647 h 66"/>
              <a:gd name="T28" fmla="*/ 2147483647 w 46"/>
              <a:gd name="T29" fmla="*/ 2147483647 h 66"/>
              <a:gd name="T30" fmla="*/ 2147483647 w 46"/>
              <a:gd name="T31" fmla="*/ 2147483647 h 66"/>
              <a:gd name="T32" fmla="*/ 2147483647 w 46"/>
              <a:gd name="T33" fmla="*/ 2147483647 h 66"/>
              <a:gd name="T34" fmla="*/ 2147483647 w 46"/>
              <a:gd name="T35" fmla="*/ 2147483647 h 66"/>
              <a:gd name="T36" fmla="*/ 2147483647 w 46"/>
              <a:gd name="T37" fmla="*/ 2147483647 h 66"/>
              <a:gd name="T38" fmla="*/ 2147483647 w 46"/>
              <a:gd name="T39" fmla="*/ 2147483647 h 6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"/>
              <a:gd name="T61" fmla="*/ 0 h 66"/>
              <a:gd name="T62" fmla="*/ 46 w 46"/>
              <a:gd name="T63" fmla="*/ 66 h 6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" h="66">
                <a:moveTo>
                  <a:pt x="4" y="19"/>
                </a:moveTo>
                <a:cubicBezTo>
                  <a:pt x="4" y="19"/>
                  <a:pt x="4" y="16"/>
                  <a:pt x="5" y="15"/>
                </a:cubicBezTo>
                <a:cubicBezTo>
                  <a:pt x="5" y="15"/>
                  <a:pt x="6" y="15"/>
                  <a:pt x="6" y="15"/>
                </a:cubicBezTo>
                <a:cubicBezTo>
                  <a:pt x="7" y="15"/>
                  <a:pt x="8" y="14"/>
                  <a:pt x="8" y="13"/>
                </a:cubicBezTo>
                <a:cubicBezTo>
                  <a:pt x="9" y="11"/>
                  <a:pt x="10" y="10"/>
                  <a:pt x="11" y="10"/>
                </a:cubicBezTo>
                <a:lnTo>
                  <a:pt x="13" y="6"/>
                </a:lnTo>
                <a:lnTo>
                  <a:pt x="13" y="1"/>
                </a:lnTo>
                <a:lnTo>
                  <a:pt x="15" y="0"/>
                </a:lnTo>
                <a:lnTo>
                  <a:pt x="18" y="0"/>
                </a:lnTo>
                <a:lnTo>
                  <a:pt x="24" y="1"/>
                </a:lnTo>
                <a:lnTo>
                  <a:pt x="26" y="5"/>
                </a:lnTo>
                <a:lnTo>
                  <a:pt x="29" y="9"/>
                </a:lnTo>
                <a:lnTo>
                  <a:pt x="28" y="25"/>
                </a:lnTo>
                <a:lnTo>
                  <a:pt x="46" y="36"/>
                </a:lnTo>
                <a:lnTo>
                  <a:pt x="44" y="51"/>
                </a:lnTo>
                <a:lnTo>
                  <a:pt x="38" y="65"/>
                </a:lnTo>
                <a:cubicBezTo>
                  <a:pt x="38" y="66"/>
                  <a:pt x="35" y="65"/>
                  <a:pt x="33" y="65"/>
                </a:cubicBezTo>
                <a:cubicBezTo>
                  <a:pt x="24" y="65"/>
                  <a:pt x="5" y="56"/>
                  <a:pt x="2" y="49"/>
                </a:cubicBezTo>
                <a:cubicBezTo>
                  <a:pt x="0" y="43"/>
                  <a:pt x="3" y="38"/>
                  <a:pt x="3" y="33"/>
                </a:cubicBezTo>
                <a:lnTo>
                  <a:pt x="4" y="19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3" name="Freeform 181"/>
          <p:cNvSpPr>
            <a:spLocks/>
          </p:cNvSpPr>
          <p:nvPr/>
        </p:nvSpPr>
        <p:spPr bwMode="auto">
          <a:xfrm>
            <a:off x="4054121" y="4917137"/>
            <a:ext cx="1352550" cy="500066"/>
          </a:xfrm>
          <a:custGeom>
            <a:avLst/>
            <a:gdLst>
              <a:gd name="T0" fmla="*/ 2147483647 w 142"/>
              <a:gd name="T1" fmla="*/ 0 h 39"/>
              <a:gd name="T2" fmla="*/ 2147483647 w 142"/>
              <a:gd name="T3" fmla="*/ 2147483647 h 39"/>
              <a:gd name="T4" fmla="*/ 2147483647 w 142"/>
              <a:gd name="T5" fmla="*/ 2147483647 h 39"/>
              <a:gd name="T6" fmla="*/ 2147483647 w 142"/>
              <a:gd name="T7" fmla="*/ 2147483647 h 39"/>
              <a:gd name="T8" fmla="*/ 2147483647 w 142"/>
              <a:gd name="T9" fmla="*/ 2147483647 h 39"/>
              <a:gd name="T10" fmla="*/ 2147483647 w 142"/>
              <a:gd name="T11" fmla="*/ 2147483647 h 39"/>
              <a:gd name="T12" fmla="*/ 2147483647 w 142"/>
              <a:gd name="T13" fmla="*/ 2147483647 h 39"/>
              <a:gd name="T14" fmla="*/ 2147483647 w 142"/>
              <a:gd name="T15" fmla="*/ 2147483647 h 39"/>
              <a:gd name="T16" fmla="*/ 2147483647 w 142"/>
              <a:gd name="T17" fmla="*/ 2147483647 h 39"/>
              <a:gd name="T18" fmla="*/ 2147483647 w 142"/>
              <a:gd name="T19" fmla="*/ 2147483647 h 39"/>
              <a:gd name="T20" fmla="*/ 2147483647 w 142"/>
              <a:gd name="T21" fmla="*/ 2147483647 h 39"/>
              <a:gd name="T22" fmla="*/ 2147483647 w 142"/>
              <a:gd name="T23" fmla="*/ 2147483647 h 39"/>
              <a:gd name="T24" fmla="*/ 2147483647 w 142"/>
              <a:gd name="T25" fmla="*/ 2147483647 h 39"/>
              <a:gd name="T26" fmla="*/ 2147483647 w 142"/>
              <a:gd name="T27" fmla="*/ 2147483647 h 39"/>
              <a:gd name="T28" fmla="*/ 2147483647 w 142"/>
              <a:gd name="T29" fmla="*/ 2147483647 h 39"/>
              <a:gd name="T30" fmla="*/ 2147483647 w 142"/>
              <a:gd name="T31" fmla="*/ 2147483647 h 39"/>
              <a:gd name="T32" fmla="*/ 2147483647 w 142"/>
              <a:gd name="T33" fmla="*/ 2147483647 h 39"/>
              <a:gd name="T34" fmla="*/ 2147483647 w 142"/>
              <a:gd name="T35" fmla="*/ 2147483647 h 39"/>
              <a:gd name="T36" fmla="*/ 2147483647 w 142"/>
              <a:gd name="T37" fmla="*/ 2147483647 h 39"/>
              <a:gd name="T38" fmla="*/ 2147483647 w 142"/>
              <a:gd name="T39" fmla="*/ 2147483647 h 39"/>
              <a:gd name="T40" fmla="*/ 2147483647 w 142"/>
              <a:gd name="T41" fmla="*/ 2147483647 h 39"/>
              <a:gd name="T42" fmla="*/ 2147483647 w 142"/>
              <a:gd name="T43" fmla="*/ 2147483647 h 39"/>
              <a:gd name="T44" fmla="*/ 2147483647 w 142"/>
              <a:gd name="T45" fmla="*/ 2147483647 h 39"/>
              <a:gd name="T46" fmla="*/ 2147483647 w 142"/>
              <a:gd name="T47" fmla="*/ 2147483647 h 39"/>
              <a:gd name="T48" fmla="*/ 2147483647 w 142"/>
              <a:gd name="T49" fmla="*/ 2147483647 h 39"/>
              <a:gd name="T50" fmla="*/ 2147483647 w 142"/>
              <a:gd name="T51" fmla="*/ 2147483647 h 39"/>
              <a:gd name="T52" fmla="*/ 0 w 142"/>
              <a:gd name="T53" fmla="*/ 2147483647 h 39"/>
              <a:gd name="T54" fmla="*/ 2147483647 w 142"/>
              <a:gd name="T55" fmla="*/ 2147483647 h 39"/>
              <a:gd name="T56" fmla="*/ 2147483647 w 142"/>
              <a:gd name="T57" fmla="*/ 0 h 39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2"/>
              <a:gd name="T88" fmla="*/ 0 h 39"/>
              <a:gd name="T89" fmla="*/ 142 w 142"/>
              <a:gd name="T90" fmla="*/ 39 h 39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2" h="39">
                <a:moveTo>
                  <a:pt x="8" y="0"/>
                </a:moveTo>
                <a:lnTo>
                  <a:pt x="22" y="4"/>
                </a:lnTo>
                <a:lnTo>
                  <a:pt x="30" y="5"/>
                </a:lnTo>
                <a:cubicBezTo>
                  <a:pt x="33" y="6"/>
                  <a:pt x="31" y="5"/>
                  <a:pt x="33" y="7"/>
                </a:cubicBezTo>
                <a:lnTo>
                  <a:pt x="36" y="10"/>
                </a:lnTo>
                <a:lnTo>
                  <a:pt x="50" y="8"/>
                </a:lnTo>
                <a:lnTo>
                  <a:pt x="63" y="10"/>
                </a:lnTo>
                <a:cubicBezTo>
                  <a:pt x="66" y="10"/>
                  <a:pt x="70" y="11"/>
                  <a:pt x="72" y="11"/>
                </a:cubicBezTo>
                <a:lnTo>
                  <a:pt x="86" y="13"/>
                </a:lnTo>
                <a:lnTo>
                  <a:pt x="92" y="13"/>
                </a:lnTo>
                <a:lnTo>
                  <a:pt x="93" y="11"/>
                </a:lnTo>
                <a:lnTo>
                  <a:pt x="98" y="14"/>
                </a:lnTo>
                <a:lnTo>
                  <a:pt x="107" y="15"/>
                </a:lnTo>
                <a:lnTo>
                  <a:pt x="119" y="12"/>
                </a:lnTo>
                <a:lnTo>
                  <a:pt x="132" y="12"/>
                </a:lnTo>
                <a:lnTo>
                  <a:pt x="142" y="20"/>
                </a:lnTo>
                <a:lnTo>
                  <a:pt x="142" y="22"/>
                </a:lnTo>
                <a:cubicBezTo>
                  <a:pt x="142" y="23"/>
                  <a:pt x="136" y="23"/>
                  <a:pt x="136" y="23"/>
                </a:cubicBezTo>
                <a:cubicBezTo>
                  <a:pt x="136" y="23"/>
                  <a:pt x="136" y="21"/>
                  <a:pt x="136" y="21"/>
                </a:cubicBezTo>
                <a:lnTo>
                  <a:pt x="128" y="22"/>
                </a:lnTo>
                <a:lnTo>
                  <a:pt x="125" y="24"/>
                </a:lnTo>
                <a:cubicBezTo>
                  <a:pt x="125" y="24"/>
                  <a:pt x="112" y="25"/>
                  <a:pt x="112" y="25"/>
                </a:cubicBezTo>
                <a:lnTo>
                  <a:pt x="97" y="33"/>
                </a:lnTo>
                <a:lnTo>
                  <a:pt x="66" y="39"/>
                </a:lnTo>
                <a:lnTo>
                  <a:pt x="45" y="38"/>
                </a:lnTo>
                <a:lnTo>
                  <a:pt x="11" y="35"/>
                </a:lnTo>
                <a:lnTo>
                  <a:pt x="0" y="30"/>
                </a:lnTo>
                <a:lnTo>
                  <a:pt x="6" y="15"/>
                </a:lnTo>
                <a:lnTo>
                  <a:pt x="8" y="0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4" name="Freeform 180"/>
          <p:cNvSpPr>
            <a:spLocks/>
          </p:cNvSpPr>
          <p:nvPr/>
        </p:nvSpPr>
        <p:spPr bwMode="auto">
          <a:xfrm>
            <a:off x="4214810" y="4429132"/>
            <a:ext cx="781050" cy="609600"/>
          </a:xfrm>
          <a:custGeom>
            <a:avLst/>
            <a:gdLst>
              <a:gd name="T0" fmla="*/ 2147483647 w 82"/>
              <a:gd name="T1" fmla="*/ 2147483647 h 64"/>
              <a:gd name="T2" fmla="*/ 2147483647 w 82"/>
              <a:gd name="T3" fmla="*/ 2147483647 h 64"/>
              <a:gd name="T4" fmla="*/ 2147483647 w 82"/>
              <a:gd name="T5" fmla="*/ 2147483647 h 64"/>
              <a:gd name="T6" fmla="*/ 2147483647 w 82"/>
              <a:gd name="T7" fmla="*/ 2147483647 h 64"/>
              <a:gd name="T8" fmla="*/ 2147483647 w 82"/>
              <a:gd name="T9" fmla="*/ 2147483647 h 64"/>
              <a:gd name="T10" fmla="*/ 2147483647 w 82"/>
              <a:gd name="T11" fmla="*/ 2147483647 h 64"/>
              <a:gd name="T12" fmla="*/ 2147483647 w 82"/>
              <a:gd name="T13" fmla="*/ 2147483647 h 64"/>
              <a:gd name="T14" fmla="*/ 2147483647 w 82"/>
              <a:gd name="T15" fmla="*/ 2147483647 h 64"/>
              <a:gd name="T16" fmla="*/ 2147483647 w 82"/>
              <a:gd name="T17" fmla="*/ 2147483647 h 64"/>
              <a:gd name="T18" fmla="*/ 2147483647 w 82"/>
              <a:gd name="T19" fmla="*/ 2147483647 h 64"/>
              <a:gd name="T20" fmla="*/ 2147483647 w 82"/>
              <a:gd name="T21" fmla="*/ 2147483647 h 64"/>
              <a:gd name="T22" fmla="*/ 2147483647 w 82"/>
              <a:gd name="T23" fmla="*/ 2147483647 h 64"/>
              <a:gd name="T24" fmla="*/ 2147483647 w 82"/>
              <a:gd name="T25" fmla="*/ 0 h 64"/>
              <a:gd name="T26" fmla="*/ 2147483647 w 82"/>
              <a:gd name="T27" fmla="*/ 2147483647 h 64"/>
              <a:gd name="T28" fmla="*/ 2147483647 w 82"/>
              <a:gd name="T29" fmla="*/ 2147483647 h 64"/>
              <a:gd name="T30" fmla="*/ 2147483647 w 82"/>
              <a:gd name="T31" fmla="*/ 2147483647 h 64"/>
              <a:gd name="T32" fmla="*/ 2147483647 w 82"/>
              <a:gd name="T33" fmla="*/ 2147483647 h 64"/>
              <a:gd name="T34" fmla="*/ 2147483647 w 82"/>
              <a:gd name="T35" fmla="*/ 2147483647 h 64"/>
              <a:gd name="T36" fmla="*/ 2147483647 w 82"/>
              <a:gd name="T37" fmla="*/ 2147483647 h 64"/>
              <a:gd name="T38" fmla="*/ 2147483647 w 82"/>
              <a:gd name="T39" fmla="*/ 2147483647 h 64"/>
              <a:gd name="T40" fmla="*/ 2147483647 w 82"/>
              <a:gd name="T41" fmla="*/ 2147483647 h 64"/>
              <a:gd name="T42" fmla="*/ 2147483647 w 82"/>
              <a:gd name="T43" fmla="*/ 2147483647 h 64"/>
              <a:gd name="T44" fmla="*/ 2147483647 w 82"/>
              <a:gd name="T45" fmla="*/ 2147483647 h 64"/>
              <a:gd name="T46" fmla="*/ 2147483647 w 82"/>
              <a:gd name="T47" fmla="*/ 2147483647 h 64"/>
              <a:gd name="T48" fmla="*/ 2147483647 w 82"/>
              <a:gd name="T49" fmla="*/ 2147483647 h 64"/>
              <a:gd name="T50" fmla="*/ 2147483647 w 82"/>
              <a:gd name="T51" fmla="*/ 2147483647 h 64"/>
              <a:gd name="T52" fmla="*/ 2147483647 w 82"/>
              <a:gd name="T53" fmla="*/ 2147483647 h 64"/>
              <a:gd name="T54" fmla="*/ 2147483647 w 82"/>
              <a:gd name="T55" fmla="*/ 2147483647 h 64"/>
              <a:gd name="T56" fmla="*/ 2147483647 w 82"/>
              <a:gd name="T57" fmla="*/ 2147483647 h 64"/>
              <a:gd name="T58" fmla="*/ 2147483647 w 82"/>
              <a:gd name="T59" fmla="*/ 2147483647 h 64"/>
              <a:gd name="T60" fmla="*/ 2147483647 w 82"/>
              <a:gd name="T61" fmla="*/ 2147483647 h 64"/>
              <a:gd name="T62" fmla="*/ 2147483647 w 82"/>
              <a:gd name="T63" fmla="*/ 2147483647 h 64"/>
              <a:gd name="T64" fmla="*/ 2147483647 w 82"/>
              <a:gd name="T65" fmla="*/ 2147483647 h 64"/>
              <a:gd name="T66" fmla="*/ 0 w 82"/>
              <a:gd name="T67" fmla="*/ 2147483647 h 64"/>
              <a:gd name="T68" fmla="*/ 0 w 82"/>
              <a:gd name="T69" fmla="*/ 2147483647 h 64"/>
              <a:gd name="T70" fmla="*/ 2147483647 w 82"/>
              <a:gd name="T71" fmla="*/ 2147483647 h 64"/>
              <a:gd name="T72" fmla="*/ 2147483647 w 82"/>
              <a:gd name="T73" fmla="*/ 2147483647 h 64"/>
              <a:gd name="T74" fmla="*/ 2147483647 w 82"/>
              <a:gd name="T75" fmla="*/ 2147483647 h 6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82"/>
              <a:gd name="T115" fmla="*/ 0 h 64"/>
              <a:gd name="T116" fmla="*/ 82 w 82"/>
              <a:gd name="T117" fmla="*/ 64 h 6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82" h="64">
                <a:moveTo>
                  <a:pt x="27" y="13"/>
                </a:moveTo>
                <a:lnTo>
                  <a:pt x="31" y="17"/>
                </a:lnTo>
                <a:cubicBezTo>
                  <a:pt x="34" y="19"/>
                  <a:pt x="35" y="23"/>
                  <a:pt x="38" y="26"/>
                </a:cubicBezTo>
                <a:lnTo>
                  <a:pt x="45" y="34"/>
                </a:lnTo>
                <a:lnTo>
                  <a:pt x="49" y="34"/>
                </a:lnTo>
                <a:lnTo>
                  <a:pt x="52" y="33"/>
                </a:lnTo>
                <a:lnTo>
                  <a:pt x="52" y="30"/>
                </a:lnTo>
                <a:lnTo>
                  <a:pt x="37" y="13"/>
                </a:lnTo>
                <a:lnTo>
                  <a:pt x="37" y="8"/>
                </a:lnTo>
                <a:lnTo>
                  <a:pt x="52" y="8"/>
                </a:lnTo>
                <a:lnTo>
                  <a:pt x="57" y="4"/>
                </a:lnTo>
                <a:lnTo>
                  <a:pt x="61" y="4"/>
                </a:lnTo>
                <a:lnTo>
                  <a:pt x="69" y="0"/>
                </a:lnTo>
                <a:lnTo>
                  <a:pt x="78" y="14"/>
                </a:lnTo>
                <a:lnTo>
                  <a:pt x="82" y="24"/>
                </a:lnTo>
                <a:lnTo>
                  <a:pt x="78" y="41"/>
                </a:lnTo>
                <a:lnTo>
                  <a:pt x="76" y="57"/>
                </a:lnTo>
                <a:cubicBezTo>
                  <a:pt x="76" y="57"/>
                  <a:pt x="75" y="59"/>
                  <a:pt x="75" y="60"/>
                </a:cubicBezTo>
                <a:cubicBezTo>
                  <a:pt x="74" y="61"/>
                  <a:pt x="74" y="62"/>
                  <a:pt x="74" y="62"/>
                </a:cubicBezTo>
                <a:lnTo>
                  <a:pt x="73" y="64"/>
                </a:lnTo>
                <a:lnTo>
                  <a:pt x="67" y="64"/>
                </a:lnTo>
                <a:lnTo>
                  <a:pt x="31" y="59"/>
                </a:lnTo>
                <a:lnTo>
                  <a:pt x="17" y="61"/>
                </a:lnTo>
                <a:lnTo>
                  <a:pt x="14" y="58"/>
                </a:lnTo>
                <a:lnTo>
                  <a:pt x="14" y="56"/>
                </a:lnTo>
                <a:lnTo>
                  <a:pt x="15" y="54"/>
                </a:lnTo>
                <a:lnTo>
                  <a:pt x="21" y="43"/>
                </a:lnTo>
                <a:lnTo>
                  <a:pt x="21" y="37"/>
                </a:lnTo>
                <a:lnTo>
                  <a:pt x="16" y="31"/>
                </a:lnTo>
                <a:lnTo>
                  <a:pt x="15" y="25"/>
                </a:lnTo>
                <a:lnTo>
                  <a:pt x="14" y="23"/>
                </a:lnTo>
                <a:lnTo>
                  <a:pt x="11" y="22"/>
                </a:lnTo>
                <a:lnTo>
                  <a:pt x="9" y="21"/>
                </a:lnTo>
                <a:lnTo>
                  <a:pt x="0" y="21"/>
                </a:lnTo>
                <a:lnTo>
                  <a:pt x="0" y="13"/>
                </a:lnTo>
                <a:lnTo>
                  <a:pt x="8" y="8"/>
                </a:lnTo>
                <a:lnTo>
                  <a:pt x="18" y="8"/>
                </a:lnTo>
                <a:lnTo>
                  <a:pt x="27" y="13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5" name="Freeform 183"/>
          <p:cNvSpPr>
            <a:spLocks/>
          </p:cNvSpPr>
          <p:nvPr/>
        </p:nvSpPr>
        <p:spPr bwMode="auto">
          <a:xfrm>
            <a:off x="3929058" y="4643448"/>
            <a:ext cx="571504" cy="352425"/>
          </a:xfrm>
          <a:custGeom>
            <a:avLst/>
            <a:gdLst>
              <a:gd name="T0" fmla="*/ 0 w 49"/>
              <a:gd name="T1" fmla="*/ 2147483647 h 37"/>
              <a:gd name="T2" fmla="*/ 2147483647 w 49"/>
              <a:gd name="T3" fmla="*/ 2147483647 h 37"/>
              <a:gd name="T4" fmla="*/ 2147483647 w 49"/>
              <a:gd name="T5" fmla="*/ 2147483647 h 37"/>
              <a:gd name="T6" fmla="*/ 2147483647 w 49"/>
              <a:gd name="T7" fmla="*/ 2147483647 h 37"/>
              <a:gd name="T8" fmla="*/ 2147483647 w 49"/>
              <a:gd name="T9" fmla="*/ 2147483647 h 37"/>
              <a:gd name="T10" fmla="*/ 2147483647 w 49"/>
              <a:gd name="T11" fmla="*/ 2147483647 h 37"/>
              <a:gd name="T12" fmla="*/ 2147483647 w 49"/>
              <a:gd name="T13" fmla="*/ 2147483647 h 37"/>
              <a:gd name="T14" fmla="*/ 2147483647 w 49"/>
              <a:gd name="T15" fmla="*/ 2147483647 h 37"/>
              <a:gd name="T16" fmla="*/ 2147483647 w 49"/>
              <a:gd name="T17" fmla="*/ 2147483647 h 37"/>
              <a:gd name="T18" fmla="*/ 2147483647 w 49"/>
              <a:gd name="T19" fmla="*/ 2147483647 h 37"/>
              <a:gd name="T20" fmla="*/ 2147483647 w 49"/>
              <a:gd name="T21" fmla="*/ 2147483647 h 37"/>
              <a:gd name="T22" fmla="*/ 2147483647 w 49"/>
              <a:gd name="T23" fmla="*/ 0 h 37"/>
              <a:gd name="T24" fmla="*/ 2147483647 w 49"/>
              <a:gd name="T25" fmla="*/ 0 h 37"/>
              <a:gd name="T26" fmla="*/ 2147483647 w 49"/>
              <a:gd name="T27" fmla="*/ 2147483647 h 37"/>
              <a:gd name="T28" fmla="*/ 2147483647 w 49"/>
              <a:gd name="T29" fmla="*/ 2147483647 h 37"/>
              <a:gd name="T30" fmla="*/ 2147483647 w 49"/>
              <a:gd name="T31" fmla="*/ 2147483647 h 37"/>
              <a:gd name="T32" fmla="*/ 2147483647 w 49"/>
              <a:gd name="T33" fmla="*/ 2147483647 h 37"/>
              <a:gd name="T34" fmla="*/ 2147483647 w 49"/>
              <a:gd name="T35" fmla="*/ 2147483647 h 37"/>
              <a:gd name="T36" fmla="*/ 2147483647 w 49"/>
              <a:gd name="T37" fmla="*/ 2147483647 h 37"/>
              <a:gd name="T38" fmla="*/ 2147483647 w 49"/>
              <a:gd name="T39" fmla="*/ 2147483647 h 37"/>
              <a:gd name="T40" fmla="*/ 2147483647 w 49"/>
              <a:gd name="T41" fmla="*/ 2147483647 h 37"/>
              <a:gd name="T42" fmla="*/ 2147483647 w 49"/>
              <a:gd name="T43" fmla="*/ 2147483647 h 37"/>
              <a:gd name="T44" fmla="*/ 2147483647 w 49"/>
              <a:gd name="T45" fmla="*/ 2147483647 h 37"/>
              <a:gd name="T46" fmla="*/ 2147483647 w 49"/>
              <a:gd name="T47" fmla="*/ 2147483647 h 37"/>
              <a:gd name="T48" fmla="*/ 2147483647 w 49"/>
              <a:gd name="T49" fmla="*/ 2147483647 h 37"/>
              <a:gd name="T50" fmla="*/ 2147483647 w 49"/>
              <a:gd name="T51" fmla="*/ 2147483647 h 37"/>
              <a:gd name="T52" fmla="*/ 0 w 49"/>
              <a:gd name="T53" fmla="*/ 2147483647 h 37"/>
              <a:gd name="T54" fmla="*/ 0 w 49"/>
              <a:gd name="T55" fmla="*/ 2147483647 h 37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9"/>
              <a:gd name="T85" fmla="*/ 0 h 37"/>
              <a:gd name="T86" fmla="*/ 49 w 49"/>
              <a:gd name="T87" fmla="*/ 37 h 37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9" h="37">
                <a:moveTo>
                  <a:pt x="0" y="12"/>
                </a:moveTo>
                <a:lnTo>
                  <a:pt x="3" y="12"/>
                </a:lnTo>
                <a:lnTo>
                  <a:pt x="3" y="11"/>
                </a:lnTo>
                <a:lnTo>
                  <a:pt x="8" y="11"/>
                </a:lnTo>
                <a:lnTo>
                  <a:pt x="8" y="14"/>
                </a:lnTo>
                <a:lnTo>
                  <a:pt x="9" y="14"/>
                </a:lnTo>
                <a:cubicBezTo>
                  <a:pt x="10" y="14"/>
                  <a:pt x="10" y="15"/>
                  <a:pt x="10" y="15"/>
                </a:cubicBezTo>
                <a:cubicBezTo>
                  <a:pt x="14" y="15"/>
                  <a:pt x="19" y="18"/>
                  <a:pt x="21" y="15"/>
                </a:cubicBezTo>
                <a:lnTo>
                  <a:pt x="22" y="12"/>
                </a:lnTo>
                <a:lnTo>
                  <a:pt x="22" y="2"/>
                </a:lnTo>
                <a:lnTo>
                  <a:pt x="25" y="1"/>
                </a:lnTo>
                <a:lnTo>
                  <a:pt x="29" y="0"/>
                </a:lnTo>
                <a:lnTo>
                  <a:pt x="37" y="0"/>
                </a:lnTo>
                <a:lnTo>
                  <a:pt x="39" y="1"/>
                </a:lnTo>
                <a:lnTo>
                  <a:pt x="42" y="2"/>
                </a:lnTo>
                <a:lnTo>
                  <a:pt x="43" y="4"/>
                </a:lnTo>
                <a:lnTo>
                  <a:pt x="44" y="10"/>
                </a:lnTo>
                <a:lnTo>
                  <a:pt x="49" y="16"/>
                </a:lnTo>
                <a:lnTo>
                  <a:pt x="49" y="22"/>
                </a:lnTo>
                <a:lnTo>
                  <a:pt x="43" y="33"/>
                </a:lnTo>
                <a:lnTo>
                  <a:pt x="42" y="35"/>
                </a:lnTo>
                <a:lnTo>
                  <a:pt x="42" y="37"/>
                </a:lnTo>
                <a:lnTo>
                  <a:pt x="41" y="36"/>
                </a:lnTo>
                <a:lnTo>
                  <a:pt x="31" y="34"/>
                </a:lnTo>
                <a:lnTo>
                  <a:pt x="17" y="30"/>
                </a:lnTo>
                <a:lnTo>
                  <a:pt x="12" y="26"/>
                </a:lnTo>
                <a:lnTo>
                  <a:pt x="0" y="19"/>
                </a:lnTo>
                <a:lnTo>
                  <a:pt x="0" y="12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6" name="Freeform 173"/>
          <p:cNvSpPr>
            <a:spLocks/>
          </p:cNvSpPr>
          <p:nvPr/>
        </p:nvSpPr>
        <p:spPr bwMode="auto">
          <a:xfrm>
            <a:off x="4643439" y="4000504"/>
            <a:ext cx="714380" cy="1081088"/>
          </a:xfrm>
          <a:custGeom>
            <a:avLst/>
            <a:gdLst>
              <a:gd name="T0" fmla="*/ 2147483647 w 72"/>
              <a:gd name="T1" fmla="*/ 2147483647 h 106"/>
              <a:gd name="T2" fmla="*/ 2147483647 w 72"/>
              <a:gd name="T3" fmla="*/ 2147483647 h 106"/>
              <a:gd name="T4" fmla="*/ 2147483647 w 72"/>
              <a:gd name="T5" fmla="*/ 2147483647 h 106"/>
              <a:gd name="T6" fmla="*/ 2147483647 w 72"/>
              <a:gd name="T7" fmla="*/ 2147483647 h 106"/>
              <a:gd name="T8" fmla="*/ 2147483647 w 72"/>
              <a:gd name="T9" fmla="*/ 2147483647 h 106"/>
              <a:gd name="T10" fmla="*/ 2147483647 w 72"/>
              <a:gd name="T11" fmla="*/ 2147483647 h 106"/>
              <a:gd name="T12" fmla="*/ 2147483647 w 72"/>
              <a:gd name="T13" fmla="*/ 2147483647 h 106"/>
              <a:gd name="T14" fmla="*/ 2147483647 w 72"/>
              <a:gd name="T15" fmla="*/ 2147483647 h 106"/>
              <a:gd name="T16" fmla="*/ 2147483647 w 72"/>
              <a:gd name="T17" fmla="*/ 2147483647 h 106"/>
              <a:gd name="T18" fmla="*/ 2147483647 w 72"/>
              <a:gd name="T19" fmla="*/ 2147483647 h 106"/>
              <a:gd name="T20" fmla="*/ 2147483647 w 72"/>
              <a:gd name="T21" fmla="*/ 2147483647 h 106"/>
              <a:gd name="T22" fmla="*/ 2147483647 w 72"/>
              <a:gd name="T23" fmla="*/ 2147483647 h 106"/>
              <a:gd name="T24" fmla="*/ 2147483647 w 72"/>
              <a:gd name="T25" fmla="*/ 2147483647 h 106"/>
              <a:gd name="T26" fmla="*/ 2147483647 w 72"/>
              <a:gd name="T27" fmla="*/ 2147483647 h 106"/>
              <a:gd name="T28" fmla="*/ 2147483647 w 72"/>
              <a:gd name="T29" fmla="*/ 2147483647 h 106"/>
              <a:gd name="T30" fmla="*/ 2147483647 w 72"/>
              <a:gd name="T31" fmla="*/ 2147483647 h 106"/>
              <a:gd name="T32" fmla="*/ 2147483647 w 72"/>
              <a:gd name="T33" fmla="*/ 2147483647 h 106"/>
              <a:gd name="T34" fmla="*/ 2147483647 w 72"/>
              <a:gd name="T35" fmla="*/ 2147483647 h 106"/>
              <a:gd name="T36" fmla="*/ 2147483647 w 72"/>
              <a:gd name="T37" fmla="*/ 2147483647 h 106"/>
              <a:gd name="T38" fmla="*/ 2147483647 w 72"/>
              <a:gd name="T39" fmla="*/ 2147483647 h 106"/>
              <a:gd name="T40" fmla="*/ 2147483647 w 72"/>
              <a:gd name="T41" fmla="*/ 2147483647 h 106"/>
              <a:gd name="T42" fmla="*/ 2147483647 w 72"/>
              <a:gd name="T43" fmla="*/ 2147483647 h 106"/>
              <a:gd name="T44" fmla="*/ 2147483647 w 72"/>
              <a:gd name="T45" fmla="*/ 2147483647 h 106"/>
              <a:gd name="T46" fmla="*/ 2147483647 w 72"/>
              <a:gd name="T47" fmla="*/ 2147483647 h 106"/>
              <a:gd name="T48" fmla="*/ 2147483647 w 72"/>
              <a:gd name="T49" fmla="*/ 2147483647 h 106"/>
              <a:gd name="T50" fmla="*/ 2147483647 w 72"/>
              <a:gd name="T51" fmla="*/ 2147483647 h 106"/>
              <a:gd name="T52" fmla="*/ 2147483647 w 72"/>
              <a:gd name="T53" fmla="*/ 2147483647 h 106"/>
              <a:gd name="T54" fmla="*/ 2147483647 w 72"/>
              <a:gd name="T55" fmla="*/ 2147483647 h 106"/>
              <a:gd name="T56" fmla="*/ 2147483647 w 72"/>
              <a:gd name="T57" fmla="*/ 2147483647 h 106"/>
              <a:gd name="T58" fmla="*/ 2147483647 w 72"/>
              <a:gd name="T59" fmla="*/ 2147483647 h 106"/>
              <a:gd name="T60" fmla="*/ 2147483647 w 72"/>
              <a:gd name="T61" fmla="*/ 2147483647 h 106"/>
              <a:gd name="T62" fmla="*/ 2147483647 w 72"/>
              <a:gd name="T63" fmla="*/ 2147483647 h 106"/>
              <a:gd name="T64" fmla="*/ 2147483647 w 72"/>
              <a:gd name="T65" fmla="*/ 2147483647 h 106"/>
              <a:gd name="T66" fmla="*/ 2147483647 w 72"/>
              <a:gd name="T67" fmla="*/ 2147483647 h 106"/>
              <a:gd name="T68" fmla="*/ 2147483647 w 72"/>
              <a:gd name="T69" fmla="*/ 2147483647 h 106"/>
              <a:gd name="T70" fmla="*/ 2147483647 w 72"/>
              <a:gd name="T71" fmla="*/ 2147483647 h 106"/>
              <a:gd name="T72" fmla="*/ 2147483647 w 72"/>
              <a:gd name="T73" fmla="*/ 2147483647 h 106"/>
              <a:gd name="T74" fmla="*/ 2147483647 w 72"/>
              <a:gd name="T75" fmla="*/ 2147483647 h 106"/>
              <a:gd name="T76" fmla="*/ 0 w 72"/>
              <a:gd name="T77" fmla="*/ 2147483647 h 106"/>
              <a:gd name="T78" fmla="*/ 2147483647 w 72"/>
              <a:gd name="T79" fmla="*/ 0 h 106"/>
              <a:gd name="T80" fmla="*/ 2147483647 w 72"/>
              <a:gd name="T81" fmla="*/ 2147483647 h 10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72"/>
              <a:gd name="T124" fmla="*/ 0 h 106"/>
              <a:gd name="T125" fmla="*/ 72 w 72"/>
              <a:gd name="T126" fmla="*/ 106 h 10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72" h="106">
                <a:moveTo>
                  <a:pt x="11" y="3"/>
                </a:moveTo>
                <a:lnTo>
                  <a:pt x="16" y="6"/>
                </a:lnTo>
                <a:lnTo>
                  <a:pt x="28" y="15"/>
                </a:lnTo>
                <a:lnTo>
                  <a:pt x="32" y="18"/>
                </a:lnTo>
                <a:lnTo>
                  <a:pt x="38" y="22"/>
                </a:lnTo>
                <a:lnTo>
                  <a:pt x="46" y="20"/>
                </a:lnTo>
                <a:lnTo>
                  <a:pt x="52" y="16"/>
                </a:lnTo>
                <a:lnTo>
                  <a:pt x="58" y="2"/>
                </a:lnTo>
                <a:lnTo>
                  <a:pt x="64" y="3"/>
                </a:lnTo>
                <a:lnTo>
                  <a:pt x="71" y="10"/>
                </a:lnTo>
                <a:lnTo>
                  <a:pt x="72" y="11"/>
                </a:lnTo>
                <a:lnTo>
                  <a:pt x="70" y="12"/>
                </a:lnTo>
                <a:lnTo>
                  <a:pt x="68" y="13"/>
                </a:lnTo>
                <a:lnTo>
                  <a:pt x="66" y="14"/>
                </a:lnTo>
                <a:lnTo>
                  <a:pt x="61" y="32"/>
                </a:lnTo>
                <a:lnTo>
                  <a:pt x="57" y="58"/>
                </a:lnTo>
                <a:lnTo>
                  <a:pt x="54" y="61"/>
                </a:lnTo>
                <a:lnTo>
                  <a:pt x="54" y="71"/>
                </a:lnTo>
                <a:lnTo>
                  <a:pt x="59" y="71"/>
                </a:lnTo>
                <a:lnTo>
                  <a:pt x="61" y="78"/>
                </a:lnTo>
                <a:cubicBezTo>
                  <a:pt x="61" y="78"/>
                  <a:pt x="63" y="92"/>
                  <a:pt x="63" y="92"/>
                </a:cubicBezTo>
                <a:lnTo>
                  <a:pt x="64" y="97"/>
                </a:lnTo>
                <a:lnTo>
                  <a:pt x="61" y="101"/>
                </a:lnTo>
                <a:lnTo>
                  <a:pt x="60" y="103"/>
                </a:lnTo>
                <a:lnTo>
                  <a:pt x="47" y="103"/>
                </a:lnTo>
                <a:lnTo>
                  <a:pt x="35" y="106"/>
                </a:lnTo>
                <a:lnTo>
                  <a:pt x="26" y="105"/>
                </a:lnTo>
                <a:lnTo>
                  <a:pt x="22" y="102"/>
                </a:lnTo>
                <a:cubicBezTo>
                  <a:pt x="20" y="102"/>
                  <a:pt x="23" y="98"/>
                  <a:pt x="23" y="97"/>
                </a:cubicBezTo>
                <a:lnTo>
                  <a:pt x="25" y="81"/>
                </a:lnTo>
                <a:lnTo>
                  <a:pt x="29" y="64"/>
                </a:lnTo>
                <a:lnTo>
                  <a:pt x="25" y="54"/>
                </a:lnTo>
                <a:lnTo>
                  <a:pt x="16" y="40"/>
                </a:lnTo>
                <a:lnTo>
                  <a:pt x="8" y="44"/>
                </a:lnTo>
                <a:lnTo>
                  <a:pt x="4" y="44"/>
                </a:lnTo>
                <a:cubicBezTo>
                  <a:pt x="5" y="41"/>
                  <a:pt x="10" y="29"/>
                  <a:pt x="10" y="23"/>
                </a:cubicBezTo>
                <a:cubicBezTo>
                  <a:pt x="11" y="20"/>
                  <a:pt x="9" y="18"/>
                  <a:pt x="9" y="18"/>
                </a:cubicBezTo>
                <a:lnTo>
                  <a:pt x="3" y="14"/>
                </a:lnTo>
                <a:lnTo>
                  <a:pt x="0" y="4"/>
                </a:lnTo>
                <a:lnTo>
                  <a:pt x="6" y="0"/>
                </a:lnTo>
                <a:lnTo>
                  <a:pt x="11" y="3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7" name="Freeform 171"/>
          <p:cNvSpPr>
            <a:spLocks/>
          </p:cNvSpPr>
          <p:nvPr/>
        </p:nvSpPr>
        <p:spPr bwMode="auto">
          <a:xfrm>
            <a:off x="4714877" y="3571876"/>
            <a:ext cx="919163" cy="714380"/>
          </a:xfrm>
          <a:custGeom>
            <a:avLst/>
            <a:gdLst>
              <a:gd name="T0" fmla="*/ 2147483647 w 89"/>
              <a:gd name="T1" fmla="*/ 2147483647 h 63"/>
              <a:gd name="T2" fmla="*/ 2147483647 w 89"/>
              <a:gd name="T3" fmla="*/ 2147483647 h 63"/>
              <a:gd name="T4" fmla="*/ 2147483647 w 89"/>
              <a:gd name="T5" fmla="*/ 2147483647 h 63"/>
              <a:gd name="T6" fmla="*/ 2147483647 w 89"/>
              <a:gd name="T7" fmla="*/ 2147483647 h 63"/>
              <a:gd name="T8" fmla="*/ 2147483647 w 89"/>
              <a:gd name="T9" fmla="*/ 2147483647 h 63"/>
              <a:gd name="T10" fmla="*/ 2147483647 w 89"/>
              <a:gd name="T11" fmla="*/ 2147483647 h 63"/>
              <a:gd name="T12" fmla="*/ 2147483647 w 89"/>
              <a:gd name="T13" fmla="*/ 0 h 63"/>
              <a:gd name="T14" fmla="*/ 2147483647 w 89"/>
              <a:gd name="T15" fmla="*/ 2147483647 h 63"/>
              <a:gd name="T16" fmla="*/ 2147483647 w 89"/>
              <a:gd name="T17" fmla="*/ 2147483647 h 63"/>
              <a:gd name="T18" fmla="*/ 2147483647 w 89"/>
              <a:gd name="T19" fmla="*/ 2147483647 h 63"/>
              <a:gd name="T20" fmla="*/ 2147483647 w 89"/>
              <a:gd name="T21" fmla="*/ 2147483647 h 63"/>
              <a:gd name="T22" fmla="*/ 2147483647 w 89"/>
              <a:gd name="T23" fmla="*/ 2147483647 h 63"/>
              <a:gd name="T24" fmla="*/ 2147483647 w 89"/>
              <a:gd name="T25" fmla="*/ 2147483647 h 63"/>
              <a:gd name="T26" fmla="*/ 2147483647 w 89"/>
              <a:gd name="T27" fmla="*/ 2147483647 h 63"/>
              <a:gd name="T28" fmla="*/ 2147483647 w 89"/>
              <a:gd name="T29" fmla="*/ 2147483647 h 63"/>
              <a:gd name="T30" fmla="*/ 2147483647 w 89"/>
              <a:gd name="T31" fmla="*/ 2147483647 h 63"/>
              <a:gd name="T32" fmla="*/ 2147483647 w 89"/>
              <a:gd name="T33" fmla="*/ 2147483647 h 63"/>
              <a:gd name="T34" fmla="*/ 2147483647 w 89"/>
              <a:gd name="T35" fmla="*/ 2147483647 h 63"/>
              <a:gd name="T36" fmla="*/ 2147483647 w 89"/>
              <a:gd name="T37" fmla="*/ 2147483647 h 63"/>
              <a:gd name="T38" fmla="*/ 2147483647 w 89"/>
              <a:gd name="T39" fmla="*/ 2147483647 h 63"/>
              <a:gd name="T40" fmla="*/ 2147483647 w 89"/>
              <a:gd name="T41" fmla="*/ 2147483647 h 63"/>
              <a:gd name="T42" fmla="*/ 2147483647 w 89"/>
              <a:gd name="T43" fmla="*/ 2147483647 h 63"/>
              <a:gd name="T44" fmla="*/ 2147483647 w 89"/>
              <a:gd name="T45" fmla="*/ 2147483647 h 63"/>
              <a:gd name="T46" fmla="*/ 2147483647 w 89"/>
              <a:gd name="T47" fmla="*/ 2147483647 h 63"/>
              <a:gd name="T48" fmla="*/ 2147483647 w 89"/>
              <a:gd name="T49" fmla="*/ 2147483647 h 63"/>
              <a:gd name="T50" fmla="*/ 2147483647 w 89"/>
              <a:gd name="T51" fmla="*/ 2147483647 h 63"/>
              <a:gd name="T52" fmla="*/ 2147483647 w 89"/>
              <a:gd name="T53" fmla="*/ 2147483647 h 63"/>
              <a:gd name="T54" fmla="*/ 0 w 89"/>
              <a:gd name="T55" fmla="*/ 2147483647 h 63"/>
              <a:gd name="T56" fmla="*/ 0 w 89"/>
              <a:gd name="T57" fmla="*/ 2147483647 h 63"/>
              <a:gd name="T58" fmla="*/ 2147483647 w 89"/>
              <a:gd name="T59" fmla="*/ 2147483647 h 63"/>
              <a:gd name="T60" fmla="*/ 2147483647 w 89"/>
              <a:gd name="T61" fmla="*/ 2147483647 h 63"/>
              <a:gd name="T62" fmla="*/ 2147483647 w 89"/>
              <a:gd name="T63" fmla="*/ 2147483647 h 63"/>
              <a:gd name="T64" fmla="*/ 2147483647 w 89"/>
              <a:gd name="T65" fmla="*/ 2147483647 h 63"/>
              <a:gd name="T66" fmla="*/ 2147483647 w 89"/>
              <a:gd name="T67" fmla="*/ 2147483647 h 63"/>
              <a:gd name="T68" fmla="*/ 2147483647 w 89"/>
              <a:gd name="T69" fmla="*/ 2147483647 h 6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9"/>
              <a:gd name="T106" fmla="*/ 0 h 63"/>
              <a:gd name="T107" fmla="*/ 89 w 89"/>
              <a:gd name="T108" fmla="*/ 63 h 6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9" h="63">
                <a:moveTo>
                  <a:pt x="30" y="19"/>
                </a:moveTo>
                <a:cubicBezTo>
                  <a:pt x="30" y="15"/>
                  <a:pt x="24" y="6"/>
                  <a:pt x="26" y="6"/>
                </a:cubicBezTo>
                <a:lnTo>
                  <a:pt x="34" y="6"/>
                </a:lnTo>
                <a:lnTo>
                  <a:pt x="46" y="13"/>
                </a:lnTo>
                <a:lnTo>
                  <a:pt x="49" y="11"/>
                </a:lnTo>
                <a:lnTo>
                  <a:pt x="51" y="6"/>
                </a:lnTo>
                <a:lnTo>
                  <a:pt x="51" y="0"/>
                </a:lnTo>
                <a:lnTo>
                  <a:pt x="54" y="4"/>
                </a:lnTo>
                <a:lnTo>
                  <a:pt x="59" y="8"/>
                </a:lnTo>
                <a:lnTo>
                  <a:pt x="71" y="8"/>
                </a:lnTo>
                <a:lnTo>
                  <a:pt x="86" y="16"/>
                </a:lnTo>
                <a:lnTo>
                  <a:pt x="89" y="19"/>
                </a:lnTo>
                <a:lnTo>
                  <a:pt x="89" y="27"/>
                </a:lnTo>
                <a:lnTo>
                  <a:pt x="85" y="32"/>
                </a:lnTo>
                <a:lnTo>
                  <a:pt x="71" y="32"/>
                </a:lnTo>
                <a:lnTo>
                  <a:pt x="65" y="26"/>
                </a:lnTo>
                <a:cubicBezTo>
                  <a:pt x="64" y="25"/>
                  <a:pt x="63" y="26"/>
                  <a:pt x="61" y="29"/>
                </a:cubicBezTo>
                <a:cubicBezTo>
                  <a:pt x="60" y="30"/>
                  <a:pt x="61" y="32"/>
                  <a:pt x="61" y="33"/>
                </a:cubicBezTo>
                <a:cubicBezTo>
                  <a:pt x="60" y="34"/>
                  <a:pt x="60" y="34"/>
                  <a:pt x="60" y="35"/>
                </a:cubicBezTo>
                <a:lnTo>
                  <a:pt x="58" y="36"/>
                </a:lnTo>
                <a:lnTo>
                  <a:pt x="58" y="44"/>
                </a:lnTo>
                <a:lnTo>
                  <a:pt x="52" y="43"/>
                </a:lnTo>
                <a:lnTo>
                  <a:pt x="46" y="57"/>
                </a:lnTo>
                <a:lnTo>
                  <a:pt x="40" y="61"/>
                </a:lnTo>
                <a:lnTo>
                  <a:pt x="32" y="63"/>
                </a:lnTo>
                <a:lnTo>
                  <a:pt x="26" y="59"/>
                </a:lnTo>
                <a:lnTo>
                  <a:pt x="10" y="47"/>
                </a:lnTo>
                <a:lnTo>
                  <a:pt x="0" y="41"/>
                </a:lnTo>
                <a:lnTo>
                  <a:pt x="0" y="37"/>
                </a:lnTo>
                <a:lnTo>
                  <a:pt x="3" y="37"/>
                </a:lnTo>
                <a:lnTo>
                  <a:pt x="15" y="33"/>
                </a:lnTo>
                <a:lnTo>
                  <a:pt x="26" y="32"/>
                </a:lnTo>
                <a:lnTo>
                  <a:pt x="26" y="29"/>
                </a:lnTo>
                <a:lnTo>
                  <a:pt x="24" y="27"/>
                </a:lnTo>
                <a:lnTo>
                  <a:pt x="30" y="19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8" name="Freeform 169"/>
          <p:cNvSpPr>
            <a:spLocks/>
          </p:cNvSpPr>
          <p:nvPr/>
        </p:nvSpPr>
        <p:spPr bwMode="auto">
          <a:xfrm>
            <a:off x="4714876" y="3143248"/>
            <a:ext cx="438150" cy="590550"/>
          </a:xfrm>
          <a:custGeom>
            <a:avLst/>
            <a:gdLst>
              <a:gd name="T0" fmla="*/ 2147483647 w 46"/>
              <a:gd name="T1" fmla="*/ 2147483647 h 62"/>
              <a:gd name="T2" fmla="*/ 2147483647 w 46"/>
              <a:gd name="T3" fmla="*/ 2147483647 h 62"/>
              <a:gd name="T4" fmla="*/ 2147483647 w 46"/>
              <a:gd name="T5" fmla="*/ 0 h 62"/>
              <a:gd name="T6" fmla="*/ 2147483647 w 46"/>
              <a:gd name="T7" fmla="*/ 0 h 62"/>
              <a:gd name="T8" fmla="*/ 2147483647 w 46"/>
              <a:gd name="T9" fmla="*/ 2147483647 h 62"/>
              <a:gd name="T10" fmla="*/ 2147483647 w 46"/>
              <a:gd name="T11" fmla="*/ 2147483647 h 62"/>
              <a:gd name="T12" fmla="*/ 2147483647 w 46"/>
              <a:gd name="T13" fmla="*/ 2147483647 h 62"/>
              <a:gd name="T14" fmla="*/ 2147483647 w 46"/>
              <a:gd name="T15" fmla="*/ 2147483647 h 62"/>
              <a:gd name="T16" fmla="*/ 2147483647 w 46"/>
              <a:gd name="T17" fmla="*/ 2147483647 h 62"/>
              <a:gd name="T18" fmla="*/ 2147483647 w 46"/>
              <a:gd name="T19" fmla="*/ 2147483647 h 62"/>
              <a:gd name="T20" fmla="*/ 2147483647 w 46"/>
              <a:gd name="T21" fmla="*/ 2147483647 h 62"/>
              <a:gd name="T22" fmla="*/ 2147483647 w 46"/>
              <a:gd name="T23" fmla="*/ 2147483647 h 62"/>
              <a:gd name="T24" fmla="*/ 2147483647 w 46"/>
              <a:gd name="T25" fmla="*/ 2147483647 h 62"/>
              <a:gd name="T26" fmla="*/ 2147483647 w 46"/>
              <a:gd name="T27" fmla="*/ 2147483647 h 62"/>
              <a:gd name="T28" fmla="*/ 2147483647 w 46"/>
              <a:gd name="T29" fmla="*/ 2147483647 h 62"/>
              <a:gd name="T30" fmla="*/ 2147483647 w 46"/>
              <a:gd name="T31" fmla="*/ 2147483647 h 62"/>
              <a:gd name="T32" fmla="*/ 2147483647 w 46"/>
              <a:gd name="T33" fmla="*/ 2147483647 h 62"/>
              <a:gd name="T34" fmla="*/ 2147483647 w 46"/>
              <a:gd name="T35" fmla="*/ 2147483647 h 62"/>
              <a:gd name="T36" fmla="*/ 2147483647 w 46"/>
              <a:gd name="T37" fmla="*/ 2147483647 h 62"/>
              <a:gd name="T38" fmla="*/ 2147483647 w 46"/>
              <a:gd name="T39" fmla="*/ 2147483647 h 62"/>
              <a:gd name="T40" fmla="*/ 2147483647 w 46"/>
              <a:gd name="T41" fmla="*/ 2147483647 h 62"/>
              <a:gd name="T42" fmla="*/ 2147483647 w 46"/>
              <a:gd name="T43" fmla="*/ 2147483647 h 62"/>
              <a:gd name="T44" fmla="*/ 2147483647 w 46"/>
              <a:gd name="T45" fmla="*/ 2147483647 h 62"/>
              <a:gd name="T46" fmla="*/ 2147483647 w 46"/>
              <a:gd name="T47" fmla="*/ 2147483647 h 62"/>
              <a:gd name="T48" fmla="*/ 2147483647 w 46"/>
              <a:gd name="T49" fmla="*/ 2147483647 h 62"/>
              <a:gd name="T50" fmla="*/ 2147483647 w 46"/>
              <a:gd name="T51" fmla="*/ 2147483647 h 62"/>
              <a:gd name="T52" fmla="*/ 0 w 46"/>
              <a:gd name="T53" fmla="*/ 2147483647 h 62"/>
              <a:gd name="T54" fmla="*/ 2147483647 w 46"/>
              <a:gd name="T55" fmla="*/ 2147483647 h 6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46"/>
              <a:gd name="T85" fmla="*/ 0 h 62"/>
              <a:gd name="T86" fmla="*/ 46 w 46"/>
              <a:gd name="T87" fmla="*/ 62 h 6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46" h="62">
                <a:moveTo>
                  <a:pt x="1" y="2"/>
                </a:moveTo>
                <a:lnTo>
                  <a:pt x="15" y="2"/>
                </a:lnTo>
                <a:lnTo>
                  <a:pt x="16" y="0"/>
                </a:lnTo>
                <a:lnTo>
                  <a:pt x="26" y="0"/>
                </a:lnTo>
                <a:lnTo>
                  <a:pt x="27" y="8"/>
                </a:lnTo>
                <a:lnTo>
                  <a:pt x="36" y="21"/>
                </a:lnTo>
                <a:lnTo>
                  <a:pt x="37" y="21"/>
                </a:lnTo>
                <a:lnTo>
                  <a:pt x="38" y="21"/>
                </a:lnTo>
                <a:lnTo>
                  <a:pt x="45" y="19"/>
                </a:lnTo>
                <a:lnTo>
                  <a:pt x="46" y="20"/>
                </a:lnTo>
                <a:lnTo>
                  <a:pt x="45" y="23"/>
                </a:lnTo>
                <a:cubicBezTo>
                  <a:pt x="45" y="23"/>
                  <a:pt x="44" y="24"/>
                  <a:pt x="44" y="24"/>
                </a:cubicBezTo>
                <a:lnTo>
                  <a:pt x="44" y="31"/>
                </a:lnTo>
                <a:lnTo>
                  <a:pt x="44" y="37"/>
                </a:lnTo>
                <a:lnTo>
                  <a:pt x="41" y="37"/>
                </a:lnTo>
                <a:lnTo>
                  <a:pt x="41" y="55"/>
                </a:lnTo>
                <a:lnTo>
                  <a:pt x="39" y="60"/>
                </a:lnTo>
                <a:lnTo>
                  <a:pt x="36" y="62"/>
                </a:lnTo>
                <a:lnTo>
                  <a:pt x="24" y="55"/>
                </a:lnTo>
                <a:lnTo>
                  <a:pt x="16" y="55"/>
                </a:lnTo>
                <a:lnTo>
                  <a:pt x="13" y="48"/>
                </a:lnTo>
                <a:lnTo>
                  <a:pt x="11" y="39"/>
                </a:lnTo>
                <a:cubicBezTo>
                  <a:pt x="11" y="35"/>
                  <a:pt x="10" y="32"/>
                  <a:pt x="10" y="29"/>
                </a:cubicBezTo>
                <a:lnTo>
                  <a:pt x="9" y="25"/>
                </a:lnTo>
                <a:lnTo>
                  <a:pt x="7" y="22"/>
                </a:lnTo>
                <a:lnTo>
                  <a:pt x="7" y="16"/>
                </a:lnTo>
                <a:lnTo>
                  <a:pt x="0" y="10"/>
                </a:lnTo>
                <a:lnTo>
                  <a:pt x="1" y="2"/>
                </a:lnTo>
                <a:close/>
              </a:path>
            </a:pathLst>
          </a:custGeom>
          <a:solidFill>
            <a:srgbClr val="DCF301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29" name="Freeform 167"/>
          <p:cNvSpPr>
            <a:spLocks/>
          </p:cNvSpPr>
          <p:nvPr/>
        </p:nvSpPr>
        <p:spPr bwMode="auto">
          <a:xfrm>
            <a:off x="4929191" y="2643184"/>
            <a:ext cx="571505" cy="785817"/>
          </a:xfrm>
          <a:custGeom>
            <a:avLst/>
            <a:gdLst>
              <a:gd name="T0" fmla="*/ 2147483647 w 49"/>
              <a:gd name="T1" fmla="*/ 2147483647 h 69"/>
              <a:gd name="T2" fmla="*/ 2147483647 w 49"/>
              <a:gd name="T3" fmla="*/ 0 h 69"/>
              <a:gd name="T4" fmla="*/ 2147483647 w 49"/>
              <a:gd name="T5" fmla="*/ 2147483647 h 69"/>
              <a:gd name="T6" fmla="*/ 2147483647 w 49"/>
              <a:gd name="T7" fmla="*/ 2147483647 h 69"/>
              <a:gd name="T8" fmla="*/ 2147483647 w 49"/>
              <a:gd name="T9" fmla="*/ 2147483647 h 69"/>
              <a:gd name="T10" fmla="*/ 2147483647 w 49"/>
              <a:gd name="T11" fmla="*/ 2147483647 h 69"/>
              <a:gd name="T12" fmla="*/ 2147483647 w 49"/>
              <a:gd name="T13" fmla="*/ 2147483647 h 69"/>
              <a:gd name="T14" fmla="*/ 2147483647 w 49"/>
              <a:gd name="T15" fmla="*/ 2147483647 h 69"/>
              <a:gd name="T16" fmla="*/ 2147483647 w 49"/>
              <a:gd name="T17" fmla="*/ 2147483647 h 69"/>
              <a:gd name="T18" fmla="*/ 2147483647 w 49"/>
              <a:gd name="T19" fmla="*/ 2147483647 h 69"/>
              <a:gd name="T20" fmla="*/ 2147483647 w 49"/>
              <a:gd name="T21" fmla="*/ 2147483647 h 69"/>
              <a:gd name="T22" fmla="*/ 2147483647 w 49"/>
              <a:gd name="T23" fmla="*/ 2147483647 h 69"/>
              <a:gd name="T24" fmla="*/ 2147483647 w 49"/>
              <a:gd name="T25" fmla="*/ 2147483647 h 69"/>
              <a:gd name="T26" fmla="*/ 2147483647 w 49"/>
              <a:gd name="T27" fmla="*/ 2147483647 h 69"/>
              <a:gd name="T28" fmla="*/ 2147483647 w 49"/>
              <a:gd name="T29" fmla="*/ 2147483647 h 69"/>
              <a:gd name="T30" fmla="*/ 2147483647 w 49"/>
              <a:gd name="T31" fmla="*/ 2147483647 h 69"/>
              <a:gd name="T32" fmla="*/ 2147483647 w 49"/>
              <a:gd name="T33" fmla="*/ 2147483647 h 69"/>
              <a:gd name="T34" fmla="*/ 2147483647 w 49"/>
              <a:gd name="T35" fmla="*/ 2147483647 h 69"/>
              <a:gd name="T36" fmla="*/ 2147483647 w 49"/>
              <a:gd name="T37" fmla="*/ 2147483647 h 69"/>
              <a:gd name="T38" fmla="*/ 2147483647 w 49"/>
              <a:gd name="T39" fmla="*/ 2147483647 h 69"/>
              <a:gd name="T40" fmla="*/ 0 w 49"/>
              <a:gd name="T41" fmla="*/ 2147483647 h 69"/>
              <a:gd name="T42" fmla="*/ 0 w 49"/>
              <a:gd name="T43" fmla="*/ 2147483647 h 69"/>
              <a:gd name="T44" fmla="*/ 2147483647 w 49"/>
              <a:gd name="T45" fmla="*/ 2147483647 h 69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49"/>
              <a:gd name="T70" fmla="*/ 0 h 69"/>
              <a:gd name="T71" fmla="*/ 49 w 49"/>
              <a:gd name="T72" fmla="*/ 69 h 69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49" h="69">
                <a:moveTo>
                  <a:pt x="19" y="3"/>
                </a:moveTo>
                <a:lnTo>
                  <a:pt x="22" y="0"/>
                </a:lnTo>
                <a:lnTo>
                  <a:pt x="29" y="3"/>
                </a:lnTo>
                <a:lnTo>
                  <a:pt x="39" y="2"/>
                </a:lnTo>
                <a:lnTo>
                  <a:pt x="40" y="3"/>
                </a:lnTo>
                <a:lnTo>
                  <a:pt x="40" y="4"/>
                </a:lnTo>
                <a:cubicBezTo>
                  <a:pt x="41" y="5"/>
                  <a:pt x="41" y="5"/>
                  <a:pt x="41" y="5"/>
                </a:cubicBezTo>
                <a:lnTo>
                  <a:pt x="42" y="8"/>
                </a:lnTo>
                <a:lnTo>
                  <a:pt x="42" y="11"/>
                </a:lnTo>
                <a:cubicBezTo>
                  <a:pt x="42" y="12"/>
                  <a:pt x="42" y="13"/>
                  <a:pt x="42" y="13"/>
                </a:cubicBezTo>
                <a:cubicBezTo>
                  <a:pt x="42" y="15"/>
                  <a:pt x="42" y="16"/>
                  <a:pt x="43" y="17"/>
                </a:cubicBezTo>
                <a:lnTo>
                  <a:pt x="46" y="27"/>
                </a:lnTo>
                <a:lnTo>
                  <a:pt x="49" y="34"/>
                </a:lnTo>
                <a:lnTo>
                  <a:pt x="46" y="35"/>
                </a:lnTo>
                <a:cubicBezTo>
                  <a:pt x="42" y="40"/>
                  <a:pt x="39" y="45"/>
                  <a:pt x="35" y="49"/>
                </a:cubicBezTo>
                <a:lnTo>
                  <a:pt x="26" y="55"/>
                </a:lnTo>
                <a:lnTo>
                  <a:pt x="20" y="66"/>
                </a:lnTo>
                <a:lnTo>
                  <a:pt x="14" y="67"/>
                </a:lnTo>
                <a:cubicBezTo>
                  <a:pt x="12" y="68"/>
                  <a:pt x="10" y="69"/>
                  <a:pt x="9" y="67"/>
                </a:cubicBezTo>
                <a:lnTo>
                  <a:pt x="1" y="55"/>
                </a:lnTo>
                <a:lnTo>
                  <a:pt x="0" y="47"/>
                </a:lnTo>
                <a:lnTo>
                  <a:pt x="0" y="31"/>
                </a:lnTo>
                <a:cubicBezTo>
                  <a:pt x="0" y="26"/>
                  <a:pt x="19" y="3"/>
                  <a:pt x="19" y="3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0" name="Freeform 178"/>
          <p:cNvSpPr>
            <a:spLocks/>
          </p:cNvSpPr>
          <p:nvPr/>
        </p:nvSpPr>
        <p:spPr bwMode="auto">
          <a:xfrm>
            <a:off x="5143504" y="4071942"/>
            <a:ext cx="757238" cy="1214446"/>
          </a:xfrm>
          <a:custGeom>
            <a:avLst/>
            <a:gdLst>
              <a:gd name="T0" fmla="*/ 2147483647 w 72"/>
              <a:gd name="T1" fmla="*/ 0 h 115"/>
              <a:gd name="T2" fmla="*/ 2147483647 w 72"/>
              <a:gd name="T3" fmla="*/ 2147483647 h 115"/>
              <a:gd name="T4" fmla="*/ 2147483647 w 72"/>
              <a:gd name="T5" fmla="*/ 2147483647 h 115"/>
              <a:gd name="T6" fmla="*/ 2147483647 w 72"/>
              <a:gd name="T7" fmla="*/ 2147483647 h 115"/>
              <a:gd name="T8" fmla="*/ 2147483647 w 72"/>
              <a:gd name="T9" fmla="*/ 2147483647 h 115"/>
              <a:gd name="T10" fmla="*/ 2147483647 w 72"/>
              <a:gd name="T11" fmla="*/ 2147483647 h 115"/>
              <a:gd name="T12" fmla="*/ 2147483647 w 72"/>
              <a:gd name="T13" fmla="*/ 2147483647 h 115"/>
              <a:gd name="T14" fmla="*/ 2147483647 w 72"/>
              <a:gd name="T15" fmla="*/ 2147483647 h 115"/>
              <a:gd name="T16" fmla="*/ 2147483647 w 72"/>
              <a:gd name="T17" fmla="*/ 2147483647 h 115"/>
              <a:gd name="T18" fmla="*/ 2147483647 w 72"/>
              <a:gd name="T19" fmla="*/ 2147483647 h 115"/>
              <a:gd name="T20" fmla="*/ 2147483647 w 72"/>
              <a:gd name="T21" fmla="*/ 2147483647 h 115"/>
              <a:gd name="T22" fmla="*/ 2147483647 w 72"/>
              <a:gd name="T23" fmla="*/ 2147483647 h 115"/>
              <a:gd name="T24" fmla="*/ 2147483647 w 72"/>
              <a:gd name="T25" fmla="*/ 2147483647 h 115"/>
              <a:gd name="T26" fmla="*/ 2147483647 w 72"/>
              <a:gd name="T27" fmla="*/ 2147483647 h 115"/>
              <a:gd name="T28" fmla="*/ 2147483647 w 72"/>
              <a:gd name="T29" fmla="*/ 2147483647 h 115"/>
              <a:gd name="T30" fmla="*/ 2147483647 w 72"/>
              <a:gd name="T31" fmla="*/ 2147483647 h 115"/>
              <a:gd name="T32" fmla="*/ 2147483647 w 72"/>
              <a:gd name="T33" fmla="*/ 2147483647 h 115"/>
              <a:gd name="T34" fmla="*/ 2147483647 w 72"/>
              <a:gd name="T35" fmla="*/ 2147483647 h 115"/>
              <a:gd name="T36" fmla="*/ 2147483647 w 72"/>
              <a:gd name="T37" fmla="*/ 2147483647 h 115"/>
              <a:gd name="T38" fmla="*/ 2147483647 w 72"/>
              <a:gd name="T39" fmla="*/ 2147483647 h 115"/>
              <a:gd name="T40" fmla="*/ 2147483647 w 72"/>
              <a:gd name="T41" fmla="*/ 2147483647 h 115"/>
              <a:gd name="T42" fmla="*/ 2147483647 w 72"/>
              <a:gd name="T43" fmla="*/ 2147483647 h 115"/>
              <a:gd name="T44" fmla="*/ 2147483647 w 72"/>
              <a:gd name="T45" fmla="*/ 2147483647 h 115"/>
              <a:gd name="T46" fmla="*/ 2147483647 w 72"/>
              <a:gd name="T47" fmla="*/ 2147483647 h 115"/>
              <a:gd name="T48" fmla="*/ 2147483647 w 72"/>
              <a:gd name="T49" fmla="*/ 2147483647 h 115"/>
              <a:gd name="T50" fmla="*/ 2147483647 w 72"/>
              <a:gd name="T51" fmla="*/ 2147483647 h 115"/>
              <a:gd name="T52" fmla="*/ 2147483647 w 72"/>
              <a:gd name="T53" fmla="*/ 2147483647 h 115"/>
              <a:gd name="T54" fmla="*/ 2147483647 w 72"/>
              <a:gd name="T55" fmla="*/ 2147483647 h 115"/>
              <a:gd name="T56" fmla="*/ 2147483647 w 72"/>
              <a:gd name="T57" fmla="*/ 2147483647 h 115"/>
              <a:gd name="T58" fmla="*/ 2147483647 w 72"/>
              <a:gd name="T59" fmla="*/ 2147483647 h 115"/>
              <a:gd name="T60" fmla="*/ 2147483647 w 72"/>
              <a:gd name="T61" fmla="*/ 2147483647 h 115"/>
              <a:gd name="T62" fmla="*/ 2147483647 w 72"/>
              <a:gd name="T63" fmla="*/ 2147483647 h 115"/>
              <a:gd name="T64" fmla="*/ 2147483647 w 72"/>
              <a:gd name="T65" fmla="*/ 2147483647 h 115"/>
              <a:gd name="T66" fmla="*/ 2147483647 w 72"/>
              <a:gd name="T67" fmla="*/ 2147483647 h 115"/>
              <a:gd name="T68" fmla="*/ 2147483647 w 72"/>
              <a:gd name="T69" fmla="*/ 2147483647 h 115"/>
              <a:gd name="T70" fmla="*/ 2147483647 w 72"/>
              <a:gd name="T71" fmla="*/ 2147483647 h 115"/>
              <a:gd name="T72" fmla="*/ 2147483647 w 72"/>
              <a:gd name="T73" fmla="*/ 2147483647 h 115"/>
              <a:gd name="T74" fmla="*/ 2147483647 w 72"/>
              <a:gd name="T75" fmla="*/ 2147483647 h 115"/>
              <a:gd name="T76" fmla="*/ 2147483647 w 72"/>
              <a:gd name="T77" fmla="*/ 2147483647 h 115"/>
              <a:gd name="T78" fmla="*/ 2147483647 w 72"/>
              <a:gd name="T79" fmla="*/ 2147483647 h 115"/>
              <a:gd name="T80" fmla="*/ 2147483647 w 72"/>
              <a:gd name="T81" fmla="*/ 2147483647 h 115"/>
              <a:gd name="T82" fmla="*/ 2147483647 w 72"/>
              <a:gd name="T83" fmla="*/ 2147483647 h 115"/>
              <a:gd name="T84" fmla="*/ 2147483647 w 72"/>
              <a:gd name="T85" fmla="*/ 2147483647 h 115"/>
              <a:gd name="T86" fmla="*/ 2147483647 w 72"/>
              <a:gd name="T87" fmla="*/ 2147483647 h 115"/>
              <a:gd name="T88" fmla="*/ 2147483647 w 72"/>
              <a:gd name="T89" fmla="*/ 2147483647 h 115"/>
              <a:gd name="T90" fmla="*/ 2147483647 w 72"/>
              <a:gd name="T91" fmla="*/ 2147483647 h 115"/>
              <a:gd name="T92" fmla="*/ 2147483647 w 72"/>
              <a:gd name="T93" fmla="*/ 2147483647 h 115"/>
              <a:gd name="T94" fmla="*/ 2147483647 w 72"/>
              <a:gd name="T95" fmla="*/ 2147483647 h 115"/>
              <a:gd name="T96" fmla="*/ 0 w 72"/>
              <a:gd name="T97" fmla="*/ 2147483647 h 115"/>
              <a:gd name="T98" fmla="*/ 0 w 72"/>
              <a:gd name="T99" fmla="*/ 2147483647 h 115"/>
              <a:gd name="T100" fmla="*/ 2147483647 w 72"/>
              <a:gd name="T101" fmla="*/ 2147483647 h 115"/>
              <a:gd name="T102" fmla="*/ 2147483647 w 72"/>
              <a:gd name="T103" fmla="*/ 2147483647 h 115"/>
              <a:gd name="T104" fmla="*/ 2147483647 w 72"/>
              <a:gd name="T105" fmla="*/ 2147483647 h 115"/>
              <a:gd name="T106" fmla="*/ 2147483647 w 72"/>
              <a:gd name="T107" fmla="*/ 0 h 11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2"/>
              <a:gd name="T163" fmla="*/ 0 h 115"/>
              <a:gd name="T164" fmla="*/ 72 w 72"/>
              <a:gd name="T165" fmla="*/ 115 h 11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2" h="115">
                <a:moveTo>
                  <a:pt x="18" y="0"/>
                </a:moveTo>
                <a:lnTo>
                  <a:pt x="26" y="6"/>
                </a:lnTo>
                <a:lnTo>
                  <a:pt x="38" y="9"/>
                </a:lnTo>
                <a:lnTo>
                  <a:pt x="45" y="9"/>
                </a:lnTo>
                <a:cubicBezTo>
                  <a:pt x="44" y="10"/>
                  <a:pt x="44" y="10"/>
                  <a:pt x="44" y="11"/>
                </a:cubicBezTo>
                <a:lnTo>
                  <a:pt x="45" y="12"/>
                </a:lnTo>
                <a:cubicBezTo>
                  <a:pt x="45" y="12"/>
                  <a:pt x="45" y="12"/>
                  <a:pt x="45" y="13"/>
                </a:cubicBezTo>
                <a:lnTo>
                  <a:pt x="48" y="16"/>
                </a:lnTo>
                <a:lnTo>
                  <a:pt x="47" y="21"/>
                </a:lnTo>
                <a:cubicBezTo>
                  <a:pt x="47" y="23"/>
                  <a:pt x="47" y="24"/>
                  <a:pt x="47" y="26"/>
                </a:cubicBezTo>
                <a:cubicBezTo>
                  <a:pt x="47" y="28"/>
                  <a:pt x="47" y="30"/>
                  <a:pt x="47" y="33"/>
                </a:cubicBezTo>
                <a:cubicBezTo>
                  <a:pt x="46" y="34"/>
                  <a:pt x="46" y="36"/>
                  <a:pt x="46" y="37"/>
                </a:cubicBezTo>
                <a:cubicBezTo>
                  <a:pt x="46" y="40"/>
                  <a:pt x="45" y="42"/>
                  <a:pt x="45" y="44"/>
                </a:cubicBezTo>
                <a:cubicBezTo>
                  <a:pt x="44" y="47"/>
                  <a:pt x="43" y="50"/>
                  <a:pt x="43" y="53"/>
                </a:cubicBezTo>
                <a:cubicBezTo>
                  <a:pt x="43" y="54"/>
                  <a:pt x="43" y="55"/>
                  <a:pt x="43" y="56"/>
                </a:cubicBezTo>
                <a:cubicBezTo>
                  <a:pt x="43" y="56"/>
                  <a:pt x="43" y="57"/>
                  <a:pt x="43" y="57"/>
                </a:cubicBezTo>
                <a:lnTo>
                  <a:pt x="43" y="65"/>
                </a:lnTo>
                <a:lnTo>
                  <a:pt x="43" y="79"/>
                </a:lnTo>
                <a:lnTo>
                  <a:pt x="53" y="93"/>
                </a:lnTo>
                <a:lnTo>
                  <a:pt x="58" y="97"/>
                </a:lnTo>
                <a:lnTo>
                  <a:pt x="68" y="99"/>
                </a:lnTo>
                <a:lnTo>
                  <a:pt x="71" y="100"/>
                </a:lnTo>
                <a:cubicBezTo>
                  <a:pt x="71" y="100"/>
                  <a:pt x="71" y="101"/>
                  <a:pt x="72" y="101"/>
                </a:cubicBezTo>
                <a:cubicBezTo>
                  <a:pt x="72" y="102"/>
                  <a:pt x="72" y="104"/>
                  <a:pt x="72" y="104"/>
                </a:cubicBezTo>
                <a:cubicBezTo>
                  <a:pt x="72" y="105"/>
                  <a:pt x="71" y="105"/>
                  <a:pt x="71" y="105"/>
                </a:cubicBezTo>
                <a:lnTo>
                  <a:pt x="62" y="115"/>
                </a:lnTo>
                <a:lnTo>
                  <a:pt x="59" y="114"/>
                </a:lnTo>
                <a:lnTo>
                  <a:pt x="59" y="111"/>
                </a:lnTo>
                <a:lnTo>
                  <a:pt x="55" y="111"/>
                </a:lnTo>
                <a:lnTo>
                  <a:pt x="55" y="113"/>
                </a:lnTo>
                <a:lnTo>
                  <a:pt x="47" y="113"/>
                </a:lnTo>
                <a:lnTo>
                  <a:pt x="42" y="113"/>
                </a:lnTo>
                <a:lnTo>
                  <a:pt x="42" y="111"/>
                </a:lnTo>
                <a:lnTo>
                  <a:pt x="37" y="112"/>
                </a:lnTo>
                <a:cubicBezTo>
                  <a:pt x="37" y="112"/>
                  <a:pt x="37" y="110"/>
                  <a:pt x="37" y="110"/>
                </a:cubicBezTo>
                <a:lnTo>
                  <a:pt x="33" y="110"/>
                </a:lnTo>
                <a:lnTo>
                  <a:pt x="33" y="108"/>
                </a:lnTo>
                <a:lnTo>
                  <a:pt x="31" y="108"/>
                </a:lnTo>
                <a:cubicBezTo>
                  <a:pt x="31" y="108"/>
                  <a:pt x="31" y="107"/>
                  <a:pt x="31" y="107"/>
                </a:cubicBezTo>
                <a:cubicBezTo>
                  <a:pt x="30" y="107"/>
                  <a:pt x="28" y="107"/>
                  <a:pt x="27" y="107"/>
                </a:cubicBezTo>
                <a:lnTo>
                  <a:pt x="20" y="107"/>
                </a:lnTo>
                <a:lnTo>
                  <a:pt x="20" y="106"/>
                </a:lnTo>
                <a:lnTo>
                  <a:pt x="16" y="106"/>
                </a:lnTo>
                <a:lnTo>
                  <a:pt x="16" y="100"/>
                </a:lnTo>
                <a:lnTo>
                  <a:pt x="6" y="92"/>
                </a:lnTo>
                <a:lnTo>
                  <a:pt x="10" y="86"/>
                </a:lnTo>
                <a:lnTo>
                  <a:pt x="7" y="67"/>
                </a:lnTo>
                <a:lnTo>
                  <a:pt x="5" y="60"/>
                </a:lnTo>
                <a:lnTo>
                  <a:pt x="0" y="60"/>
                </a:lnTo>
                <a:lnTo>
                  <a:pt x="0" y="50"/>
                </a:lnTo>
                <a:lnTo>
                  <a:pt x="3" y="47"/>
                </a:lnTo>
                <a:lnTo>
                  <a:pt x="7" y="21"/>
                </a:lnTo>
                <a:lnTo>
                  <a:pt x="12" y="3"/>
                </a:lnTo>
                <a:cubicBezTo>
                  <a:pt x="13" y="1"/>
                  <a:pt x="17" y="2"/>
                  <a:pt x="18" y="0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0089E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1" name="Freeform 152"/>
          <p:cNvSpPr>
            <a:spLocks/>
          </p:cNvSpPr>
          <p:nvPr/>
        </p:nvSpPr>
        <p:spPr bwMode="auto">
          <a:xfrm>
            <a:off x="5840072" y="2023991"/>
            <a:ext cx="1123950" cy="1476376"/>
          </a:xfrm>
          <a:custGeom>
            <a:avLst/>
            <a:gdLst>
              <a:gd name="T0" fmla="*/ 2147483647 w 118"/>
              <a:gd name="T1" fmla="*/ 2147483647 h 140"/>
              <a:gd name="T2" fmla="*/ 2147483647 w 118"/>
              <a:gd name="T3" fmla="*/ 2147483647 h 140"/>
              <a:gd name="T4" fmla="*/ 2147483647 w 118"/>
              <a:gd name="T5" fmla="*/ 2147483647 h 140"/>
              <a:gd name="T6" fmla="*/ 2147483647 w 118"/>
              <a:gd name="T7" fmla="*/ 2147483647 h 140"/>
              <a:gd name="T8" fmla="*/ 2147483647 w 118"/>
              <a:gd name="T9" fmla="*/ 2147483647 h 140"/>
              <a:gd name="T10" fmla="*/ 2147483647 w 118"/>
              <a:gd name="T11" fmla="*/ 2147483647 h 140"/>
              <a:gd name="T12" fmla="*/ 2147483647 w 118"/>
              <a:gd name="T13" fmla="*/ 2147483647 h 140"/>
              <a:gd name="T14" fmla="*/ 2147483647 w 118"/>
              <a:gd name="T15" fmla="*/ 2147483647 h 140"/>
              <a:gd name="T16" fmla="*/ 2147483647 w 118"/>
              <a:gd name="T17" fmla="*/ 2147483647 h 140"/>
              <a:gd name="T18" fmla="*/ 2147483647 w 118"/>
              <a:gd name="T19" fmla="*/ 2147483647 h 140"/>
              <a:gd name="T20" fmla="*/ 2147483647 w 118"/>
              <a:gd name="T21" fmla="*/ 2147483647 h 140"/>
              <a:gd name="T22" fmla="*/ 2147483647 w 118"/>
              <a:gd name="T23" fmla="*/ 2147483647 h 140"/>
              <a:gd name="T24" fmla="*/ 2147483647 w 118"/>
              <a:gd name="T25" fmla="*/ 2147483647 h 140"/>
              <a:gd name="T26" fmla="*/ 2147483647 w 118"/>
              <a:gd name="T27" fmla="*/ 2147483647 h 140"/>
              <a:gd name="T28" fmla="*/ 2147483647 w 118"/>
              <a:gd name="T29" fmla="*/ 2147483647 h 140"/>
              <a:gd name="T30" fmla="*/ 2147483647 w 118"/>
              <a:gd name="T31" fmla="*/ 2147483647 h 140"/>
              <a:gd name="T32" fmla="*/ 2147483647 w 118"/>
              <a:gd name="T33" fmla="*/ 2147483647 h 140"/>
              <a:gd name="T34" fmla="*/ 2147483647 w 118"/>
              <a:gd name="T35" fmla="*/ 2147483647 h 140"/>
              <a:gd name="T36" fmla="*/ 2147483647 w 118"/>
              <a:gd name="T37" fmla="*/ 2147483647 h 140"/>
              <a:gd name="T38" fmla="*/ 2147483647 w 118"/>
              <a:gd name="T39" fmla="*/ 2147483647 h 140"/>
              <a:gd name="T40" fmla="*/ 2147483647 w 118"/>
              <a:gd name="T41" fmla="*/ 2147483647 h 140"/>
              <a:gd name="T42" fmla="*/ 2147483647 w 118"/>
              <a:gd name="T43" fmla="*/ 2147483647 h 140"/>
              <a:gd name="T44" fmla="*/ 2147483647 w 118"/>
              <a:gd name="T45" fmla="*/ 2147483647 h 140"/>
              <a:gd name="T46" fmla="*/ 2147483647 w 118"/>
              <a:gd name="T47" fmla="*/ 2147483647 h 140"/>
              <a:gd name="T48" fmla="*/ 2147483647 w 118"/>
              <a:gd name="T49" fmla="*/ 2147483647 h 140"/>
              <a:gd name="T50" fmla="*/ 2147483647 w 118"/>
              <a:gd name="T51" fmla="*/ 2147483647 h 140"/>
              <a:gd name="T52" fmla="*/ 2147483647 w 118"/>
              <a:gd name="T53" fmla="*/ 2147483647 h 140"/>
              <a:gd name="T54" fmla="*/ 2147483647 w 118"/>
              <a:gd name="T55" fmla="*/ 2147483647 h 140"/>
              <a:gd name="T56" fmla="*/ 2147483647 w 118"/>
              <a:gd name="T57" fmla="*/ 2147483647 h 140"/>
              <a:gd name="T58" fmla="*/ 2147483647 w 118"/>
              <a:gd name="T59" fmla="*/ 2147483647 h 140"/>
              <a:gd name="T60" fmla="*/ 2147483647 w 118"/>
              <a:gd name="T61" fmla="*/ 2147483647 h 140"/>
              <a:gd name="T62" fmla="*/ 2147483647 w 118"/>
              <a:gd name="T63" fmla="*/ 2147483647 h 140"/>
              <a:gd name="T64" fmla="*/ 2147483647 w 118"/>
              <a:gd name="T65" fmla="*/ 2147483647 h 140"/>
              <a:gd name="T66" fmla="*/ 2147483647 w 118"/>
              <a:gd name="T67" fmla="*/ 2147483647 h 14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18"/>
              <a:gd name="T103" fmla="*/ 0 h 140"/>
              <a:gd name="T104" fmla="*/ 118 w 118"/>
              <a:gd name="T105" fmla="*/ 140 h 14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18" h="140">
                <a:moveTo>
                  <a:pt x="45" y="10"/>
                </a:moveTo>
                <a:cubicBezTo>
                  <a:pt x="46" y="10"/>
                  <a:pt x="47" y="11"/>
                  <a:pt x="48" y="12"/>
                </a:cubicBezTo>
                <a:cubicBezTo>
                  <a:pt x="49" y="13"/>
                  <a:pt x="50" y="13"/>
                  <a:pt x="50" y="15"/>
                </a:cubicBezTo>
                <a:cubicBezTo>
                  <a:pt x="51" y="16"/>
                  <a:pt x="52" y="16"/>
                  <a:pt x="53" y="18"/>
                </a:cubicBezTo>
                <a:cubicBezTo>
                  <a:pt x="54" y="18"/>
                  <a:pt x="53" y="19"/>
                  <a:pt x="54" y="20"/>
                </a:cubicBezTo>
                <a:cubicBezTo>
                  <a:pt x="57" y="23"/>
                  <a:pt x="61" y="27"/>
                  <a:pt x="65" y="31"/>
                </a:cubicBezTo>
                <a:cubicBezTo>
                  <a:pt x="66" y="32"/>
                  <a:pt x="66" y="33"/>
                  <a:pt x="68" y="34"/>
                </a:cubicBezTo>
                <a:cubicBezTo>
                  <a:pt x="74" y="39"/>
                  <a:pt x="80" y="44"/>
                  <a:pt x="84" y="47"/>
                </a:cubicBezTo>
                <a:cubicBezTo>
                  <a:pt x="86" y="48"/>
                  <a:pt x="88" y="49"/>
                  <a:pt x="91" y="51"/>
                </a:cubicBezTo>
                <a:cubicBezTo>
                  <a:pt x="92" y="52"/>
                  <a:pt x="94" y="53"/>
                  <a:pt x="96" y="55"/>
                </a:cubicBezTo>
                <a:cubicBezTo>
                  <a:pt x="97" y="56"/>
                  <a:pt x="98" y="56"/>
                  <a:pt x="99" y="57"/>
                </a:cubicBezTo>
                <a:cubicBezTo>
                  <a:pt x="99" y="57"/>
                  <a:pt x="100" y="58"/>
                  <a:pt x="101" y="59"/>
                </a:cubicBezTo>
                <a:cubicBezTo>
                  <a:pt x="101" y="60"/>
                  <a:pt x="103" y="61"/>
                  <a:pt x="103" y="62"/>
                </a:cubicBezTo>
                <a:cubicBezTo>
                  <a:pt x="105" y="65"/>
                  <a:pt x="105" y="66"/>
                  <a:pt x="103" y="69"/>
                </a:cubicBezTo>
                <a:cubicBezTo>
                  <a:pt x="103" y="70"/>
                  <a:pt x="102" y="72"/>
                  <a:pt x="102" y="72"/>
                </a:cubicBezTo>
                <a:cubicBezTo>
                  <a:pt x="102" y="74"/>
                  <a:pt x="100" y="77"/>
                  <a:pt x="97" y="78"/>
                </a:cubicBezTo>
                <a:cubicBezTo>
                  <a:pt x="97" y="79"/>
                  <a:pt x="97" y="79"/>
                  <a:pt x="97" y="79"/>
                </a:cubicBezTo>
                <a:cubicBezTo>
                  <a:pt x="97" y="79"/>
                  <a:pt x="97" y="81"/>
                  <a:pt x="96" y="82"/>
                </a:cubicBezTo>
                <a:cubicBezTo>
                  <a:pt x="95" y="82"/>
                  <a:pt x="94" y="82"/>
                  <a:pt x="94" y="83"/>
                </a:cubicBezTo>
                <a:cubicBezTo>
                  <a:pt x="94" y="86"/>
                  <a:pt x="94" y="90"/>
                  <a:pt x="95" y="93"/>
                </a:cubicBezTo>
                <a:cubicBezTo>
                  <a:pt x="95" y="94"/>
                  <a:pt x="97" y="94"/>
                  <a:pt x="97" y="95"/>
                </a:cubicBezTo>
                <a:cubicBezTo>
                  <a:pt x="98" y="96"/>
                  <a:pt x="100" y="98"/>
                  <a:pt x="101" y="99"/>
                </a:cubicBezTo>
                <a:cubicBezTo>
                  <a:pt x="102" y="101"/>
                  <a:pt x="101" y="103"/>
                  <a:pt x="102" y="105"/>
                </a:cubicBezTo>
                <a:cubicBezTo>
                  <a:pt x="102" y="106"/>
                  <a:pt x="104" y="107"/>
                  <a:pt x="105" y="108"/>
                </a:cubicBezTo>
                <a:cubicBezTo>
                  <a:pt x="109" y="115"/>
                  <a:pt x="108" y="117"/>
                  <a:pt x="117" y="121"/>
                </a:cubicBezTo>
                <a:cubicBezTo>
                  <a:pt x="118" y="121"/>
                  <a:pt x="114" y="122"/>
                  <a:pt x="115" y="123"/>
                </a:cubicBezTo>
                <a:cubicBezTo>
                  <a:pt x="115" y="124"/>
                  <a:pt x="113" y="126"/>
                  <a:pt x="112" y="127"/>
                </a:cubicBezTo>
                <a:cubicBezTo>
                  <a:pt x="111" y="129"/>
                  <a:pt x="110" y="132"/>
                  <a:pt x="107" y="133"/>
                </a:cubicBezTo>
                <a:cubicBezTo>
                  <a:pt x="105" y="135"/>
                  <a:pt x="102" y="137"/>
                  <a:pt x="100" y="138"/>
                </a:cubicBezTo>
                <a:cubicBezTo>
                  <a:pt x="97" y="139"/>
                  <a:pt x="95" y="139"/>
                  <a:pt x="94" y="139"/>
                </a:cubicBezTo>
                <a:cubicBezTo>
                  <a:pt x="92" y="139"/>
                  <a:pt x="92" y="136"/>
                  <a:pt x="91" y="135"/>
                </a:cubicBezTo>
                <a:cubicBezTo>
                  <a:pt x="89" y="133"/>
                  <a:pt x="87" y="132"/>
                  <a:pt x="86" y="130"/>
                </a:cubicBezTo>
                <a:cubicBezTo>
                  <a:pt x="85" y="128"/>
                  <a:pt x="84" y="127"/>
                  <a:pt x="83" y="126"/>
                </a:cubicBezTo>
                <a:cubicBezTo>
                  <a:pt x="83" y="125"/>
                  <a:pt x="84" y="122"/>
                  <a:pt x="83" y="122"/>
                </a:cubicBezTo>
                <a:cubicBezTo>
                  <a:pt x="82" y="120"/>
                  <a:pt x="80" y="121"/>
                  <a:pt x="78" y="122"/>
                </a:cubicBezTo>
                <a:cubicBezTo>
                  <a:pt x="76" y="122"/>
                  <a:pt x="75" y="124"/>
                  <a:pt x="73" y="125"/>
                </a:cubicBezTo>
                <a:cubicBezTo>
                  <a:pt x="71" y="126"/>
                  <a:pt x="70" y="128"/>
                  <a:pt x="69" y="129"/>
                </a:cubicBezTo>
                <a:cubicBezTo>
                  <a:pt x="68" y="130"/>
                  <a:pt x="67" y="129"/>
                  <a:pt x="66" y="130"/>
                </a:cubicBezTo>
                <a:cubicBezTo>
                  <a:pt x="65" y="130"/>
                  <a:pt x="65" y="131"/>
                  <a:pt x="65" y="131"/>
                </a:cubicBezTo>
                <a:cubicBezTo>
                  <a:pt x="62" y="133"/>
                  <a:pt x="57" y="132"/>
                  <a:pt x="52" y="131"/>
                </a:cubicBezTo>
                <a:cubicBezTo>
                  <a:pt x="48" y="131"/>
                  <a:pt x="44" y="132"/>
                  <a:pt x="40" y="131"/>
                </a:cubicBezTo>
                <a:cubicBezTo>
                  <a:pt x="39" y="131"/>
                  <a:pt x="38" y="133"/>
                  <a:pt x="37" y="133"/>
                </a:cubicBezTo>
                <a:cubicBezTo>
                  <a:pt x="33" y="133"/>
                  <a:pt x="26" y="131"/>
                  <a:pt x="23" y="133"/>
                </a:cubicBezTo>
                <a:cubicBezTo>
                  <a:pt x="21" y="134"/>
                  <a:pt x="22" y="136"/>
                  <a:pt x="23" y="139"/>
                </a:cubicBezTo>
                <a:cubicBezTo>
                  <a:pt x="23" y="140"/>
                  <a:pt x="20" y="140"/>
                  <a:pt x="18" y="140"/>
                </a:cubicBezTo>
                <a:cubicBezTo>
                  <a:pt x="16" y="140"/>
                  <a:pt x="13" y="140"/>
                  <a:pt x="13" y="140"/>
                </a:cubicBezTo>
                <a:lnTo>
                  <a:pt x="4" y="133"/>
                </a:lnTo>
                <a:lnTo>
                  <a:pt x="9" y="124"/>
                </a:lnTo>
                <a:lnTo>
                  <a:pt x="11" y="113"/>
                </a:lnTo>
                <a:lnTo>
                  <a:pt x="9" y="105"/>
                </a:lnTo>
                <a:cubicBezTo>
                  <a:pt x="8" y="102"/>
                  <a:pt x="5" y="98"/>
                  <a:pt x="6" y="96"/>
                </a:cubicBezTo>
                <a:lnTo>
                  <a:pt x="6" y="94"/>
                </a:lnTo>
                <a:cubicBezTo>
                  <a:pt x="6" y="93"/>
                  <a:pt x="8" y="92"/>
                  <a:pt x="9" y="91"/>
                </a:cubicBezTo>
                <a:cubicBezTo>
                  <a:pt x="10" y="90"/>
                  <a:pt x="11" y="89"/>
                  <a:pt x="13" y="88"/>
                </a:cubicBezTo>
                <a:cubicBezTo>
                  <a:pt x="17" y="87"/>
                  <a:pt x="19" y="84"/>
                  <a:pt x="19" y="80"/>
                </a:cubicBezTo>
                <a:cubicBezTo>
                  <a:pt x="19" y="78"/>
                  <a:pt x="18" y="76"/>
                  <a:pt x="16" y="74"/>
                </a:cubicBezTo>
                <a:cubicBezTo>
                  <a:pt x="14" y="72"/>
                  <a:pt x="10" y="70"/>
                  <a:pt x="8" y="69"/>
                </a:cubicBezTo>
                <a:cubicBezTo>
                  <a:pt x="6" y="68"/>
                  <a:pt x="5" y="68"/>
                  <a:pt x="4" y="67"/>
                </a:cubicBezTo>
                <a:cubicBezTo>
                  <a:pt x="3" y="67"/>
                  <a:pt x="3" y="65"/>
                  <a:pt x="3" y="65"/>
                </a:cubicBezTo>
                <a:cubicBezTo>
                  <a:pt x="0" y="65"/>
                  <a:pt x="0" y="58"/>
                  <a:pt x="3" y="53"/>
                </a:cubicBezTo>
                <a:cubicBezTo>
                  <a:pt x="4" y="50"/>
                  <a:pt x="3" y="47"/>
                  <a:pt x="3" y="47"/>
                </a:cubicBezTo>
                <a:cubicBezTo>
                  <a:pt x="8" y="43"/>
                  <a:pt x="8" y="39"/>
                  <a:pt x="10" y="34"/>
                </a:cubicBezTo>
                <a:cubicBezTo>
                  <a:pt x="12" y="31"/>
                  <a:pt x="12" y="27"/>
                  <a:pt x="12" y="24"/>
                </a:cubicBezTo>
                <a:cubicBezTo>
                  <a:pt x="10" y="18"/>
                  <a:pt x="6" y="13"/>
                  <a:pt x="4" y="9"/>
                </a:cubicBezTo>
                <a:cubicBezTo>
                  <a:pt x="3" y="7"/>
                  <a:pt x="4" y="5"/>
                  <a:pt x="5" y="4"/>
                </a:cubicBezTo>
                <a:cubicBezTo>
                  <a:pt x="5" y="0"/>
                  <a:pt x="28" y="21"/>
                  <a:pt x="39" y="15"/>
                </a:cubicBezTo>
                <a:cubicBezTo>
                  <a:pt x="39" y="15"/>
                  <a:pt x="51" y="15"/>
                  <a:pt x="43" y="15"/>
                </a:cubicBezTo>
                <a:cubicBezTo>
                  <a:pt x="38" y="15"/>
                  <a:pt x="44" y="10"/>
                  <a:pt x="45" y="10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EB3D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2" name="Freeform 156"/>
          <p:cNvSpPr>
            <a:spLocks/>
          </p:cNvSpPr>
          <p:nvPr/>
        </p:nvSpPr>
        <p:spPr bwMode="auto">
          <a:xfrm>
            <a:off x="5678488" y="3244850"/>
            <a:ext cx="1085850" cy="704850"/>
          </a:xfrm>
          <a:custGeom>
            <a:avLst/>
            <a:gdLst>
              <a:gd name="T0" fmla="*/ 2147483647 w 114"/>
              <a:gd name="T1" fmla="*/ 2147483647 h 74"/>
              <a:gd name="T2" fmla="*/ 2147483647 w 114"/>
              <a:gd name="T3" fmla="*/ 2147483647 h 74"/>
              <a:gd name="T4" fmla="*/ 2147483647 w 114"/>
              <a:gd name="T5" fmla="*/ 2147483647 h 74"/>
              <a:gd name="T6" fmla="*/ 2147483647 w 114"/>
              <a:gd name="T7" fmla="*/ 2147483647 h 74"/>
              <a:gd name="T8" fmla="*/ 2147483647 w 114"/>
              <a:gd name="T9" fmla="*/ 2147483647 h 74"/>
              <a:gd name="T10" fmla="*/ 2147483647 w 114"/>
              <a:gd name="T11" fmla="*/ 2147483647 h 74"/>
              <a:gd name="T12" fmla="*/ 2147483647 w 114"/>
              <a:gd name="T13" fmla="*/ 2147483647 h 74"/>
              <a:gd name="T14" fmla="*/ 2147483647 w 114"/>
              <a:gd name="T15" fmla="*/ 2147483647 h 74"/>
              <a:gd name="T16" fmla="*/ 2147483647 w 114"/>
              <a:gd name="T17" fmla="*/ 2147483647 h 74"/>
              <a:gd name="T18" fmla="*/ 2147483647 w 114"/>
              <a:gd name="T19" fmla="*/ 2147483647 h 74"/>
              <a:gd name="T20" fmla="*/ 2147483647 w 114"/>
              <a:gd name="T21" fmla="*/ 2147483647 h 74"/>
              <a:gd name="T22" fmla="*/ 2147483647 w 114"/>
              <a:gd name="T23" fmla="*/ 2147483647 h 74"/>
              <a:gd name="T24" fmla="*/ 2147483647 w 114"/>
              <a:gd name="T25" fmla="*/ 2147483647 h 74"/>
              <a:gd name="T26" fmla="*/ 2147483647 w 114"/>
              <a:gd name="T27" fmla="*/ 2147483647 h 74"/>
              <a:gd name="T28" fmla="*/ 2147483647 w 114"/>
              <a:gd name="T29" fmla="*/ 2147483647 h 74"/>
              <a:gd name="T30" fmla="*/ 2147483647 w 114"/>
              <a:gd name="T31" fmla="*/ 2147483647 h 74"/>
              <a:gd name="T32" fmla="*/ 2147483647 w 114"/>
              <a:gd name="T33" fmla="*/ 2147483647 h 74"/>
              <a:gd name="T34" fmla="*/ 2147483647 w 114"/>
              <a:gd name="T35" fmla="*/ 2147483647 h 74"/>
              <a:gd name="T36" fmla="*/ 2147483647 w 114"/>
              <a:gd name="T37" fmla="*/ 2147483647 h 74"/>
              <a:gd name="T38" fmla="*/ 2147483647 w 114"/>
              <a:gd name="T39" fmla="*/ 2147483647 h 74"/>
              <a:gd name="T40" fmla="*/ 2147483647 w 114"/>
              <a:gd name="T41" fmla="*/ 2147483647 h 74"/>
              <a:gd name="T42" fmla="*/ 2147483647 w 114"/>
              <a:gd name="T43" fmla="*/ 2147483647 h 74"/>
              <a:gd name="T44" fmla="*/ 2147483647 w 114"/>
              <a:gd name="T45" fmla="*/ 2147483647 h 74"/>
              <a:gd name="T46" fmla="*/ 2147483647 w 114"/>
              <a:gd name="T47" fmla="*/ 2147483647 h 74"/>
              <a:gd name="T48" fmla="*/ 2147483647 w 114"/>
              <a:gd name="T49" fmla="*/ 2147483647 h 74"/>
              <a:gd name="T50" fmla="*/ 2147483647 w 114"/>
              <a:gd name="T51" fmla="*/ 2147483647 h 74"/>
              <a:gd name="T52" fmla="*/ 2147483647 w 114"/>
              <a:gd name="T53" fmla="*/ 2147483647 h 74"/>
              <a:gd name="T54" fmla="*/ 2147483647 w 114"/>
              <a:gd name="T55" fmla="*/ 2147483647 h 74"/>
              <a:gd name="T56" fmla="*/ 2147483647 w 114"/>
              <a:gd name="T57" fmla="*/ 2147483647 h 74"/>
              <a:gd name="T58" fmla="*/ 2147483647 w 114"/>
              <a:gd name="T59" fmla="*/ 2147483647 h 74"/>
              <a:gd name="T60" fmla="*/ 2147483647 w 114"/>
              <a:gd name="T61" fmla="*/ 2147483647 h 74"/>
              <a:gd name="T62" fmla="*/ 2147483647 w 114"/>
              <a:gd name="T63" fmla="*/ 2147483647 h 74"/>
              <a:gd name="T64" fmla="*/ 2147483647 w 114"/>
              <a:gd name="T65" fmla="*/ 2147483647 h 74"/>
              <a:gd name="T66" fmla="*/ 2147483647 w 114"/>
              <a:gd name="T67" fmla="*/ 2147483647 h 74"/>
              <a:gd name="T68" fmla="*/ 2147483647 w 114"/>
              <a:gd name="T69" fmla="*/ 2147483647 h 74"/>
              <a:gd name="T70" fmla="*/ 2147483647 w 114"/>
              <a:gd name="T71" fmla="*/ 2147483647 h 74"/>
              <a:gd name="T72" fmla="*/ 2147483647 w 114"/>
              <a:gd name="T73" fmla="*/ 2147483647 h 74"/>
              <a:gd name="T74" fmla="*/ 2147483647 w 114"/>
              <a:gd name="T75" fmla="*/ 2147483647 h 74"/>
              <a:gd name="T76" fmla="*/ 2147483647 w 114"/>
              <a:gd name="T77" fmla="*/ 2147483647 h 74"/>
              <a:gd name="T78" fmla="*/ 2147483647 w 114"/>
              <a:gd name="T79" fmla="*/ 2147483647 h 74"/>
              <a:gd name="T80" fmla="*/ 2147483647 w 114"/>
              <a:gd name="T81" fmla="*/ 2147483647 h 74"/>
              <a:gd name="T82" fmla="*/ 2147483647 w 114"/>
              <a:gd name="T83" fmla="*/ 2147483647 h 74"/>
              <a:gd name="T84" fmla="*/ 0 w 114"/>
              <a:gd name="T85" fmla="*/ 2147483647 h 74"/>
              <a:gd name="T86" fmla="*/ 2147483647 w 114"/>
              <a:gd name="T87" fmla="*/ 2147483647 h 7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14"/>
              <a:gd name="T133" fmla="*/ 0 h 74"/>
              <a:gd name="T134" fmla="*/ 114 w 114"/>
              <a:gd name="T135" fmla="*/ 74 h 7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14" h="74">
                <a:moveTo>
                  <a:pt x="4" y="0"/>
                </a:moveTo>
                <a:cubicBezTo>
                  <a:pt x="6" y="2"/>
                  <a:pt x="8" y="3"/>
                  <a:pt x="9" y="4"/>
                </a:cubicBezTo>
                <a:cubicBezTo>
                  <a:pt x="10" y="5"/>
                  <a:pt x="10" y="5"/>
                  <a:pt x="10" y="6"/>
                </a:cubicBezTo>
                <a:lnTo>
                  <a:pt x="12" y="7"/>
                </a:lnTo>
                <a:cubicBezTo>
                  <a:pt x="13" y="8"/>
                  <a:pt x="15" y="10"/>
                  <a:pt x="16" y="11"/>
                </a:cubicBezTo>
                <a:cubicBezTo>
                  <a:pt x="17" y="12"/>
                  <a:pt x="17" y="13"/>
                  <a:pt x="18" y="13"/>
                </a:cubicBezTo>
                <a:cubicBezTo>
                  <a:pt x="18" y="14"/>
                  <a:pt x="19" y="15"/>
                  <a:pt x="19" y="15"/>
                </a:cubicBezTo>
                <a:cubicBezTo>
                  <a:pt x="19" y="16"/>
                  <a:pt x="19" y="15"/>
                  <a:pt x="20" y="16"/>
                </a:cubicBezTo>
                <a:cubicBezTo>
                  <a:pt x="20" y="16"/>
                  <a:pt x="20" y="16"/>
                  <a:pt x="20" y="17"/>
                </a:cubicBezTo>
                <a:cubicBezTo>
                  <a:pt x="21" y="17"/>
                  <a:pt x="21" y="18"/>
                  <a:pt x="22" y="18"/>
                </a:cubicBezTo>
                <a:cubicBezTo>
                  <a:pt x="22" y="18"/>
                  <a:pt x="23" y="18"/>
                  <a:pt x="23" y="18"/>
                </a:cubicBezTo>
                <a:cubicBezTo>
                  <a:pt x="23" y="18"/>
                  <a:pt x="22" y="19"/>
                  <a:pt x="23" y="19"/>
                </a:cubicBezTo>
                <a:cubicBezTo>
                  <a:pt x="23" y="19"/>
                  <a:pt x="24" y="20"/>
                  <a:pt x="25" y="20"/>
                </a:cubicBezTo>
                <a:lnTo>
                  <a:pt x="27" y="22"/>
                </a:lnTo>
                <a:lnTo>
                  <a:pt x="30" y="24"/>
                </a:lnTo>
                <a:lnTo>
                  <a:pt x="32" y="25"/>
                </a:lnTo>
                <a:lnTo>
                  <a:pt x="32" y="26"/>
                </a:lnTo>
                <a:lnTo>
                  <a:pt x="35" y="26"/>
                </a:lnTo>
                <a:cubicBezTo>
                  <a:pt x="37" y="26"/>
                  <a:pt x="40" y="26"/>
                  <a:pt x="41" y="26"/>
                </a:cubicBezTo>
                <a:cubicBezTo>
                  <a:pt x="41" y="26"/>
                  <a:pt x="41" y="26"/>
                  <a:pt x="41" y="26"/>
                </a:cubicBezTo>
                <a:cubicBezTo>
                  <a:pt x="42" y="25"/>
                  <a:pt x="42" y="25"/>
                  <a:pt x="42" y="25"/>
                </a:cubicBezTo>
                <a:cubicBezTo>
                  <a:pt x="41" y="24"/>
                  <a:pt x="41" y="22"/>
                  <a:pt x="41" y="21"/>
                </a:cubicBezTo>
                <a:cubicBezTo>
                  <a:pt x="41" y="21"/>
                  <a:pt x="41" y="19"/>
                  <a:pt x="41" y="19"/>
                </a:cubicBezTo>
                <a:cubicBezTo>
                  <a:pt x="42" y="19"/>
                  <a:pt x="42" y="18"/>
                  <a:pt x="43" y="18"/>
                </a:cubicBezTo>
                <a:cubicBezTo>
                  <a:pt x="44" y="18"/>
                  <a:pt x="45" y="18"/>
                  <a:pt x="46" y="18"/>
                </a:cubicBezTo>
                <a:cubicBezTo>
                  <a:pt x="47" y="18"/>
                  <a:pt x="48" y="18"/>
                  <a:pt x="49" y="18"/>
                </a:cubicBezTo>
                <a:cubicBezTo>
                  <a:pt x="50" y="18"/>
                  <a:pt x="51" y="18"/>
                  <a:pt x="52" y="19"/>
                </a:cubicBezTo>
                <a:cubicBezTo>
                  <a:pt x="53" y="19"/>
                  <a:pt x="54" y="19"/>
                  <a:pt x="55" y="19"/>
                </a:cubicBezTo>
                <a:cubicBezTo>
                  <a:pt x="55" y="19"/>
                  <a:pt x="56" y="19"/>
                  <a:pt x="56" y="19"/>
                </a:cubicBezTo>
                <a:lnTo>
                  <a:pt x="57" y="18"/>
                </a:lnTo>
                <a:cubicBezTo>
                  <a:pt x="58" y="18"/>
                  <a:pt x="58" y="18"/>
                  <a:pt x="58" y="17"/>
                </a:cubicBezTo>
                <a:cubicBezTo>
                  <a:pt x="59" y="17"/>
                  <a:pt x="61" y="18"/>
                  <a:pt x="62" y="18"/>
                </a:cubicBezTo>
                <a:cubicBezTo>
                  <a:pt x="64" y="17"/>
                  <a:pt x="66" y="17"/>
                  <a:pt x="67" y="17"/>
                </a:cubicBezTo>
                <a:cubicBezTo>
                  <a:pt x="69" y="17"/>
                  <a:pt x="71" y="17"/>
                  <a:pt x="73" y="17"/>
                </a:cubicBezTo>
                <a:cubicBezTo>
                  <a:pt x="75" y="18"/>
                  <a:pt x="77" y="18"/>
                  <a:pt x="79" y="18"/>
                </a:cubicBezTo>
                <a:cubicBezTo>
                  <a:pt x="80" y="18"/>
                  <a:pt x="81" y="18"/>
                  <a:pt x="82" y="18"/>
                </a:cubicBezTo>
                <a:cubicBezTo>
                  <a:pt x="83" y="18"/>
                  <a:pt x="83" y="17"/>
                  <a:pt x="84" y="17"/>
                </a:cubicBezTo>
                <a:cubicBezTo>
                  <a:pt x="84" y="17"/>
                  <a:pt x="85" y="16"/>
                  <a:pt x="85" y="16"/>
                </a:cubicBezTo>
                <a:cubicBezTo>
                  <a:pt x="85" y="16"/>
                  <a:pt x="86" y="16"/>
                  <a:pt x="86" y="15"/>
                </a:cubicBezTo>
                <a:cubicBezTo>
                  <a:pt x="87" y="15"/>
                  <a:pt x="88" y="15"/>
                  <a:pt x="88" y="15"/>
                </a:cubicBezTo>
                <a:cubicBezTo>
                  <a:pt x="89" y="14"/>
                  <a:pt x="90" y="13"/>
                  <a:pt x="90" y="13"/>
                </a:cubicBezTo>
                <a:cubicBezTo>
                  <a:pt x="91" y="12"/>
                  <a:pt x="92" y="11"/>
                  <a:pt x="93" y="11"/>
                </a:cubicBezTo>
                <a:cubicBezTo>
                  <a:pt x="93" y="10"/>
                  <a:pt x="94" y="10"/>
                  <a:pt x="94" y="9"/>
                </a:cubicBezTo>
                <a:cubicBezTo>
                  <a:pt x="95" y="9"/>
                  <a:pt x="95" y="8"/>
                  <a:pt x="96" y="8"/>
                </a:cubicBezTo>
                <a:cubicBezTo>
                  <a:pt x="96" y="8"/>
                  <a:pt x="98" y="7"/>
                  <a:pt x="98" y="7"/>
                </a:cubicBezTo>
                <a:lnTo>
                  <a:pt x="100" y="7"/>
                </a:lnTo>
                <a:cubicBezTo>
                  <a:pt x="101" y="7"/>
                  <a:pt x="101" y="7"/>
                  <a:pt x="102" y="7"/>
                </a:cubicBezTo>
                <a:cubicBezTo>
                  <a:pt x="102" y="7"/>
                  <a:pt x="102" y="7"/>
                  <a:pt x="102" y="7"/>
                </a:cubicBezTo>
                <a:cubicBezTo>
                  <a:pt x="102" y="7"/>
                  <a:pt x="102" y="7"/>
                  <a:pt x="102" y="7"/>
                </a:cubicBezTo>
                <a:cubicBezTo>
                  <a:pt x="103" y="8"/>
                  <a:pt x="103" y="8"/>
                  <a:pt x="102" y="10"/>
                </a:cubicBezTo>
                <a:cubicBezTo>
                  <a:pt x="102" y="10"/>
                  <a:pt x="102" y="11"/>
                  <a:pt x="102" y="11"/>
                </a:cubicBezTo>
                <a:lnTo>
                  <a:pt x="103" y="13"/>
                </a:lnTo>
                <a:cubicBezTo>
                  <a:pt x="103" y="13"/>
                  <a:pt x="103" y="13"/>
                  <a:pt x="103" y="14"/>
                </a:cubicBezTo>
                <a:cubicBezTo>
                  <a:pt x="103" y="14"/>
                  <a:pt x="104" y="14"/>
                  <a:pt x="104" y="15"/>
                </a:cubicBezTo>
                <a:cubicBezTo>
                  <a:pt x="105" y="16"/>
                  <a:pt x="105" y="17"/>
                  <a:pt x="106" y="17"/>
                </a:cubicBezTo>
                <a:cubicBezTo>
                  <a:pt x="107" y="18"/>
                  <a:pt x="107" y="19"/>
                  <a:pt x="108" y="19"/>
                </a:cubicBezTo>
                <a:cubicBezTo>
                  <a:pt x="108" y="19"/>
                  <a:pt x="109" y="20"/>
                  <a:pt x="109" y="20"/>
                </a:cubicBezTo>
                <a:cubicBezTo>
                  <a:pt x="109" y="20"/>
                  <a:pt x="109" y="20"/>
                  <a:pt x="109" y="20"/>
                </a:cubicBezTo>
                <a:cubicBezTo>
                  <a:pt x="109" y="20"/>
                  <a:pt x="110" y="20"/>
                  <a:pt x="110" y="21"/>
                </a:cubicBezTo>
                <a:cubicBezTo>
                  <a:pt x="111" y="22"/>
                  <a:pt x="111" y="22"/>
                  <a:pt x="111" y="23"/>
                </a:cubicBezTo>
                <a:cubicBezTo>
                  <a:pt x="111" y="23"/>
                  <a:pt x="111" y="24"/>
                  <a:pt x="112" y="24"/>
                </a:cubicBezTo>
                <a:cubicBezTo>
                  <a:pt x="113" y="25"/>
                  <a:pt x="114" y="25"/>
                  <a:pt x="114" y="26"/>
                </a:cubicBezTo>
                <a:cubicBezTo>
                  <a:pt x="114" y="26"/>
                  <a:pt x="113" y="27"/>
                  <a:pt x="113" y="27"/>
                </a:cubicBezTo>
                <a:cubicBezTo>
                  <a:pt x="112" y="28"/>
                  <a:pt x="110" y="30"/>
                  <a:pt x="110" y="30"/>
                </a:cubicBezTo>
                <a:cubicBezTo>
                  <a:pt x="109" y="32"/>
                  <a:pt x="109" y="32"/>
                  <a:pt x="107" y="35"/>
                </a:cubicBezTo>
                <a:cubicBezTo>
                  <a:pt x="106" y="36"/>
                  <a:pt x="106" y="38"/>
                  <a:pt x="105" y="39"/>
                </a:cubicBezTo>
                <a:cubicBezTo>
                  <a:pt x="105" y="39"/>
                  <a:pt x="103" y="40"/>
                  <a:pt x="103" y="41"/>
                </a:cubicBezTo>
                <a:cubicBezTo>
                  <a:pt x="102" y="42"/>
                  <a:pt x="101" y="41"/>
                  <a:pt x="100" y="41"/>
                </a:cubicBezTo>
                <a:cubicBezTo>
                  <a:pt x="98" y="41"/>
                  <a:pt x="97" y="41"/>
                  <a:pt x="96" y="41"/>
                </a:cubicBezTo>
                <a:cubicBezTo>
                  <a:pt x="95" y="41"/>
                  <a:pt x="96" y="43"/>
                  <a:pt x="96" y="43"/>
                </a:cubicBezTo>
                <a:cubicBezTo>
                  <a:pt x="96" y="43"/>
                  <a:pt x="95" y="43"/>
                  <a:pt x="94" y="43"/>
                </a:cubicBezTo>
                <a:cubicBezTo>
                  <a:pt x="94" y="43"/>
                  <a:pt x="94" y="44"/>
                  <a:pt x="94" y="44"/>
                </a:cubicBezTo>
                <a:cubicBezTo>
                  <a:pt x="94" y="44"/>
                  <a:pt x="93" y="44"/>
                  <a:pt x="93" y="44"/>
                </a:cubicBezTo>
                <a:cubicBezTo>
                  <a:pt x="88" y="49"/>
                  <a:pt x="86" y="52"/>
                  <a:pt x="83" y="54"/>
                </a:cubicBezTo>
                <a:cubicBezTo>
                  <a:pt x="82" y="54"/>
                  <a:pt x="82" y="56"/>
                  <a:pt x="82" y="56"/>
                </a:cubicBezTo>
                <a:cubicBezTo>
                  <a:pt x="81" y="56"/>
                  <a:pt x="77" y="55"/>
                  <a:pt x="75" y="55"/>
                </a:cubicBezTo>
                <a:cubicBezTo>
                  <a:pt x="74" y="56"/>
                  <a:pt x="74" y="56"/>
                  <a:pt x="73" y="57"/>
                </a:cubicBezTo>
                <a:cubicBezTo>
                  <a:pt x="73" y="57"/>
                  <a:pt x="73" y="58"/>
                  <a:pt x="73" y="58"/>
                </a:cubicBezTo>
                <a:cubicBezTo>
                  <a:pt x="72" y="59"/>
                  <a:pt x="70" y="58"/>
                  <a:pt x="69" y="58"/>
                </a:cubicBezTo>
                <a:cubicBezTo>
                  <a:pt x="69" y="59"/>
                  <a:pt x="69" y="59"/>
                  <a:pt x="69" y="60"/>
                </a:cubicBezTo>
                <a:cubicBezTo>
                  <a:pt x="69" y="60"/>
                  <a:pt x="68" y="60"/>
                  <a:pt x="67" y="60"/>
                </a:cubicBezTo>
                <a:cubicBezTo>
                  <a:pt x="67" y="60"/>
                  <a:pt x="68" y="61"/>
                  <a:pt x="67" y="61"/>
                </a:cubicBezTo>
                <a:cubicBezTo>
                  <a:pt x="66" y="62"/>
                  <a:pt x="64" y="61"/>
                  <a:pt x="63" y="61"/>
                </a:cubicBezTo>
                <a:cubicBezTo>
                  <a:pt x="63" y="62"/>
                  <a:pt x="64" y="62"/>
                  <a:pt x="63" y="63"/>
                </a:cubicBezTo>
                <a:cubicBezTo>
                  <a:pt x="63" y="63"/>
                  <a:pt x="60" y="62"/>
                  <a:pt x="59" y="63"/>
                </a:cubicBezTo>
                <a:cubicBezTo>
                  <a:pt x="59" y="63"/>
                  <a:pt x="60" y="68"/>
                  <a:pt x="59" y="68"/>
                </a:cubicBezTo>
                <a:cubicBezTo>
                  <a:pt x="59" y="69"/>
                  <a:pt x="58" y="68"/>
                  <a:pt x="58" y="68"/>
                </a:cubicBezTo>
                <a:cubicBezTo>
                  <a:pt x="57" y="69"/>
                  <a:pt x="58" y="70"/>
                  <a:pt x="58" y="70"/>
                </a:cubicBezTo>
                <a:lnTo>
                  <a:pt x="56" y="70"/>
                </a:lnTo>
                <a:lnTo>
                  <a:pt x="56" y="71"/>
                </a:lnTo>
                <a:cubicBezTo>
                  <a:pt x="56" y="72"/>
                  <a:pt x="56" y="71"/>
                  <a:pt x="55" y="71"/>
                </a:cubicBezTo>
                <a:cubicBezTo>
                  <a:pt x="55" y="71"/>
                  <a:pt x="55" y="72"/>
                  <a:pt x="55" y="73"/>
                </a:cubicBezTo>
                <a:cubicBezTo>
                  <a:pt x="55" y="73"/>
                  <a:pt x="52" y="72"/>
                  <a:pt x="52" y="73"/>
                </a:cubicBezTo>
                <a:cubicBezTo>
                  <a:pt x="52" y="73"/>
                  <a:pt x="52" y="74"/>
                  <a:pt x="52" y="74"/>
                </a:cubicBezTo>
                <a:lnTo>
                  <a:pt x="41" y="74"/>
                </a:lnTo>
                <a:cubicBezTo>
                  <a:pt x="40" y="74"/>
                  <a:pt x="41" y="71"/>
                  <a:pt x="41" y="71"/>
                </a:cubicBezTo>
                <a:cubicBezTo>
                  <a:pt x="40" y="71"/>
                  <a:pt x="40" y="69"/>
                  <a:pt x="39" y="69"/>
                </a:cubicBezTo>
                <a:cubicBezTo>
                  <a:pt x="31" y="69"/>
                  <a:pt x="20" y="72"/>
                  <a:pt x="22" y="66"/>
                </a:cubicBezTo>
                <a:cubicBezTo>
                  <a:pt x="23" y="65"/>
                  <a:pt x="24" y="64"/>
                  <a:pt x="25" y="63"/>
                </a:cubicBezTo>
                <a:cubicBezTo>
                  <a:pt x="25" y="63"/>
                  <a:pt x="25" y="62"/>
                  <a:pt x="26" y="61"/>
                </a:cubicBezTo>
                <a:cubicBezTo>
                  <a:pt x="26" y="61"/>
                  <a:pt x="27" y="58"/>
                  <a:pt x="27" y="57"/>
                </a:cubicBezTo>
                <a:cubicBezTo>
                  <a:pt x="26" y="56"/>
                  <a:pt x="25" y="56"/>
                  <a:pt x="24" y="55"/>
                </a:cubicBezTo>
                <a:cubicBezTo>
                  <a:pt x="24" y="54"/>
                  <a:pt x="22" y="55"/>
                  <a:pt x="21" y="54"/>
                </a:cubicBezTo>
                <a:cubicBezTo>
                  <a:pt x="20" y="53"/>
                  <a:pt x="21" y="52"/>
                  <a:pt x="21" y="51"/>
                </a:cubicBezTo>
                <a:cubicBezTo>
                  <a:pt x="20" y="50"/>
                  <a:pt x="18" y="50"/>
                  <a:pt x="18" y="49"/>
                </a:cubicBezTo>
                <a:lnTo>
                  <a:pt x="18" y="45"/>
                </a:lnTo>
                <a:lnTo>
                  <a:pt x="17" y="44"/>
                </a:lnTo>
                <a:cubicBezTo>
                  <a:pt x="17" y="44"/>
                  <a:pt x="17" y="39"/>
                  <a:pt x="17" y="39"/>
                </a:cubicBezTo>
                <a:cubicBezTo>
                  <a:pt x="14" y="37"/>
                  <a:pt x="13" y="35"/>
                  <a:pt x="12" y="34"/>
                </a:cubicBezTo>
                <a:cubicBezTo>
                  <a:pt x="12" y="33"/>
                  <a:pt x="11" y="33"/>
                  <a:pt x="11" y="33"/>
                </a:cubicBezTo>
                <a:cubicBezTo>
                  <a:pt x="11" y="32"/>
                  <a:pt x="12" y="32"/>
                  <a:pt x="11" y="31"/>
                </a:cubicBezTo>
                <a:cubicBezTo>
                  <a:pt x="11" y="31"/>
                  <a:pt x="11" y="30"/>
                  <a:pt x="11" y="30"/>
                </a:cubicBezTo>
                <a:cubicBezTo>
                  <a:pt x="11" y="30"/>
                  <a:pt x="11" y="29"/>
                  <a:pt x="10" y="29"/>
                </a:cubicBezTo>
                <a:cubicBezTo>
                  <a:pt x="10" y="28"/>
                  <a:pt x="10" y="27"/>
                  <a:pt x="9" y="27"/>
                </a:cubicBezTo>
                <a:cubicBezTo>
                  <a:pt x="9" y="27"/>
                  <a:pt x="9" y="26"/>
                  <a:pt x="8" y="26"/>
                </a:cubicBezTo>
                <a:cubicBezTo>
                  <a:pt x="8" y="25"/>
                  <a:pt x="7" y="25"/>
                  <a:pt x="7" y="25"/>
                </a:cubicBezTo>
                <a:cubicBezTo>
                  <a:pt x="6" y="24"/>
                  <a:pt x="6" y="24"/>
                  <a:pt x="6" y="23"/>
                </a:cubicBezTo>
                <a:lnTo>
                  <a:pt x="6" y="21"/>
                </a:lnTo>
                <a:lnTo>
                  <a:pt x="4" y="20"/>
                </a:ln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7"/>
                  <a:pt x="4" y="17"/>
                </a:cubicBezTo>
                <a:cubicBezTo>
                  <a:pt x="4" y="17"/>
                  <a:pt x="3" y="17"/>
                  <a:pt x="3" y="17"/>
                </a:cubicBezTo>
                <a:cubicBezTo>
                  <a:pt x="3" y="16"/>
                  <a:pt x="3" y="14"/>
                  <a:pt x="2" y="13"/>
                </a:cubicBezTo>
                <a:cubicBezTo>
                  <a:pt x="2" y="13"/>
                  <a:pt x="3" y="13"/>
                  <a:pt x="3" y="13"/>
                </a:cubicBezTo>
                <a:cubicBezTo>
                  <a:pt x="2" y="13"/>
                  <a:pt x="2" y="13"/>
                  <a:pt x="2" y="12"/>
                </a:cubicBezTo>
                <a:cubicBezTo>
                  <a:pt x="1" y="12"/>
                  <a:pt x="1" y="11"/>
                  <a:pt x="1" y="10"/>
                </a:cubicBezTo>
                <a:cubicBezTo>
                  <a:pt x="1" y="10"/>
                  <a:pt x="1" y="8"/>
                  <a:pt x="1" y="8"/>
                </a:cubicBezTo>
                <a:cubicBezTo>
                  <a:pt x="1" y="8"/>
                  <a:pt x="1" y="7"/>
                  <a:pt x="0" y="7"/>
                </a:cubicBezTo>
                <a:cubicBezTo>
                  <a:pt x="0" y="7"/>
                  <a:pt x="0" y="5"/>
                  <a:pt x="0" y="5"/>
                </a:cubicBezTo>
                <a:cubicBezTo>
                  <a:pt x="0" y="4"/>
                  <a:pt x="1" y="3"/>
                  <a:pt x="1" y="3"/>
                </a:cubicBezTo>
                <a:cubicBezTo>
                  <a:pt x="1" y="2"/>
                  <a:pt x="2" y="2"/>
                  <a:pt x="2" y="1"/>
                </a:cubicBezTo>
                <a:cubicBezTo>
                  <a:pt x="2" y="1"/>
                  <a:pt x="2" y="1"/>
                  <a:pt x="3" y="1"/>
                </a:cubicBezTo>
                <a:cubicBezTo>
                  <a:pt x="4" y="1"/>
                  <a:pt x="3" y="0"/>
                  <a:pt x="4" y="0"/>
                </a:cubicBez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3" name="Freeform 170"/>
          <p:cNvSpPr>
            <a:spLocks/>
          </p:cNvSpPr>
          <p:nvPr/>
        </p:nvSpPr>
        <p:spPr bwMode="auto">
          <a:xfrm>
            <a:off x="5143505" y="3071810"/>
            <a:ext cx="847725" cy="1009650"/>
          </a:xfrm>
          <a:custGeom>
            <a:avLst/>
            <a:gdLst>
              <a:gd name="T0" fmla="*/ 2147483647 w 89"/>
              <a:gd name="T1" fmla="*/ 2147483647 h 106"/>
              <a:gd name="T2" fmla="*/ 2147483647 w 89"/>
              <a:gd name="T3" fmla="*/ 2147483647 h 106"/>
              <a:gd name="T4" fmla="*/ 2147483647 w 89"/>
              <a:gd name="T5" fmla="*/ 0 h 106"/>
              <a:gd name="T6" fmla="*/ 2147483647 w 89"/>
              <a:gd name="T7" fmla="*/ 2147483647 h 106"/>
              <a:gd name="T8" fmla="*/ 2147483647 w 89"/>
              <a:gd name="T9" fmla="*/ 2147483647 h 106"/>
              <a:gd name="T10" fmla="*/ 2147483647 w 89"/>
              <a:gd name="T11" fmla="*/ 2147483647 h 106"/>
              <a:gd name="T12" fmla="*/ 2147483647 w 89"/>
              <a:gd name="T13" fmla="*/ 2147483647 h 106"/>
              <a:gd name="T14" fmla="*/ 2147483647 w 89"/>
              <a:gd name="T15" fmla="*/ 2147483647 h 106"/>
              <a:gd name="T16" fmla="*/ 2147483647 w 89"/>
              <a:gd name="T17" fmla="*/ 2147483647 h 106"/>
              <a:gd name="T18" fmla="*/ 2147483647 w 89"/>
              <a:gd name="T19" fmla="*/ 2147483647 h 106"/>
              <a:gd name="T20" fmla="*/ 2147483647 w 89"/>
              <a:gd name="T21" fmla="*/ 2147483647 h 106"/>
              <a:gd name="T22" fmla="*/ 2147483647 w 89"/>
              <a:gd name="T23" fmla="*/ 2147483647 h 106"/>
              <a:gd name="T24" fmla="*/ 2147483647 w 89"/>
              <a:gd name="T25" fmla="*/ 2147483647 h 106"/>
              <a:gd name="T26" fmla="*/ 2147483647 w 89"/>
              <a:gd name="T27" fmla="*/ 2147483647 h 106"/>
              <a:gd name="T28" fmla="*/ 2147483647 w 89"/>
              <a:gd name="T29" fmla="*/ 2147483647 h 106"/>
              <a:gd name="T30" fmla="*/ 2147483647 w 89"/>
              <a:gd name="T31" fmla="*/ 2147483647 h 106"/>
              <a:gd name="T32" fmla="*/ 2147483647 w 89"/>
              <a:gd name="T33" fmla="*/ 2147483647 h 106"/>
              <a:gd name="T34" fmla="*/ 2147483647 w 89"/>
              <a:gd name="T35" fmla="*/ 2147483647 h 106"/>
              <a:gd name="T36" fmla="*/ 2147483647 w 89"/>
              <a:gd name="T37" fmla="*/ 2147483647 h 106"/>
              <a:gd name="T38" fmla="*/ 2147483647 w 89"/>
              <a:gd name="T39" fmla="*/ 2147483647 h 106"/>
              <a:gd name="T40" fmla="*/ 2147483647 w 89"/>
              <a:gd name="T41" fmla="*/ 2147483647 h 106"/>
              <a:gd name="T42" fmla="*/ 2147483647 w 89"/>
              <a:gd name="T43" fmla="*/ 2147483647 h 106"/>
              <a:gd name="T44" fmla="*/ 2147483647 w 89"/>
              <a:gd name="T45" fmla="*/ 2147483647 h 106"/>
              <a:gd name="T46" fmla="*/ 2147483647 w 89"/>
              <a:gd name="T47" fmla="*/ 2147483647 h 106"/>
              <a:gd name="T48" fmla="*/ 2147483647 w 89"/>
              <a:gd name="T49" fmla="*/ 2147483647 h 106"/>
              <a:gd name="T50" fmla="*/ 2147483647 w 89"/>
              <a:gd name="T51" fmla="*/ 2147483647 h 106"/>
              <a:gd name="T52" fmla="*/ 2147483647 w 89"/>
              <a:gd name="T53" fmla="*/ 2147483647 h 106"/>
              <a:gd name="T54" fmla="*/ 2147483647 w 89"/>
              <a:gd name="T55" fmla="*/ 2147483647 h 106"/>
              <a:gd name="T56" fmla="*/ 2147483647 w 89"/>
              <a:gd name="T57" fmla="*/ 2147483647 h 106"/>
              <a:gd name="T58" fmla="*/ 2147483647 w 89"/>
              <a:gd name="T59" fmla="*/ 2147483647 h 106"/>
              <a:gd name="T60" fmla="*/ 2147483647 w 89"/>
              <a:gd name="T61" fmla="*/ 2147483647 h 106"/>
              <a:gd name="T62" fmla="*/ 2147483647 w 89"/>
              <a:gd name="T63" fmla="*/ 2147483647 h 106"/>
              <a:gd name="T64" fmla="*/ 2147483647 w 89"/>
              <a:gd name="T65" fmla="*/ 2147483647 h 106"/>
              <a:gd name="T66" fmla="*/ 2147483647 w 89"/>
              <a:gd name="T67" fmla="*/ 2147483647 h 106"/>
              <a:gd name="T68" fmla="*/ 0 w 89"/>
              <a:gd name="T69" fmla="*/ 2147483647 h 106"/>
              <a:gd name="T70" fmla="*/ 0 w 89"/>
              <a:gd name="T71" fmla="*/ 2147483647 h 106"/>
              <a:gd name="T72" fmla="*/ 2147483647 w 89"/>
              <a:gd name="T73" fmla="*/ 2147483647 h 106"/>
              <a:gd name="T74" fmla="*/ 2147483647 w 89"/>
              <a:gd name="T75" fmla="*/ 2147483647 h 106"/>
              <a:gd name="T76" fmla="*/ 2147483647 w 89"/>
              <a:gd name="T77" fmla="*/ 2147483647 h 10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89"/>
              <a:gd name="T118" fmla="*/ 0 h 106"/>
              <a:gd name="T119" fmla="*/ 89 w 89"/>
              <a:gd name="T120" fmla="*/ 106 h 10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89" h="106">
                <a:moveTo>
                  <a:pt x="8" y="26"/>
                </a:moveTo>
                <a:lnTo>
                  <a:pt x="11" y="21"/>
                </a:lnTo>
                <a:lnTo>
                  <a:pt x="23" y="12"/>
                </a:lnTo>
                <a:cubicBezTo>
                  <a:pt x="24" y="11"/>
                  <a:pt x="26" y="8"/>
                  <a:pt x="27" y="6"/>
                </a:cubicBezTo>
                <a:lnTo>
                  <a:pt x="31" y="1"/>
                </a:lnTo>
                <a:lnTo>
                  <a:pt x="34" y="0"/>
                </a:lnTo>
                <a:lnTo>
                  <a:pt x="38" y="7"/>
                </a:lnTo>
                <a:cubicBezTo>
                  <a:pt x="39" y="9"/>
                  <a:pt x="40" y="10"/>
                  <a:pt x="41" y="12"/>
                </a:cubicBezTo>
                <a:cubicBezTo>
                  <a:pt x="42" y="13"/>
                  <a:pt x="42" y="14"/>
                  <a:pt x="43" y="14"/>
                </a:cubicBezTo>
                <a:cubicBezTo>
                  <a:pt x="44" y="14"/>
                  <a:pt x="45" y="15"/>
                  <a:pt x="45" y="15"/>
                </a:cubicBezTo>
                <a:cubicBezTo>
                  <a:pt x="46" y="15"/>
                  <a:pt x="47" y="14"/>
                  <a:pt x="47" y="14"/>
                </a:cubicBezTo>
                <a:cubicBezTo>
                  <a:pt x="47" y="14"/>
                  <a:pt x="47" y="15"/>
                  <a:pt x="47" y="15"/>
                </a:cubicBezTo>
                <a:cubicBezTo>
                  <a:pt x="47" y="16"/>
                  <a:pt x="47" y="16"/>
                  <a:pt x="47" y="16"/>
                </a:cubicBezTo>
                <a:lnTo>
                  <a:pt x="48" y="18"/>
                </a:lnTo>
                <a:cubicBezTo>
                  <a:pt x="49" y="18"/>
                  <a:pt x="49" y="20"/>
                  <a:pt x="49" y="21"/>
                </a:cubicBezTo>
                <a:lnTo>
                  <a:pt x="49" y="24"/>
                </a:lnTo>
                <a:lnTo>
                  <a:pt x="49" y="33"/>
                </a:lnTo>
                <a:cubicBezTo>
                  <a:pt x="49" y="35"/>
                  <a:pt x="50" y="39"/>
                  <a:pt x="49" y="41"/>
                </a:cubicBezTo>
                <a:cubicBezTo>
                  <a:pt x="49" y="41"/>
                  <a:pt x="48" y="41"/>
                  <a:pt x="48" y="41"/>
                </a:cubicBezTo>
                <a:cubicBezTo>
                  <a:pt x="47" y="40"/>
                  <a:pt x="48" y="43"/>
                  <a:pt x="48" y="43"/>
                </a:cubicBezTo>
                <a:cubicBezTo>
                  <a:pt x="47" y="45"/>
                  <a:pt x="47" y="46"/>
                  <a:pt x="48" y="47"/>
                </a:cubicBezTo>
                <a:lnTo>
                  <a:pt x="50" y="49"/>
                </a:lnTo>
                <a:lnTo>
                  <a:pt x="52" y="49"/>
                </a:lnTo>
                <a:lnTo>
                  <a:pt x="55" y="49"/>
                </a:lnTo>
                <a:cubicBezTo>
                  <a:pt x="55" y="49"/>
                  <a:pt x="55" y="47"/>
                  <a:pt x="56" y="47"/>
                </a:cubicBezTo>
                <a:cubicBezTo>
                  <a:pt x="56" y="47"/>
                  <a:pt x="57" y="47"/>
                  <a:pt x="57" y="47"/>
                </a:cubicBezTo>
                <a:cubicBezTo>
                  <a:pt x="58" y="47"/>
                  <a:pt x="59" y="47"/>
                  <a:pt x="61" y="47"/>
                </a:cubicBezTo>
                <a:cubicBezTo>
                  <a:pt x="63" y="47"/>
                  <a:pt x="65" y="47"/>
                  <a:pt x="66" y="47"/>
                </a:cubicBezTo>
                <a:cubicBezTo>
                  <a:pt x="66" y="48"/>
                  <a:pt x="67" y="48"/>
                  <a:pt x="67" y="49"/>
                </a:cubicBezTo>
                <a:cubicBezTo>
                  <a:pt x="67" y="49"/>
                  <a:pt x="67" y="50"/>
                  <a:pt x="68" y="50"/>
                </a:cubicBezTo>
                <a:cubicBezTo>
                  <a:pt x="68" y="50"/>
                  <a:pt x="68" y="51"/>
                  <a:pt x="69" y="51"/>
                </a:cubicBezTo>
                <a:cubicBezTo>
                  <a:pt x="69" y="51"/>
                  <a:pt x="70" y="51"/>
                  <a:pt x="70" y="51"/>
                </a:cubicBezTo>
                <a:cubicBezTo>
                  <a:pt x="71" y="51"/>
                  <a:pt x="72" y="51"/>
                  <a:pt x="72" y="51"/>
                </a:cubicBezTo>
                <a:cubicBezTo>
                  <a:pt x="72" y="50"/>
                  <a:pt x="73" y="50"/>
                  <a:pt x="73" y="50"/>
                </a:cubicBezTo>
                <a:cubicBezTo>
                  <a:pt x="73" y="50"/>
                  <a:pt x="74" y="50"/>
                  <a:pt x="74" y="51"/>
                </a:cubicBezTo>
                <a:cubicBezTo>
                  <a:pt x="76" y="52"/>
                  <a:pt x="76" y="53"/>
                  <a:pt x="77" y="55"/>
                </a:cubicBezTo>
                <a:cubicBezTo>
                  <a:pt x="78" y="55"/>
                  <a:pt x="79" y="55"/>
                  <a:pt x="79" y="56"/>
                </a:cubicBezTo>
                <a:lnTo>
                  <a:pt x="79" y="61"/>
                </a:lnTo>
                <a:lnTo>
                  <a:pt x="80" y="62"/>
                </a:lnTo>
                <a:cubicBezTo>
                  <a:pt x="81" y="63"/>
                  <a:pt x="80" y="66"/>
                  <a:pt x="80" y="66"/>
                </a:cubicBezTo>
                <a:cubicBezTo>
                  <a:pt x="81" y="67"/>
                  <a:pt x="82" y="68"/>
                  <a:pt x="83" y="68"/>
                </a:cubicBezTo>
                <a:cubicBezTo>
                  <a:pt x="83" y="69"/>
                  <a:pt x="83" y="71"/>
                  <a:pt x="83" y="71"/>
                </a:cubicBezTo>
                <a:cubicBezTo>
                  <a:pt x="84" y="72"/>
                  <a:pt x="85" y="71"/>
                  <a:pt x="86" y="72"/>
                </a:cubicBezTo>
                <a:cubicBezTo>
                  <a:pt x="86" y="72"/>
                  <a:pt x="87" y="73"/>
                  <a:pt x="87" y="73"/>
                </a:cubicBezTo>
                <a:cubicBezTo>
                  <a:pt x="88" y="73"/>
                  <a:pt x="88" y="74"/>
                  <a:pt x="89" y="74"/>
                </a:cubicBezTo>
                <a:cubicBezTo>
                  <a:pt x="89" y="75"/>
                  <a:pt x="89" y="75"/>
                  <a:pt x="89" y="76"/>
                </a:cubicBezTo>
                <a:cubicBezTo>
                  <a:pt x="89" y="76"/>
                  <a:pt x="88" y="77"/>
                  <a:pt x="88" y="78"/>
                </a:cubicBezTo>
                <a:cubicBezTo>
                  <a:pt x="88" y="79"/>
                  <a:pt x="87" y="79"/>
                  <a:pt x="87" y="80"/>
                </a:cubicBezTo>
                <a:lnTo>
                  <a:pt x="85" y="82"/>
                </a:lnTo>
                <a:cubicBezTo>
                  <a:pt x="85" y="83"/>
                  <a:pt x="84" y="83"/>
                  <a:pt x="84" y="84"/>
                </a:cubicBezTo>
                <a:lnTo>
                  <a:pt x="79" y="83"/>
                </a:lnTo>
                <a:cubicBezTo>
                  <a:pt x="79" y="83"/>
                  <a:pt x="79" y="86"/>
                  <a:pt x="79" y="85"/>
                </a:cubicBezTo>
                <a:cubicBezTo>
                  <a:pt x="77" y="85"/>
                  <a:pt x="75" y="86"/>
                  <a:pt x="72" y="85"/>
                </a:cubicBezTo>
                <a:cubicBezTo>
                  <a:pt x="72" y="85"/>
                  <a:pt x="72" y="84"/>
                  <a:pt x="72" y="84"/>
                </a:cubicBezTo>
                <a:lnTo>
                  <a:pt x="48" y="84"/>
                </a:lnTo>
                <a:lnTo>
                  <a:pt x="44" y="87"/>
                </a:lnTo>
                <a:lnTo>
                  <a:pt x="44" y="92"/>
                </a:lnTo>
                <a:lnTo>
                  <a:pt x="42" y="94"/>
                </a:lnTo>
                <a:lnTo>
                  <a:pt x="41" y="101"/>
                </a:lnTo>
                <a:lnTo>
                  <a:pt x="39" y="101"/>
                </a:lnTo>
                <a:lnTo>
                  <a:pt x="39" y="106"/>
                </a:lnTo>
                <a:lnTo>
                  <a:pt x="34" y="102"/>
                </a:lnTo>
                <a:lnTo>
                  <a:pt x="34" y="94"/>
                </a:lnTo>
                <a:lnTo>
                  <a:pt x="38" y="89"/>
                </a:lnTo>
                <a:lnTo>
                  <a:pt x="38" y="81"/>
                </a:lnTo>
                <a:lnTo>
                  <a:pt x="35" y="78"/>
                </a:lnTo>
                <a:lnTo>
                  <a:pt x="20" y="70"/>
                </a:lnTo>
                <a:lnTo>
                  <a:pt x="8" y="70"/>
                </a:lnTo>
                <a:lnTo>
                  <a:pt x="3" y="66"/>
                </a:lnTo>
                <a:lnTo>
                  <a:pt x="0" y="62"/>
                </a:lnTo>
                <a:lnTo>
                  <a:pt x="0" y="60"/>
                </a:lnTo>
                <a:lnTo>
                  <a:pt x="0" y="55"/>
                </a:lnTo>
                <a:lnTo>
                  <a:pt x="0" y="50"/>
                </a:lnTo>
                <a:lnTo>
                  <a:pt x="3" y="50"/>
                </a:lnTo>
                <a:lnTo>
                  <a:pt x="3" y="37"/>
                </a:lnTo>
                <a:lnTo>
                  <a:pt x="5" y="33"/>
                </a:lnTo>
                <a:cubicBezTo>
                  <a:pt x="5" y="33"/>
                  <a:pt x="4" y="32"/>
                  <a:pt x="4" y="32"/>
                </a:cubicBezTo>
                <a:lnTo>
                  <a:pt x="8" y="26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4" name="Freeform 172"/>
          <p:cNvSpPr>
            <a:spLocks/>
          </p:cNvSpPr>
          <p:nvPr/>
        </p:nvSpPr>
        <p:spPr bwMode="auto">
          <a:xfrm>
            <a:off x="5154614" y="3921125"/>
            <a:ext cx="371475" cy="333375"/>
          </a:xfrm>
          <a:custGeom>
            <a:avLst/>
            <a:gdLst>
              <a:gd name="T0" fmla="*/ 2147483647 w 39"/>
              <a:gd name="T1" fmla="*/ 2147483647 h 35"/>
              <a:gd name="T2" fmla="*/ 2147483647 w 39"/>
              <a:gd name="T3" fmla="*/ 2147483647 h 35"/>
              <a:gd name="T4" fmla="*/ 2147483647 w 39"/>
              <a:gd name="T5" fmla="*/ 2147483647 h 35"/>
              <a:gd name="T6" fmla="*/ 2147483647 w 39"/>
              <a:gd name="T7" fmla="*/ 0 h 35"/>
              <a:gd name="T8" fmla="*/ 2147483647 w 39"/>
              <a:gd name="T9" fmla="*/ 0 h 35"/>
              <a:gd name="T10" fmla="*/ 2147483647 w 39"/>
              <a:gd name="T11" fmla="*/ 2147483647 h 35"/>
              <a:gd name="T12" fmla="*/ 2147483647 w 39"/>
              <a:gd name="T13" fmla="*/ 2147483647 h 35"/>
              <a:gd name="T14" fmla="*/ 2147483647 w 39"/>
              <a:gd name="T15" fmla="*/ 2147483647 h 35"/>
              <a:gd name="T16" fmla="*/ 2147483647 w 39"/>
              <a:gd name="T17" fmla="*/ 2147483647 h 35"/>
              <a:gd name="T18" fmla="*/ 2147483647 w 39"/>
              <a:gd name="T19" fmla="*/ 2147483647 h 35"/>
              <a:gd name="T20" fmla="*/ 2147483647 w 39"/>
              <a:gd name="T21" fmla="*/ 2147483647 h 35"/>
              <a:gd name="T22" fmla="*/ 2147483647 w 39"/>
              <a:gd name="T23" fmla="*/ 2147483647 h 35"/>
              <a:gd name="T24" fmla="*/ 2147483647 w 39"/>
              <a:gd name="T25" fmla="*/ 2147483647 h 35"/>
              <a:gd name="T26" fmla="*/ 2147483647 w 39"/>
              <a:gd name="T27" fmla="*/ 2147483647 h 35"/>
              <a:gd name="T28" fmla="*/ 2147483647 w 39"/>
              <a:gd name="T29" fmla="*/ 2147483647 h 35"/>
              <a:gd name="T30" fmla="*/ 2147483647 w 39"/>
              <a:gd name="T31" fmla="*/ 2147483647 h 35"/>
              <a:gd name="T32" fmla="*/ 2147483647 w 39"/>
              <a:gd name="T33" fmla="*/ 2147483647 h 35"/>
              <a:gd name="T34" fmla="*/ 2147483647 w 39"/>
              <a:gd name="T35" fmla="*/ 2147483647 h 35"/>
              <a:gd name="T36" fmla="*/ 0 w 39"/>
              <a:gd name="T37" fmla="*/ 2147483647 h 35"/>
              <a:gd name="T38" fmla="*/ 0 w 39"/>
              <a:gd name="T39" fmla="*/ 2147483647 h 35"/>
              <a:gd name="T40" fmla="*/ 2147483647 w 39"/>
              <a:gd name="T41" fmla="*/ 2147483647 h 3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35"/>
              <a:gd name="T65" fmla="*/ 39 w 39"/>
              <a:gd name="T66" fmla="*/ 35 h 3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35">
                <a:moveTo>
                  <a:pt x="2" y="9"/>
                </a:moveTo>
                <a:cubicBezTo>
                  <a:pt x="2" y="8"/>
                  <a:pt x="3" y="7"/>
                  <a:pt x="3" y="6"/>
                </a:cubicBezTo>
                <a:cubicBezTo>
                  <a:pt x="3" y="5"/>
                  <a:pt x="3" y="4"/>
                  <a:pt x="3" y="3"/>
                </a:cubicBezTo>
                <a:cubicBezTo>
                  <a:pt x="3" y="2"/>
                  <a:pt x="5" y="1"/>
                  <a:pt x="5" y="0"/>
                </a:cubicBezTo>
                <a:cubicBezTo>
                  <a:pt x="6" y="0"/>
                  <a:pt x="6" y="0"/>
                  <a:pt x="7" y="0"/>
                </a:cubicBezTo>
                <a:lnTo>
                  <a:pt x="13" y="6"/>
                </a:lnTo>
                <a:lnTo>
                  <a:pt x="27" y="6"/>
                </a:lnTo>
                <a:lnTo>
                  <a:pt x="27" y="14"/>
                </a:lnTo>
                <a:lnTo>
                  <a:pt x="32" y="18"/>
                </a:lnTo>
                <a:cubicBezTo>
                  <a:pt x="32" y="18"/>
                  <a:pt x="33" y="18"/>
                  <a:pt x="33" y="19"/>
                </a:cubicBezTo>
                <a:lnTo>
                  <a:pt x="34" y="22"/>
                </a:lnTo>
                <a:cubicBezTo>
                  <a:pt x="34" y="22"/>
                  <a:pt x="36" y="23"/>
                  <a:pt x="36" y="23"/>
                </a:cubicBezTo>
                <a:lnTo>
                  <a:pt x="39" y="25"/>
                </a:lnTo>
                <a:lnTo>
                  <a:pt x="38" y="30"/>
                </a:lnTo>
                <a:lnTo>
                  <a:pt x="35" y="35"/>
                </a:lnTo>
                <a:lnTo>
                  <a:pt x="28" y="35"/>
                </a:lnTo>
                <a:lnTo>
                  <a:pt x="16" y="32"/>
                </a:lnTo>
                <a:lnTo>
                  <a:pt x="7" y="25"/>
                </a:lnTo>
                <a:lnTo>
                  <a:pt x="0" y="18"/>
                </a:lnTo>
                <a:lnTo>
                  <a:pt x="0" y="10"/>
                </a:lnTo>
                <a:lnTo>
                  <a:pt x="2" y="9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35" name="Freeform 164"/>
          <p:cNvSpPr>
            <a:spLocks/>
          </p:cNvSpPr>
          <p:nvPr/>
        </p:nvSpPr>
        <p:spPr bwMode="auto">
          <a:xfrm>
            <a:off x="5688013" y="3635377"/>
            <a:ext cx="952500" cy="1457325"/>
          </a:xfrm>
          <a:custGeom>
            <a:avLst/>
            <a:gdLst>
              <a:gd name="T0" fmla="*/ 2147483647 w 100"/>
              <a:gd name="T1" fmla="*/ 2147483647 h 153"/>
              <a:gd name="T2" fmla="*/ 2147483647 w 100"/>
              <a:gd name="T3" fmla="*/ 2147483647 h 153"/>
              <a:gd name="T4" fmla="*/ 2147483647 w 100"/>
              <a:gd name="T5" fmla="*/ 2147483647 h 153"/>
              <a:gd name="T6" fmla="*/ 2147483647 w 100"/>
              <a:gd name="T7" fmla="*/ 2147483647 h 153"/>
              <a:gd name="T8" fmla="*/ 2147483647 w 100"/>
              <a:gd name="T9" fmla="*/ 2147483647 h 153"/>
              <a:gd name="T10" fmla="*/ 2147483647 w 100"/>
              <a:gd name="T11" fmla="*/ 2147483647 h 153"/>
              <a:gd name="T12" fmla="*/ 2147483647 w 100"/>
              <a:gd name="T13" fmla="*/ 2147483647 h 153"/>
              <a:gd name="T14" fmla="*/ 2147483647 w 100"/>
              <a:gd name="T15" fmla="*/ 0 h 153"/>
              <a:gd name="T16" fmla="*/ 2147483647 w 100"/>
              <a:gd name="T17" fmla="*/ 2147483647 h 153"/>
              <a:gd name="T18" fmla="*/ 2147483647 w 100"/>
              <a:gd name="T19" fmla="*/ 2147483647 h 153"/>
              <a:gd name="T20" fmla="*/ 2147483647 w 100"/>
              <a:gd name="T21" fmla="*/ 2147483647 h 153"/>
              <a:gd name="T22" fmla="*/ 2147483647 w 100"/>
              <a:gd name="T23" fmla="*/ 2147483647 h 153"/>
              <a:gd name="T24" fmla="*/ 2147483647 w 100"/>
              <a:gd name="T25" fmla="*/ 2147483647 h 153"/>
              <a:gd name="T26" fmla="*/ 2147483647 w 100"/>
              <a:gd name="T27" fmla="*/ 2147483647 h 153"/>
              <a:gd name="T28" fmla="*/ 2147483647 w 100"/>
              <a:gd name="T29" fmla="*/ 2147483647 h 153"/>
              <a:gd name="T30" fmla="*/ 2147483647 w 100"/>
              <a:gd name="T31" fmla="*/ 2147483647 h 153"/>
              <a:gd name="T32" fmla="*/ 2147483647 w 100"/>
              <a:gd name="T33" fmla="*/ 2147483647 h 153"/>
              <a:gd name="T34" fmla="*/ 2147483647 w 100"/>
              <a:gd name="T35" fmla="*/ 2147483647 h 153"/>
              <a:gd name="T36" fmla="*/ 2147483647 w 100"/>
              <a:gd name="T37" fmla="*/ 2147483647 h 153"/>
              <a:gd name="T38" fmla="*/ 2147483647 w 100"/>
              <a:gd name="T39" fmla="*/ 2147483647 h 153"/>
              <a:gd name="T40" fmla="*/ 2147483647 w 100"/>
              <a:gd name="T41" fmla="*/ 2147483647 h 153"/>
              <a:gd name="T42" fmla="*/ 0 w 100"/>
              <a:gd name="T43" fmla="*/ 2147483647 h 153"/>
              <a:gd name="T44" fmla="*/ 2147483647 w 100"/>
              <a:gd name="T45" fmla="*/ 2147483647 h 153"/>
              <a:gd name="T46" fmla="*/ 2147483647 w 100"/>
              <a:gd name="T47" fmla="*/ 2147483647 h 153"/>
              <a:gd name="T48" fmla="*/ 2147483647 w 100"/>
              <a:gd name="T49" fmla="*/ 2147483647 h 153"/>
              <a:gd name="T50" fmla="*/ 2147483647 w 100"/>
              <a:gd name="T51" fmla="*/ 2147483647 h 153"/>
              <a:gd name="T52" fmla="*/ 2147483647 w 100"/>
              <a:gd name="T53" fmla="*/ 2147483647 h 153"/>
              <a:gd name="T54" fmla="*/ 2147483647 w 100"/>
              <a:gd name="T55" fmla="*/ 2147483647 h 153"/>
              <a:gd name="T56" fmla="*/ 2147483647 w 100"/>
              <a:gd name="T57" fmla="*/ 2147483647 h 153"/>
              <a:gd name="T58" fmla="*/ 2147483647 w 100"/>
              <a:gd name="T59" fmla="*/ 2147483647 h 153"/>
              <a:gd name="T60" fmla="*/ 2147483647 w 100"/>
              <a:gd name="T61" fmla="*/ 2147483647 h 153"/>
              <a:gd name="T62" fmla="*/ 2147483647 w 100"/>
              <a:gd name="T63" fmla="*/ 2147483647 h 153"/>
              <a:gd name="T64" fmla="*/ 2147483647 w 100"/>
              <a:gd name="T65" fmla="*/ 2147483647 h 153"/>
              <a:gd name="T66" fmla="*/ 2147483647 w 100"/>
              <a:gd name="T67" fmla="*/ 2147483647 h 153"/>
              <a:gd name="T68" fmla="*/ 2147483647 w 100"/>
              <a:gd name="T69" fmla="*/ 2147483647 h 15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00"/>
              <a:gd name="T106" fmla="*/ 0 h 153"/>
              <a:gd name="T107" fmla="*/ 100 w 100"/>
              <a:gd name="T108" fmla="*/ 153 h 15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00" h="153">
                <a:moveTo>
                  <a:pt x="66" y="19"/>
                </a:moveTo>
                <a:cubicBezTo>
                  <a:pt x="67" y="19"/>
                  <a:pt x="67" y="19"/>
                  <a:pt x="68" y="19"/>
                </a:cubicBezTo>
                <a:cubicBezTo>
                  <a:pt x="68" y="19"/>
                  <a:pt x="68" y="17"/>
                  <a:pt x="68" y="17"/>
                </a:cubicBezTo>
                <a:cubicBezTo>
                  <a:pt x="69" y="17"/>
                  <a:pt x="71" y="18"/>
                  <a:pt x="72" y="17"/>
                </a:cubicBezTo>
                <a:cubicBezTo>
                  <a:pt x="72" y="17"/>
                  <a:pt x="72" y="16"/>
                  <a:pt x="72" y="16"/>
                </a:cubicBezTo>
                <a:cubicBezTo>
                  <a:pt x="73" y="15"/>
                  <a:pt x="74" y="15"/>
                  <a:pt x="74" y="14"/>
                </a:cubicBezTo>
                <a:cubicBezTo>
                  <a:pt x="75" y="14"/>
                  <a:pt x="80" y="15"/>
                  <a:pt x="81" y="15"/>
                </a:cubicBezTo>
                <a:cubicBezTo>
                  <a:pt x="81" y="15"/>
                  <a:pt x="81" y="13"/>
                  <a:pt x="82" y="13"/>
                </a:cubicBezTo>
                <a:cubicBezTo>
                  <a:pt x="83" y="13"/>
                  <a:pt x="84" y="11"/>
                  <a:pt x="85" y="11"/>
                </a:cubicBezTo>
                <a:cubicBezTo>
                  <a:pt x="86" y="10"/>
                  <a:pt x="87" y="8"/>
                  <a:pt x="88" y="7"/>
                </a:cubicBezTo>
                <a:cubicBezTo>
                  <a:pt x="90" y="6"/>
                  <a:pt x="91" y="4"/>
                  <a:pt x="92" y="3"/>
                </a:cubicBezTo>
                <a:cubicBezTo>
                  <a:pt x="92" y="3"/>
                  <a:pt x="93" y="3"/>
                  <a:pt x="93" y="3"/>
                </a:cubicBezTo>
                <a:cubicBezTo>
                  <a:pt x="93" y="3"/>
                  <a:pt x="93" y="2"/>
                  <a:pt x="93" y="2"/>
                </a:cubicBezTo>
                <a:cubicBezTo>
                  <a:pt x="94" y="2"/>
                  <a:pt x="94" y="2"/>
                  <a:pt x="95" y="2"/>
                </a:cubicBezTo>
                <a:cubicBezTo>
                  <a:pt x="95" y="2"/>
                  <a:pt x="94" y="0"/>
                  <a:pt x="95" y="0"/>
                </a:cubicBezTo>
                <a:lnTo>
                  <a:pt x="100" y="0"/>
                </a:lnTo>
                <a:lnTo>
                  <a:pt x="100" y="2"/>
                </a:lnTo>
                <a:cubicBezTo>
                  <a:pt x="100" y="2"/>
                  <a:pt x="99" y="2"/>
                  <a:pt x="99" y="2"/>
                </a:cubicBezTo>
                <a:lnTo>
                  <a:pt x="99" y="4"/>
                </a:lnTo>
                <a:lnTo>
                  <a:pt x="98" y="4"/>
                </a:lnTo>
                <a:lnTo>
                  <a:pt x="97" y="8"/>
                </a:lnTo>
                <a:lnTo>
                  <a:pt x="96" y="9"/>
                </a:lnTo>
                <a:lnTo>
                  <a:pt x="96" y="12"/>
                </a:lnTo>
                <a:lnTo>
                  <a:pt x="94" y="13"/>
                </a:lnTo>
                <a:lnTo>
                  <a:pt x="95" y="18"/>
                </a:lnTo>
                <a:lnTo>
                  <a:pt x="93" y="18"/>
                </a:lnTo>
                <a:lnTo>
                  <a:pt x="93" y="22"/>
                </a:lnTo>
                <a:lnTo>
                  <a:pt x="95" y="23"/>
                </a:lnTo>
                <a:lnTo>
                  <a:pt x="95" y="26"/>
                </a:lnTo>
                <a:lnTo>
                  <a:pt x="96" y="27"/>
                </a:lnTo>
                <a:lnTo>
                  <a:pt x="91" y="30"/>
                </a:lnTo>
                <a:lnTo>
                  <a:pt x="76" y="33"/>
                </a:lnTo>
                <a:lnTo>
                  <a:pt x="77" y="45"/>
                </a:lnTo>
                <a:lnTo>
                  <a:pt x="82" y="53"/>
                </a:lnTo>
                <a:lnTo>
                  <a:pt x="82" y="66"/>
                </a:lnTo>
                <a:lnTo>
                  <a:pt x="70" y="75"/>
                </a:lnTo>
                <a:lnTo>
                  <a:pt x="58" y="80"/>
                </a:lnTo>
                <a:lnTo>
                  <a:pt x="47" y="93"/>
                </a:lnTo>
                <a:lnTo>
                  <a:pt x="39" y="103"/>
                </a:lnTo>
                <a:lnTo>
                  <a:pt x="33" y="109"/>
                </a:lnTo>
                <a:lnTo>
                  <a:pt x="32" y="129"/>
                </a:lnTo>
                <a:lnTo>
                  <a:pt x="17" y="144"/>
                </a:lnTo>
                <a:lnTo>
                  <a:pt x="8" y="153"/>
                </a:lnTo>
                <a:lnTo>
                  <a:pt x="0" y="116"/>
                </a:lnTo>
                <a:lnTo>
                  <a:pt x="10" y="107"/>
                </a:lnTo>
                <a:lnTo>
                  <a:pt x="20" y="100"/>
                </a:lnTo>
                <a:lnTo>
                  <a:pt x="22" y="84"/>
                </a:lnTo>
                <a:lnTo>
                  <a:pt x="19" y="71"/>
                </a:lnTo>
                <a:lnTo>
                  <a:pt x="25" y="58"/>
                </a:lnTo>
                <a:lnTo>
                  <a:pt x="29" y="42"/>
                </a:lnTo>
                <a:lnTo>
                  <a:pt x="31" y="41"/>
                </a:lnTo>
                <a:lnTo>
                  <a:pt x="32" y="39"/>
                </a:lnTo>
                <a:lnTo>
                  <a:pt x="35" y="37"/>
                </a:lnTo>
                <a:lnTo>
                  <a:pt x="37" y="35"/>
                </a:lnTo>
                <a:lnTo>
                  <a:pt x="40" y="33"/>
                </a:lnTo>
                <a:lnTo>
                  <a:pt x="51" y="33"/>
                </a:lnTo>
                <a:cubicBezTo>
                  <a:pt x="51" y="33"/>
                  <a:pt x="51" y="32"/>
                  <a:pt x="51" y="32"/>
                </a:cubicBezTo>
                <a:cubicBezTo>
                  <a:pt x="52" y="32"/>
                  <a:pt x="54" y="32"/>
                  <a:pt x="54" y="31"/>
                </a:cubicBezTo>
                <a:lnTo>
                  <a:pt x="54" y="30"/>
                </a:lnTo>
                <a:cubicBezTo>
                  <a:pt x="54" y="30"/>
                  <a:pt x="55" y="30"/>
                  <a:pt x="55" y="30"/>
                </a:cubicBezTo>
                <a:cubicBezTo>
                  <a:pt x="55" y="30"/>
                  <a:pt x="55" y="29"/>
                  <a:pt x="55" y="29"/>
                </a:cubicBezTo>
                <a:cubicBezTo>
                  <a:pt x="55" y="28"/>
                  <a:pt x="57" y="29"/>
                  <a:pt x="57" y="29"/>
                </a:cubicBezTo>
                <a:cubicBezTo>
                  <a:pt x="57" y="28"/>
                  <a:pt x="57" y="27"/>
                  <a:pt x="57" y="27"/>
                </a:cubicBezTo>
                <a:cubicBezTo>
                  <a:pt x="57" y="27"/>
                  <a:pt x="58" y="28"/>
                  <a:pt x="58" y="27"/>
                </a:cubicBezTo>
                <a:cubicBezTo>
                  <a:pt x="58" y="26"/>
                  <a:pt x="58" y="25"/>
                  <a:pt x="58" y="24"/>
                </a:cubicBezTo>
                <a:lnTo>
                  <a:pt x="58" y="22"/>
                </a:lnTo>
                <a:lnTo>
                  <a:pt x="62" y="22"/>
                </a:lnTo>
                <a:cubicBezTo>
                  <a:pt x="62" y="22"/>
                  <a:pt x="62" y="20"/>
                  <a:pt x="62" y="20"/>
                </a:cubicBezTo>
                <a:lnTo>
                  <a:pt x="66" y="20"/>
                </a:lnTo>
                <a:lnTo>
                  <a:pt x="66" y="19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0" name="Freeform 163"/>
          <p:cNvSpPr>
            <a:spLocks/>
          </p:cNvSpPr>
          <p:nvPr/>
        </p:nvSpPr>
        <p:spPr bwMode="auto">
          <a:xfrm>
            <a:off x="5849938" y="3892552"/>
            <a:ext cx="1200150" cy="1171575"/>
          </a:xfrm>
          <a:custGeom>
            <a:avLst/>
            <a:gdLst>
              <a:gd name="T0" fmla="*/ 2147483647 w 126"/>
              <a:gd name="T1" fmla="*/ 2147483647 h 123"/>
              <a:gd name="T2" fmla="*/ 2147483647 w 126"/>
              <a:gd name="T3" fmla="*/ 2147483647 h 123"/>
              <a:gd name="T4" fmla="*/ 2147483647 w 126"/>
              <a:gd name="T5" fmla="*/ 2147483647 h 123"/>
              <a:gd name="T6" fmla="*/ 2147483647 w 126"/>
              <a:gd name="T7" fmla="*/ 2147483647 h 123"/>
              <a:gd name="T8" fmla="*/ 2147483647 w 126"/>
              <a:gd name="T9" fmla="*/ 2147483647 h 123"/>
              <a:gd name="T10" fmla="*/ 2147483647 w 126"/>
              <a:gd name="T11" fmla="*/ 2147483647 h 123"/>
              <a:gd name="T12" fmla="*/ 2147483647 w 126"/>
              <a:gd name="T13" fmla="*/ 2147483647 h 123"/>
              <a:gd name="T14" fmla="*/ 2147483647 w 126"/>
              <a:gd name="T15" fmla="*/ 2147483647 h 123"/>
              <a:gd name="T16" fmla="*/ 2147483647 w 126"/>
              <a:gd name="T17" fmla="*/ 2147483647 h 123"/>
              <a:gd name="T18" fmla="*/ 2147483647 w 126"/>
              <a:gd name="T19" fmla="*/ 2147483647 h 123"/>
              <a:gd name="T20" fmla="*/ 2147483647 w 126"/>
              <a:gd name="T21" fmla="*/ 2147483647 h 123"/>
              <a:gd name="T22" fmla="*/ 2147483647 w 126"/>
              <a:gd name="T23" fmla="*/ 2147483647 h 123"/>
              <a:gd name="T24" fmla="*/ 2147483647 w 126"/>
              <a:gd name="T25" fmla="*/ 2147483647 h 123"/>
              <a:gd name="T26" fmla="*/ 2147483647 w 126"/>
              <a:gd name="T27" fmla="*/ 2147483647 h 123"/>
              <a:gd name="T28" fmla="*/ 2147483647 w 126"/>
              <a:gd name="T29" fmla="*/ 2147483647 h 123"/>
              <a:gd name="T30" fmla="*/ 2147483647 w 126"/>
              <a:gd name="T31" fmla="*/ 2147483647 h 123"/>
              <a:gd name="T32" fmla="*/ 2147483647 w 126"/>
              <a:gd name="T33" fmla="*/ 2147483647 h 123"/>
              <a:gd name="T34" fmla="*/ 2147483647 w 126"/>
              <a:gd name="T35" fmla="*/ 2147483647 h 123"/>
              <a:gd name="T36" fmla="*/ 2147483647 w 126"/>
              <a:gd name="T37" fmla="*/ 2147483647 h 123"/>
              <a:gd name="T38" fmla="*/ 2147483647 w 126"/>
              <a:gd name="T39" fmla="*/ 2147483647 h 123"/>
              <a:gd name="T40" fmla="*/ 2147483647 w 126"/>
              <a:gd name="T41" fmla="*/ 2147483647 h 123"/>
              <a:gd name="T42" fmla="*/ 2147483647 w 126"/>
              <a:gd name="T43" fmla="*/ 2147483647 h 123"/>
              <a:gd name="T44" fmla="*/ 2147483647 w 126"/>
              <a:gd name="T45" fmla="*/ 2147483647 h 123"/>
              <a:gd name="T46" fmla="*/ 2147483647 w 126"/>
              <a:gd name="T47" fmla="*/ 2147483647 h 123"/>
              <a:gd name="T48" fmla="*/ 2147483647 w 126"/>
              <a:gd name="T49" fmla="*/ 2147483647 h 123"/>
              <a:gd name="T50" fmla="*/ 2147483647 w 126"/>
              <a:gd name="T51" fmla="*/ 2147483647 h 123"/>
              <a:gd name="T52" fmla="*/ 2147483647 w 126"/>
              <a:gd name="T53" fmla="*/ 2147483647 h 123"/>
              <a:gd name="T54" fmla="*/ 2147483647 w 126"/>
              <a:gd name="T55" fmla="*/ 2147483647 h 123"/>
              <a:gd name="T56" fmla="*/ 2147483647 w 126"/>
              <a:gd name="T57" fmla="*/ 2147483647 h 123"/>
              <a:gd name="T58" fmla="*/ 2147483647 w 126"/>
              <a:gd name="T59" fmla="*/ 2147483647 h 123"/>
              <a:gd name="T60" fmla="*/ 2147483647 w 126"/>
              <a:gd name="T61" fmla="*/ 2147483647 h 123"/>
              <a:gd name="T62" fmla="*/ 2147483647 w 126"/>
              <a:gd name="T63" fmla="*/ 2147483647 h 123"/>
              <a:gd name="T64" fmla="*/ 2147483647 w 126"/>
              <a:gd name="T65" fmla="*/ 2147483647 h 123"/>
              <a:gd name="T66" fmla="*/ 2147483647 w 126"/>
              <a:gd name="T67" fmla="*/ 0 h 123"/>
              <a:gd name="T68" fmla="*/ 2147483647 w 126"/>
              <a:gd name="T69" fmla="*/ 2147483647 h 123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26"/>
              <a:gd name="T106" fmla="*/ 0 h 123"/>
              <a:gd name="T107" fmla="*/ 126 w 126"/>
              <a:gd name="T108" fmla="*/ 123 h 123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26" h="123">
                <a:moveTo>
                  <a:pt x="97" y="13"/>
                </a:moveTo>
                <a:lnTo>
                  <a:pt x="100" y="16"/>
                </a:lnTo>
                <a:lnTo>
                  <a:pt x="102" y="19"/>
                </a:lnTo>
                <a:lnTo>
                  <a:pt x="104" y="20"/>
                </a:lnTo>
                <a:lnTo>
                  <a:pt x="106" y="21"/>
                </a:lnTo>
                <a:lnTo>
                  <a:pt x="110" y="21"/>
                </a:lnTo>
                <a:lnTo>
                  <a:pt x="111" y="23"/>
                </a:lnTo>
                <a:lnTo>
                  <a:pt x="116" y="23"/>
                </a:lnTo>
                <a:lnTo>
                  <a:pt x="117" y="21"/>
                </a:lnTo>
                <a:lnTo>
                  <a:pt x="119" y="21"/>
                </a:lnTo>
                <a:lnTo>
                  <a:pt x="120" y="20"/>
                </a:lnTo>
                <a:lnTo>
                  <a:pt x="123" y="20"/>
                </a:lnTo>
                <a:lnTo>
                  <a:pt x="125" y="23"/>
                </a:lnTo>
                <a:lnTo>
                  <a:pt x="126" y="41"/>
                </a:lnTo>
                <a:lnTo>
                  <a:pt x="124" y="41"/>
                </a:lnTo>
                <a:lnTo>
                  <a:pt x="124" y="44"/>
                </a:lnTo>
                <a:lnTo>
                  <a:pt x="123" y="44"/>
                </a:lnTo>
                <a:lnTo>
                  <a:pt x="123" y="48"/>
                </a:lnTo>
                <a:lnTo>
                  <a:pt x="122" y="49"/>
                </a:lnTo>
                <a:lnTo>
                  <a:pt x="122" y="54"/>
                </a:lnTo>
                <a:lnTo>
                  <a:pt x="120" y="54"/>
                </a:lnTo>
                <a:cubicBezTo>
                  <a:pt x="120" y="54"/>
                  <a:pt x="120" y="55"/>
                  <a:pt x="120" y="55"/>
                </a:cubicBezTo>
                <a:lnTo>
                  <a:pt x="111" y="55"/>
                </a:lnTo>
                <a:lnTo>
                  <a:pt x="110" y="54"/>
                </a:lnTo>
                <a:lnTo>
                  <a:pt x="103" y="54"/>
                </a:lnTo>
                <a:lnTo>
                  <a:pt x="103" y="52"/>
                </a:lnTo>
                <a:lnTo>
                  <a:pt x="99" y="47"/>
                </a:lnTo>
                <a:lnTo>
                  <a:pt x="92" y="47"/>
                </a:lnTo>
                <a:lnTo>
                  <a:pt x="85" y="53"/>
                </a:lnTo>
                <a:lnTo>
                  <a:pt x="85" y="56"/>
                </a:lnTo>
                <a:lnTo>
                  <a:pt x="83" y="57"/>
                </a:lnTo>
                <a:cubicBezTo>
                  <a:pt x="83" y="57"/>
                  <a:pt x="84" y="59"/>
                  <a:pt x="83" y="59"/>
                </a:cubicBezTo>
                <a:lnTo>
                  <a:pt x="82" y="59"/>
                </a:lnTo>
                <a:lnTo>
                  <a:pt x="82" y="71"/>
                </a:lnTo>
                <a:lnTo>
                  <a:pt x="83" y="71"/>
                </a:lnTo>
                <a:lnTo>
                  <a:pt x="83" y="73"/>
                </a:lnTo>
                <a:lnTo>
                  <a:pt x="85" y="73"/>
                </a:lnTo>
                <a:lnTo>
                  <a:pt x="85" y="78"/>
                </a:lnTo>
                <a:lnTo>
                  <a:pt x="83" y="78"/>
                </a:lnTo>
                <a:lnTo>
                  <a:pt x="82" y="81"/>
                </a:lnTo>
                <a:lnTo>
                  <a:pt x="75" y="81"/>
                </a:lnTo>
                <a:lnTo>
                  <a:pt x="75" y="86"/>
                </a:lnTo>
                <a:lnTo>
                  <a:pt x="69" y="86"/>
                </a:lnTo>
                <a:lnTo>
                  <a:pt x="61" y="97"/>
                </a:lnTo>
                <a:lnTo>
                  <a:pt x="53" y="97"/>
                </a:lnTo>
                <a:lnTo>
                  <a:pt x="52" y="103"/>
                </a:lnTo>
                <a:lnTo>
                  <a:pt x="49" y="103"/>
                </a:lnTo>
                <a:lnTo>
                  <a:pt x="47" y="106"/>
                </a:lnTo>
                <a:lnTo>
                  <a:pt x="40" y="106"/>
                </a:lnTo>
                <a:lnTo>
                  <a:pt x="26" y="119"/>
                </a:lnTo>
                <a:lnTo>
                  <a:pt x="14" y="120"/>
                </a:lnTo>
                <a:cubicBezTo>
                  <a:pt x="14" y="120"/>
                  <a:pt x="14" y="121"/>
                  <a:pt x="14" y="121"/>
                </a:cubicBezTo>
                <a:lnTo>
                  <a:pt x="10" y="121"/>
                </a:lnTo>
                <a:lnTo>
                  <a:pt x="10" y="123"/>
                </a:lnTo>
                <a:lnTo>
                  <a:pt x="7" y="123"/>
                </a:lnTo>
                <a:lnTo>
                  <a:pt x="7" y="121"/>
                </a:lnTo>
                <a:lnTo>
                  <a:pt x="0" y="117"/>
                </a:lnTo>
                <a:lnTo>
                  <a:pt x="15" y="102"/>
                </a:lnTo>
                <a:lnTo>
                  <a:pt x="16" y="82"/>
                </a:lnTo>
                <a:lnTo>
                  <a:pt x="41" y="53"/>
                </a:lnTo>
                <a:lnTo>
                  <a:pt x="53" y="48"/>
                </a:lnTo>
                <a:lnTo>
                  <a:pt x="62" y="41"/>
                </a:lnTo>
                <a:cubicBezTo>
                  <a:pt x="63" y="40"/>
                  <a:pt x="65" y="40"/>
                  <a:pt x="65" y="38"/>
                </a:cubicBezTo>
                <a:lnTo>
                  <a:pt x="65" y="26"/>
                </a:lnTo>
                <a:lnTo>
                  <a:pt x="60" y="18"/>
                </a:lnTo>
                <a:lnTo>
                  <a:pt x="59" y="6"/>
                </a:lnTo>
                <a:lnTo>
                  <a:pt x="74" y="3"/>
                </a:lnTo>
                <a:lnTo>
                  <a:pt x="79" y="0"/>
                </a:lnTo>
                <a:lnTo>
                  <a:pt x="91" y="7"/>
                </a:lnTo>
                <a:lnTo>
                  <a:pt x="97" y="13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1" name="Freeform 162"/>
          <p:cNvSpPr>
            <a:spLocks/>
          </p:cNvSpPr>
          <p:nvPr/>
        </p:nvSpPr>
        <p:spPr bwMode="auto">
          <a:xfrm>
            <a:off x="6097589" y="4340225"/>
            <a:ext cx="923925" cy="838200"/>
          </a:xfrm>
          <a:custGeom>
            <a:avLst/>
            <a:gdLst>
              <a:gd name="T0" fmla="*/ 2147483647 w 97"/>
              <a:gd name="T1" fmla="*/ 2147483647 h 88"/>
              <a:gd name="T2" fmla="*/ 2147483647 w 97"/>
              <a:gd name="T3" fmla="*/ 2147483647 h 88"/>
              <a:gd name="T4" fmla="*/ 2147483647 w 97"/>
              <a:gd name="T5" fmla="*/ 2147483647 h 88"/>
              <a:gd name="T6" fmla="*/ 2147483647 w 97"/>
              <a:gd name="T7" fmla="*/ 2147483647 h 88"/>
              <a:gd name="T8" fmla="*/ 2147483647 w 97"/>
              <a:gd name="T9" fmla="*/ 2147483647 h 88"/>
              <a:gd name="T10" fmla="*/ 2147483647 w 97"/>
              <a:gd name="T11" fmla="*/ 2147483647 h 88"/>
              <a:gd name="T12" fmla="*/ 2147483647 w 97"/>
              <a:gd name="T13" fmla="*/ 2147483647 h 88"/>
              <a:gd name="T14" fmla="*/ 2147483647 w 97"/>
              <a:gd name="T15" fmla="*/ 2147483647 h 88"/>
              <a:gd name="T16" fmla="*/ 2147483647 w 97"/>
              <a:gd name="T17" fmla="*/ 2147483647 h 88"/>
              <a:gd name="T18" fmla="*/ 2147483647 w 97"/>
              <a:gd name="T19" fmla="*/ 2147483647 h 88"/>
              <a:gd name="T20" fmla="*/ 2147483647 w 97"/>
              <a:gd name="T21" fmla="*/ 2147483647 h 88"/>
              <a:gd name="T22" fmla="*/ 2147483647 w 97"/>
              <a:gd name="T23" fmla="*/ 2147483647 h 88"/>
              <a:gd name="T24" fmla="*/ 2147483647 w 97"/>
              <a:gd name="T25" fmla="*/ 2147483647 h 88"/>
              <a:gd name="T26" fmla="*/ 2147483647 w 97"/>
              <a:gd name="T27" fmla="*/ 2147483647 h 88"/>
              <a:gd name="T28" fmla="*/ 2147483647 w 97"/>
              <a:gd name="T29" fmla="*/ 2147483647 h 88"/>
              <a:gd name="T30" fmla="*/ 2147483647 w 97"/>
              <a:gd name="T31" fmla="*/ 2147483647 h 88"/>
              <a:gd name="T32" fmla="*/ 2147483647 w 97"/>
              <a:gd name="T33" fmla="*/ 2147483647 h 88"/>
              <a:gd name="T34" fmla="*/ 2147483647 w 97"/>
              <a:gd name="T35" fmla="*/ 2147483647 h 88"/>
              <a:gd name="T36" fmla="*/ 2147483647 w 97"/>
              <a:gd name="T37" fmla="*/ 2147483647 h 88"/>
              <a:gd name="T38" fmla="*/ 2147483647 w 97"/>
              <a:gd name="T39" fmla="*/ 2147483647 h 88"/>
              <a:gd name="T40" fmla="*/ 0 w 97"/>
              <a:gd name="T41" fmla="*/ 2147483647 h 88"/>
              <a:gd name="T42" fmla="*/ 2147483647 w 97"/>
              <a:gd name="T43" fmla="*/ 2147483647 h 88"/>
              <a:gd name="T44" fmla="*/ 2147483647 w 97"/>
              <a:gd name="T45" fmla="*/ 2147483647 h 88"/>
              <a:gd name="T46" fmla="*/ 2147483647 w 97"/>
              <a:gd name="T47" fmla="*/ 2147483647 h 88"/>
              <a:gd name="T48" fmla="*/ 2147483647 w 97"/>
              <a:gd name="T49" fmla="*/ 2147483647 h 88"/>
              <a:gd name="T50" fmla="*/ 2147483647 w 97"/>
              <a:gd name="T51" fmla="*/ 2147483647 h 88"/>
              <a:gd name="T52" fmla="*/ 2147483647 w 97"/>
              <a:gd name="T53" fmla="*/ 2147483647 h 88"/>
              <a:gd name="T54" fmla="*/ 2147483647 w 97"/>
              <a:gd name="T55" fmla="*/ 2147483647 h 88"/>
              <a:gd name="T56" fmla="*/ 2147483647 w 97"/>
              <a:gd name="T57" fmla="*/ 2147483647 h 88"/>
              <a:gd name="T58" fmla="*/ 2147483647 w 97"/>
              <a:gd name="T59" fmla="*/ 2147483647 h 88"/>
              <a:gd name="T60" fmla="*/ 2147483647 w 97"/>
              <a:gd name="T61" fmla="*/ 2147483647 h 88"/>
              <a:gd name="T62" fmla="*/ 2147483647 w 97"/>
              <a:gd name="T63" fmla="*/ 2147483647 h 88"/>
              <a:gd name="T64" fmla="*/ 2147483647 w 97"/>
              <a:gd name="T65" fmla="*/ 0 h 88"/>
              <a:gd name="T66" fmla="*/ 2147483647 w 97"/>
              <a:gd name="T67" fmla="*/ 2147483647 h 88"/>
              <a:gd name="T68" fmla="*/ 2147483647 w 97"/>
              <a:gd name="T69" fmla="*/ 2147483647 h 88"/>
              <a:gd name="T70" fmla="*/ 2147483647 w 97"/>
              <a:gd name="T71" fmla="*/ 2147483647 h 8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7"/>
              <a:gd name="T109" fmla="*/ 0 h 88"/>
              <a:gd name="T110" fmla="*/ 97 w 97"/>
              <a:gd name="T111" fmla="*/ 88 h 8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7" h="88">
                <a:moveTo>
                  <a:pt x="74" y="12"/>
                </a:moveTo>
                <a:lnTo>
                  <a:pt x="74" y="17"/>
                </a:lnTo>
                <a:lnTo>
                  <a:pt x="78" y="16"/>
                </a:lnTo>
                <a:lnTo>
                  <a:pt x="87" y="16"/>
                </a:lnTo>
                <a:lnTo>
                  <a:pt x="87" y="18"/>
                </a:lnTo>
                <a:cubicBezTo>
                  <a:pt x="87" y="18"/>
                  <a:pt x="88" y="18"/>
                  <a:pt x="88" y="18"/>
                </a:cubicBezTo>
                <a:lnTo>
                  <a:pt x="88" y="22"/>
                </a:lnTo>
                <a:lnTo>
                  <a:pt x="87" y="22"/>
                </a:lnTo>
                <a:lnTo>
                  <a:pt x="87" y="28"/>
                </a:lnTo>
                <a:lnTo>
                  <a:pt x="85" y="29"/>
                </a:lnTo>
                <a:lnTo>
                  <a:pt x="86" y="36"/>
                </a:lnTo>
                <a:lnTo>
                  <a:pt x="86" y="37"/>
                </a:lnTo>
                <a:lnTo>
                  <a:pt x="87" y="39"/>
                </a:lnTo>
                <a:lnTo>
                  <a:pt x="89" y="41"/>
                </a:lnTo>
                <a:lnTo>
                  <a:pt x="91" y="44"/>
                </a:lnTo>
                <a:lnTo>
                  <a:pt x="93" y="50"/>
                </a:lnTo>
                <a:lnTo>
                  <a:pt x="97" y="53"/>
                </a:lnTo>
                <a:lnTo>
                  <a:pt x="97" y="58"/>
                </a:lnTo>
                <a:cubicBezTo>
                  <a:pt x="97" y="58"/>
                  <a:pt x="95" y="58"/>
                  <a:pt x="95" y="59"/>
                </a:cubicBezTo>
                <a:cubicBezTo>
                  <a:pt x="95" y="59"/>
                  <a:pt x="94" y="60"/>
                  <a:pt x="94" y="61"/>
                </a:cubicBezTo>
                <a:lnTo>
                  <a:pt x="94" y="66"/>
                </a:lnTo>
                <a:lnTo>
                  <a:pt x="89" y="74"/>
                </a:lnTo>
                <a:lnTo>
                  <a:pt x="73" y="74"/>
                </a:lnTo>
                <a:cubicBezTo>
                  <a:pt x="72" y="74"/>
                  <a:pt x="55" y="88"/>
                  <a:pt x="54" y="88"/>
                </a:cubicBezTo>
                <a:lnTo>
                  <a:pt x="45" y="88"/>
                </a:lnTo>
                <a:lnTo>
                  <a:pt x="43" y="87"/>
                </a:lnTo>
                <a:cubicBezTo>
                  <a:pt x="43" y="86"/>
                  <a:pt x="43" y="85"/>
                  <a:pt x="43" y="84"/>
                </a:cubicBezTo>
                <a:cubicBezTo>
                  <a:pt x="43" y="84"/>
                  <a:pt x="52" y="76"/>
                  <a:pt x="52" y="76"/>
                </a:cubicBezTo>
                <a:cubicBezTo>
                  <a:pt x="52" y="75"/>
                  <a:pt x="52" y="74"/>
                  <a:pt x="52" y="74"/>
                </a:cubicBezTo>
                <a:lnTo>
                  <a:pt x="45" y="74"/>
                </a:lnTo>
                <a:cubicBezTo>
                  <a:pt x="44" y="74"/>
                  <a:pt x="43" y="76"/>
                  <a:pt x="42" y="76"/>
                </a:cubicBezTo>
                <a:lnTo>
                  <a:pt x="40" y="77"/>
                </a:lnTo>
                <a:lnTo>
                  <a:pt x="35" y="77"/>
                </a:lnTo>
                <a:cubicBezTo>
                  <a:pt x="34" y="77"/>
                  <a:pt x="34" y="79"/>
                  <a:pt x="34" y="79"/>
                </a:cubicBezTo>
                <a:lnTo>
                  <a:pt x="29" y="78"/>
                </a:lnTo>
                <a:lnTo>
                  <a:pt x="28" y="80"/>
                </a:lnTo>
                <a:lnTo>
                  <a:pt x="18" y="80"/>
                </a:lnTo>
                <a:lnTo>
                  <a:pt x="18" y="81"/>
                </a:lnTo>
                <a:lnTo>
                  <a:pt x="10" y="82"/>
                </a:lnTo>
                <a:lnTo>
                  <a:pt x="9" y="80"/>
                </a:lnTo>
                <a:lnTo>
                  <a:pt x="4" y="80"/>
                </a:lnTo>
                <a:lnTo>
                  <a:pt x="0" y="73"/>
                </a:lnTo>
                <a:lnTo>
                  <a:pt x="14" y="59"/>
                </a:lnTo>
                <a:lnTo>
                  <a:pt x="21" y="59"/>
                </a:lnTo>
                <a:lnTo>
                  <a:pt x="23" y="56"/>
                </a:lnTo>
                <a:cubicBezTo>
                  <a:pt x="23" y="56"/>
                  <a:pt x="26" y="56"/>
                  <a:pt x="26" y="56"/>
                </a:cubicBezTo>
                <a:lnTo>
                  <a:pt x="26" y="50"/>
                </a:lnTo>
                <a:lnTo>
                  <a:pt x="35" y="50"/>
                </a:lnTo>
                <a:lnTo>
                  <a:pt x="43" y="39"/>
                </a:lnTo>
                <a:lnTo>
                  <a:pt x="49" y="39"/>
                </a:lnTo>
                <a:lnTo>
                  <a:pt x="49" y="34"/>
                </a:lnTo>
                <a:lnTo>
                  <a:pt x="56" y="34"/>
                </a:lnTo>
                <a:lnTo>
                  <a:pt x="57" y="31"/>
                </a:lnTo>
                <a:lnTo>
                  <a:pt x="59" y="31"/>
                </a:lnTo>
                <a:lnTo>
                  <a:pt x="59" y="26"/>
                </a:lnTo>
                <a:lnTo>
                  <a:pt x="57" y="26"/>
                </a:lnTo>
                <a:lnTo>
                  <a:pt x="57" y="24"/>
                </a:lnTo>
                <a:lnTo>
                  <a:pt x="56" y="24"/>
                </a:lnTo>
                <a:lnTo>
                  <a:pt x="56" y="12"/>
                </a:lnTo>
                <a:cubicBezTo>
                  <a:pt x="56" y="12"/>
                  <a:pt x="58" y="13"/>
                  <a:pt x="57" y="12"/>
                </a:cubicBezTo>
                <a:lnTo>
                  <a:pt x="57" y="9"/>
                </a:lnTo>
                <a:lnTo>
                  <a:pt x="59" y="10"/>
                </a:lnTo>
                <a:lnTo>
                  <a:pt x="59" y="7"/>
                </a:lnTo>
                <a:cubicBezTo>
                  <a:pt x="59" y="6"/>
                  <a:pt x="60" y="6"/>
                  <a:pt x="60" y="5"/>
                </a:cubicBezTo>
                <a:lnTo>
                  <a:pt x="66" y="0"/>
                </a:lnTo>
                <a:lnTo>
                  <a:pt x="73" y="0"/>
                </a:lnTo>
                <a:lnTo>
                  <a:pt x="77" y="4"/>
                </a:lnTo>
                <a:cubicBezTo>
                  <a:pt x="77" y="5"/>
                  <a:pt x="77" y="6"/>
                  <a:pt x="77" y="7"/>
                </a:cubicBezTo>
                <a:lnTo>
                  <a:pt x="77" y="10"/>
                </a:lnTo>
                <a:lnTo>
                  <a:pt x="76" y="10"/>
                </a:lnTo>
                <a:lnTo>
                  <a:pt x="76" y="12"/>
                </a:lnTo>
                <a:lnTo>
                  <a:pt x="74" y="12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2" name="Freeform 157"/>
          <p:cNvSpPr>
            <a:spLocks/>
          </p:cNvSpPr>
          <p:nvPr/>
        </p:nvSpPr>
        <p:spPr bwMode="auto">
          <a:xfrm>
            <a:off x="5459413" y="3873502"/>
            <a:ext cx="609600" cy="295275"/>
          </a:xfrm>
          <a:custGeom>
            <a:avLst/>
            <a:gdLst>
              <a:gd name="T0" fmla="*/ 2147483647 w 64"/>
              <a:gd name="T1" fmla="*/ 2147483647 h 31"/>
              <a:gd name="T2" fmla="*/ 2147483647 w 64"/>
              <a:gd name="T3" fmla="*/ 2147483647 h 31"/>
              <a:gd name="T4" fmla="*/ 2147483647 w 64"/>
              <a:gd name="T5" fmla="*/ 2147483647 h 31"/>
              <a:gd name="T6" fmla="*/ 2147483647 w 64"/>
              <a:gd name="T7" fmla="*/ 2147483647 h 31"/>
              <a:gd name="T8" fmla="*/ 2147483647 w 64"/>
              <a:gd name="T9" fmla="*/ 2147483647 h 31"/>
              <a:gd name="T10" fmla="*/ 2147483647 w 64"/>
              <a:gd name="T11" fmla="*/ 2147483647 h 31"/>
              <a:gd name="T12" fmla="*/ 2147483647 w 64"/>
              <a:gd name="T13" fmla="*/ 2147483647 h 31"/>
              <a:gd name="T14" fmla="*/ 2147483647 w 64"/>
              <a:gd name="T15" fmla="*/ 2147483647 h 31"/>
              <a:gd name="T16" fmla="*/ 2147483647 w 64"/>
              <a:gd name="T17" fmla="*/ 2147483647 h 31"/>
              <a:gd name="T18" fmla="*/ 2147483647 w 64"/>
              <a:gd name="T19" fmla="*/ 2147483647 h 31"/>
              <a:gd name="T20" fmla="*/ 2147483647 w 64"/>
              <a:gd name="T21" fmla="*/ 2147483647 h 31"/>
              <a:gd name="T22" fmla="*/ 2147483647 w 64"/>
              <a:gd name="T23" fmla="*/ 2147483647 h 31"/>
              <a:gd name="T24" fmla="*/ 2147483647 w 64"/>
              <a:gd name="T25" fmla="*/ 2147483647 h 31"/>
              <a:gd name="T26" fmla="*/ 2147483647 w 64"/>
              <a:gd name="T27" fmla="*/ 2147483647 h 31"/>
              <a:gd name="T28" fmla="*/ 2147483647 w 64"/>
              <a:gd name="T29" fmla="*/ 2147483647 h 31"/>
              <a:gd name="T30" fmla="*/ 2147483647 w 64"/>
              <a:gd name="T31" fmla="*/ 2147483647 h 31"/>
              <a:gd name="T32" fmla="*/ 2147483647 w 64"/>
              <a:gd name="T33" fmla="*/ 2147483647 h 31"/>
              <a:gd name="T34" fmla="*/ 2147483647 w 64"/>
              <a:gd name="T35" fmla="*/ 2147483647 h 31"/>
              <a:gd name="T36" fmla="*/ 2147483647 w 64"/>
              <a:gd name="T37" fmla="*/ 2147483647 h 31"/>
              <a:gd name="T38" fmla="*/ 2147483647 w 64"/>
              <a:gd name="T39" fmla="*/ 2147483647 h 31"/>
              <a:gd name="T40" fmla="*/ 2147483647 w 64"/>
              <a:gd name="T41" fmla="*/ 2147483647 h 31"/>
              <a:gd name="T42" fmla="*/ 2147483647 w 64"/>
              <a:gd name="T43" fmla="*/ 2147483647 h 31"/>
              <a:gd name="T44" fmla="*/ 2147483647 w 64"/>
              <a:gd name="T45" fmla="*/ 2147483647 h 31"/>
              <a:gd name="T46" fmla="*/ 2147483647 w 64"/>
              <a:gd name="T47" fmla="*/ 2147483647 h 31"/>
              <a:gd name="T48" fmla="*/ 2147483647 w 64"/>
              <a:gd name="T49" fmla="*/ 2147483647 h 31"/>
              <a:gd name="T50" fmla="*/ 2147483647 w 64"/>
              <a:gd name="T51" fmla="*/ 2147483647 h 31"/>
              <a:gd name="T52" fmla="*/ 2147483647 w 64"/>
              <a:gd name="T53" fmla="*/ 2147483647 h 31"/>
              <a:gd name="T54" fmla="*/ 2147483647 w 64"/>
              <a:gd name="T55" fmla="*/ 2147483647 h 31"/>
              <a:gd name="T56" fmla="*/ 2147483647 w 64"/>
              <a:gd name="T57" fmla="*/ 2147483647 h 31"/>
              <a:gd name="T58" fmla="*/ 2147483647 w 64"/>
              <a:gd name="T59" fmla="*/ 2147483647 h 31"/>
              <a:gd name="T60" fmla="*/ 2147483647 w 64"/>
              <a:gd name="T61" fmla="*/ 2147483647 h 31"/>
              <a:gd name="T62" fmla="*/ 2147483647 w 64"/>
              <a:gd name="T63" fmla="*/ 2147483647 h 31"/>
              <a:gd name="T64" fmla="*/ 2147483647 w 64"/>
              <a:gd name="T65" fmla="*/ 2147483647 h 31"/>
              <a:gd name="T66" fmla="*/ 2147483647 w 64"/>
              <a:gd name="T67" fmla="*/ 2147483647 h 31"/>
              <a:gd name="T68" fmla="*/ 2147483647 w 64"/>
              <a:gd name="T69" fmla="*/ 2147483647 h 31"/>
              <a:gd name="T70" fmla="*/ 2147483647 w 64"/>
              <a:gd name="T71" fmla="*/ 2147483647 h 31"/>
              <a:gd name="T72" fmla="*/ 2147483647 w 64"/>
              <a:gd name="T73" fmla="*/ 2147483647 h 31"/>
              <a:gd name="T74" fmla="*/ 2147483647 w 64"/>
              <a:gd name="T75" fmla="*/ 2147483647 h 31"/>
              <a:gd name="T76" fmla="*/ 2147483647 w 64"/>
              <a:gd name="T77" fmla="*/ 2147483647 h 31"/>
              <a:gd name="T78" fmla="*/ 0 w 64"/>
              <a:gd name="T79" fmla="*/ 2147483647 h 31"/>
              <a:gd name="T80" fmla="*/ 0 w 64"/>
              <a:gd name="T81" fmla="*/ 2147483647 h 31"/>
              <a:gd name="T82" fmla="*/ 2147483647 w 64"/>
              <a:gd name="T83" fmla="*/ 2147483647 h 31"/>
              <a:gd name="T84" fmla="*/ 2147483647 w 64"/>
              <a:gd name="T85" fmla="*/ 2147483647 h 31"/>
              <a:gd name="T86" fmla="*/ 2147483647 w 64"/>
              <a:gd name="T87" fmla="*/ 2147483647 h 31"/>
              <a:gd name="T88" fmla="*/ 2147483647 w 64"/>
              <a:gd name="T89" fmla="*/ 2147483647 h 31"/>
              <a:gd name="T90" fmla="*/ 2147483647 w 64"/>
              <a:gd name="T91" fmla="*/ 2147483647 h 3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64"/>
              <a:gd name="T139" fmla="*/ 0 h 31"/>
              <a:gd name="T140" fmla="*/ 64 w 64"/>
              <a:gd name="T141" fmla="*/ 31 h 31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64" h="31">
                <a:moveTo>
                  <a:pt x="9" y="1"/>
                </a:moveTo>
                <a:cubicBezTo>
                  <a:pt x="15" y="1"/>
                  <a:pt x="25" y="0"/>
                  <a:pt x="33" y="1"/>
                </a:cubicBezTo>
                <a:cubicBezTo>
                  <a:pt x="33" y="1"/>
                  <a:pt x="33" y="2"/>
                  <a:pt x="33" y="2"/>
                </a:cubicBezTo>
                <a:cubicBezTo>
                  <a:pt x="35" y="3"/>
                  <a:pt x="38" y="3"/>
                  <a:pt x="40" y="3"/>
                </a:cubicBezTo>
                <a:cubicBezTo>
                  <a:pt x="40" y="3"/>
                  <a:pt x="40" y="1"/>
                  <a:pt x="40" y="1"/>
                </a:cubicBezTo>
                <a:cubicBezTo>
                  <a:pt x="41" y="1"/>
                  <a:pt x="45" y="0"/>
                  <a:pt x="45" y="1"/>
                </a:cubicBezTo>
                <a:cubicBezTo>
                  <a:pt x="45" y="1"/>
                  <a:pt x="45" y="1"/>
                  <a:pt x="45" y="1"/>
                </a:cubicBezTo>
                <a:cubicBezTo>
                  <a:pt x="45" y="2"/>
                  <a:pt x="45" y="2"/>
                  <a:pt x="45" y="2"/>
                </a:cubicBezTo>
                <a:cubicBezTo>
                  <a:pt x="46" y="2"/>
                  <a:pt x="46" y="3"/>
                  <a:pt x="46" y="3"/>
                </a:cubicBezTo>
                <a:cubicBezTo>
                  <a:pt x="46" y="3"/>
                  <a:pt x="47" y="3"/>
                  <a:pt x="47" y="3"/>
                </a:cubicBezTo>
                <a:cubicBezTo>
                  <a:pt x="47" y="3"/>
                  <a:pt x="48" y="4"/>
                  <a:pt x="50" y="4"/>
                </a:cubicBezTo>
                <a:cubicBezTo>
                  <a:pt x="51" y="4"/>
                  <a:pt x="52" y="4"/>
                  <a:pt x="53" y="4"/>
                </a:cubicBezTo>
                <a:cubicBezTo>
                  <a:pt x="54" y="4"/>
                  <a:pt x="54" y="3"/>
                  <a:pt x="55" y="4"/>
                </a:cubicBezTo>
                <a:cubicBezTo>
                  <a:pt x="56" y="4"/>
                  <a:pt x="58" y="3"/>
                  <a:pt x="60" y="3"/>
                </a:cubicBezTo>
                <a:cubicBezTo>
                  <a:pt x="60" y="3"/>
                  <a:pt x="61" y="3"/>
                  <a:pt x="62" y="3"/>
                </a:cubicBezTo>
                <a:cubicBezTo>
                  <a:pt x="62" y="4"/>
                  <a:pt x="62" y="4"/>
                  <a:pt x="63" y="4"/>
                </a:cubicBezTo>
                <a:cubicBezTo>
                  <a:pt x="63" y="4"/>
                  <a:pt x="63" y="4"/>
                  <a:pt x="63" y="4"/>
                </a:cubicBezTo>
                <a:cubicBezTo>
                  <a:pt x="64" y="4"/>
                  <a:pt x="64" y="5"/>
                  <a:pt x="64" y="5"/>
                </a:cubicBezTo>
                <a:cubicBezTo>
                  <a:pt x="64" y="5"/>
                  <a:pt x="64" y="5"/>
                  <a:pt x="64" y="6"/>
                </a:cubicBezTo>
                <a:cubicBezTo>
                  <a:pt x="64" y="6"/>
                  <a:pt x="64" y="6"/>
                  <a:pt x="64" y="7"/>
                </a:cubicBezTo>
                <a:cubicBezTo>
                  <a:pt x="64" y="7"/>
                  <a:pt x="64" y="7"/>
                  <a:pt x="64" y="8"/>
                </a:cubicBezTo>
                <a:cubicBezTo>
                  <a:pt x="64" y="8"/>
                  <a:pt x="63" y="9"/>
                  <a:pt x="63" y="9"/>
                </a:cubicBezTo>
                <a:cubicBezTo>
                  <a:pt x="62" y="10"/>
                  <a:pt x="62" y="11"/>
                  <a:pt x="61" y="11"/>
                </a:cubicBezTo>
                <a:lnTo>
                  <a:pt x="59" y="12"/>
                </a:lnTo>
                <a:lnTo>
                  <a:pt x="58" y="13"/>
                </a:lnTo>
                <a:lnTo>
                  <a:pt x="56" y="15"/>
                </a:lnTo>
                <a:cubicBezTo>
                  <a:pt x="55" y="15"/>
                  <a:pt x="56" y="16"/>
                  <a:pt x="55" y="17"/>
                </a:cubicBezTo>
                <a:lnTo>
                  <a:pt x="53" y="17"/>
                </a:lnTo>
                <a:lnTo>
                  <a:pt x="48" y="21"/>
                </a:lnTo>
                <a:cubicBezTo>
                  <a:pt x="43" y="26"/>
                  <a:pt x="43" y="26"/>
                  <a:pt x="43" y="26"/>
                </a:cubicBezTo>
                <a:cubicBezTo>
                  <a:pt x="42" y="26"/>
                  <a:pt x="41" y="26"/>
                  <a:pt x="40" y="28"/>
                </a:cubicBezTo>
                <a:cubicBezTo>
                  <a:pt x="39" y="29"/>
                  <a:pt x="37" y="28"/>
                  <a:pt x="33" y="28"/>
                </a:cubicBezTo>
                <a:lnTo>
                  <a:pt x="32" y="28"/>
                </a:lnTo>
                <a:lnTo>
                  <a:pt x="31" y="29"/>
                </a:lnTo>
                <a:lnTo>
                  <a:pt x="21" y="29"/>
                </a:lnTo>
                <a:cubicBezTo>
                  <a:pt x="19" y="29"/>
                  <a:pt x="16" y="29"/>
                  <a:pt x="13" y="29"/>
                </a:cubicBezTo>
                <a:cubicBezTo>
                  <a:pt x="13" y="29"/>
                  <a:pt x="12" y="31"/>
                  <a:pt x="12" y="31"/>
                </a:cubicBezTo>
                <a:cubicBezTo>
                  <a:pt x="8" y="31"/>
                  <a:pt x="5" y="29"/>
                  <a:pt x="3" y="27"/>
                </a:cubicBezTo>
                <a:cubicBezTo>
                  <a:pt x="2" y="27"/>
                  <a:pt x="2" y="25"/>
                  <a:pt x="2" y="25"/>
                </a:cubicBezTo>
                <a:cubicBezTo>
                  <a:pt x="1" y="25"/>
                  <a:pt x="0" y="23"/>
                  <a:pt x="0" y="23"/>
                </a:cubicBezTo>
                <a:lnTo>
                  <a:pt x="0" y="18"/>
                </a:lnTo>
                <a:lnTo>
                  <a:pt x="2" y="18"/>
                </a:lnTo>
                <a:lnTo>
                  <a:pt x="3" y="11"/>
                </a:lnTo>
                <a:lnTo>
                  <a:pt x="5" y="9"/>
                </a:lnTo>
                <a:lnTo>
                  <a:pt x="5" y="4"/>
                </a:lnTo>
                <a:lnTo>
                  <a:pt x="9" y="1"/>
                </a:lnTo>
                <a:close/>
              </a:path>
            </a:pathLst>
          </a:custGeom>
          <a:solidFill>
            <a:srgbClr val="FFFF00"/>
          </a:solidFill>
          <a:ln w="0">
            <a:solidFill>
              <a:srgbClr val="24211D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3" name="Freeform 176"/>
          <p:cNvSpPr>
            <a:spLocks/>
          </p:cNvSpPr>
          <p:nvPr/>
        </p:nvSpPr>
        <p:spPr bwMode="auto">
          <a:xfrm>
            <a:off x="5468938" y="4035425"/>
            <a:ext cx="495300" cy="1085850"/>
          </a:xfrm>
          <a:custGeom>
            <a:avLst/>
            <a:gdLst>
              <a:gd name="T0" fmla="*/ 2147483647 w 52"/>
              <a:gd name="T1" fmla="*/ 2147483647 h 114"/>
              <a:gd name="T2" fmla="*/ 2147483647 w 52"/>
              <a:gd name="T3" fmla="*/ 2147483647 h 114"/>
              <a:gd name="T4" fmla="*/ 2147483647 w 52"/>
              <a:gd name="T5" fmla="*/ 2147483647 h 114"/>
              <a:gd name="T6" fmla="*/ 2147483647 w 52"/>
              <a:gd name="T7" fmla="*/ 2147483647 h 114"/>
              <a:gd name="T8" fmla="*/ 2147483647 w 52"/>
              <a:gd name="T9" fmla="*/ 2147483647 h 114"/>
              <a:gd name="T10" fmla="*/ 2147483647 w 52"/>
              <a:gd name="T11" fmla="*/ 2147483647 h 114"/>
              <a:gd name="T12" fmla="*/ 2147483647 w 52"/>
              <a:gd name="T13" fmla="*/ 2147483647 h 114"/>
              <a:gd name="T14" fmla="*/ 2147483647 w 52"/>
              <a:gd name="T15" fmla="*/ 2147483647 h 114"/>
              <a:gd name="T16" fmla="*/ 2147483647 w 52"/>
              <a:gd name="T17" fmla="*/ 2147483647 h 114"/>
              <a:gd name="T18" fmla="*/ 2147483647 w 52"/>
              <a:gd name="T19" fmla="*/ 2147483647 h 114"/>
              <a:gd name="T20" fmla="*/ 2147483647 w 52"/>
              <a:gd name="T21" fmla="*/ 2147483647 h 114"/>
              <a:gd name="T22" fmla="*/ 2147483647 w 52"/>
              <a:gd name="T23" fmla="*/ 0 h 114"/>
              <a:gd name="T24" fmla="*/ 2147483647 w 52"/>
              <a:gd name="T25" fmla="*/ 2147483647 h 114"/>
              <a:gd name="T26" fmla="*/ 2147483647 w 52"/>
              <a:gd name="T27" fmla="*/ 2147483647 h 114"/>
              <a:gd name="T28" fmla="*/ 2147483647 w 52"/>
              <a:gd name="T29" fmla="*/ 2147483647 h 114"/>
              <a:gd name="T30" fmla="*/ 2147483647 w 52"/>
              <a:gd name="T31" fmla="*/ 2147483647 h 114"/>
              <a:gd name="T32" fmla="*/ 2147483647 w 52"/>
              <a:gd name="T33" fmla="*/ 2147483647 h 114"/>
              <a:gd name="T34" fmla="*/ 2147483647 w 52"/>
              <a:gd name="T35" fmla="*/ 2147483647 h 114"/>
              <a:gd name="T36" fmla="*/ 2147483647 w 52"/>
              <a:gd name="T37" fmla="*/ 2147483647 h 114"/>
              <a:gd name="T38" fmla="*/ 2147483647 w 52"/>
              <a:gd name="T39" fmla="*/ 2147483647 h 114"/>
              <a:gd name="T40" fmla="*/ 2147483647 w 52"/>
              <a:gd name="T41" fmla="*/ 2147483647 h 114"/>
              <a:gd name="T42" fmla="*/ 2147483647 w 52"/>
              <a:gd name="T43" fmla="*/ 2147483647 h 114"/>
              <a:gd name="T44" fmla="*/ 2147483647 w 52"/>
              <a:gd name="T45" fmla="*/ 2147483647 h 114"/>
              <a:gd name="T46" fmla="*/ 2147483647 w 52"/>
              <a:gd name="T47" fmla="*/ 2147483647 h 114"/>
              <a:gd name="T48" fmla="*/ 2147483647 w 52"/>
              <a:gd name="T49" fmla="*/ 2147483647 h 114"/>
              <a:gd name="T50" fmla="*/ 2147483647 w 52"/>
              <a:gd name="T51" fmla="*/ 2147483647 h 114"/>
              <a:gd name="T52" fmla="*/ 0 w 52"/>
              <a:gd name="T53" fmla="*/ 2147483647 h 114"/>
              <a:gd name="T54" fmla="*/ 0 w 52"/>
              <a:gd name="T55" fmla="*/ 2147483647 h 114"/>
              <a:gd name="T56" fmla="*/ 2147483647 w 52"/>
              <a:gd name="T57" fmla="*/ 2147483647 h 114"/>
              <a:gd name="T58" fmla="*/ 2147483647 w 52"/>
              <a:gd name="T59" fmla="*/ 2147483647 h 114"/>
              <a:gd name="T60" fmla="*/ 2147483647 w 52"/>
              <a:gd name="T61" fmla="*/ 2147483647 h 114"/>
              <a:gd name="T62" fmla="*/ 2147483647 w 52"/>
              <a:gd name="T63" fmla="*/ 2147483647 h 114"/>
              <a:gd name="T64" fmla="*/ 2147483647 w 52"/>
              <a:gd name="T65" fmla="*/ 2147483647 h 114"/>
              <a:gd name="T66" fmla="*/ 2147483647 w 52"/>
              <a:gd name="T67" fmla="*/ 2147483647 h 114"/>
              <a:gd name="T68" fmla="*/ 2147483647 w 52"/>
              <a:gd name="T69" fmla="*/ 2147483647 h 114"/>
              <a:gd name="T70" fmla="*/ 2147483647 w 52"/>
              <a:gd name="T71" fmla="*/ 2147483647 h 11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52"/>
              <a:gd name="T109" fmla="*/ 0 h 114"/>
              <a:gd name="T110" fmla="*/ 52 w 52"/>
              <a:gd name="T111" fmla="*/ 114 h 11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52" h="114">
                <a:moveTo>
                  <a:pt x="12" y="12"/>
                </a:moveTo>
                <a:lnTo>
                  <a:pt x="20" y="12"/>
                </a:lnTo>
                <a:lnTo>
                  <a:pt x="30" y="12"/>
                </a:lnTo>
                <a:lnTo>
                  <a:pt x="31" y="11"/>
                </a:lnTo>
                <a:lnTo>
                  <a:pt x="38" y="11"/>
                </a:lnTo>
                <a:cubicBezTo>
                  <a:pt x="39" y="11"/>
                  <a:pt x="40" y="10"/>
                  <a:pt x="40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3" y="8"/>
                  <a:pt x="44" y="7"/>
                </a:cubicBezTo>
                <a:cubicBezTo>
                  <a:pt x="44" y="7"/>
                  <a:pt x="44" y="7"/>
                  <a:pt x="45" y="6"/>
                </a:cubicBezTo>
                <a:lnTo>
                  <a:pt x="47" y="4"/>
                </a:lnTo>
                <a:lnTo>
                  <a:pt x="52" y="0"/>
                </a:lnTo>
                <a:lnTo>
                  <a:pt x="50" y="8"/>
                </a:lnTo>
                <a:cubicBezTo>
                  <a:pt x="50" y="11"/>
                  <a:pt x="50" y="14"/>
                  <a:pt x="48" y="16"/>
                </a:cubicBezTo>
                <a:lnTo>
                  <a:pt x="42" y="29"/>
                </a:lnTo>
                <a:lnTo>
                  <a:pt x="45" y="42"/>
                </a:lnTo>
                <a:lnTo>
                  <a:pt x="43" y="58"/>
                </a:lnTo>
                <a:lnTo>
                  <a:pt x="34" y="65"/>
                </a:lnTo>
                <a:lnTo>
                  <a:pt x="23" y="74"/>
                </a:lnTo>
                <a:lnTo>
                  <a:pt x="31" y="111"/>
                </a:lnTo>
                <a:lnTo>
                  <a:pt x="30" y="114"/>
                </a:lnTo>
                <a:lnTo>
                  <a:pt x="28" y="114"/>
                </a:lnTo>
                <a:lnTo>
                  <a:pt x="25" y="113"/>
                </a:lnTo>
                <a:lnTo>
                  <a:pt x="15" y="111"/>
                </a:lnTo>
                <a:lnTo>
                  <a:pt x="10" y="107"/>
                </a:lnTo>
                <a:lnTo>
                  <a:pt x="1" y="94"/>
                </a:lnTo>
                <a:cubicBezTo>
                  <a:pt x="1" y="94"/>
                  <a:pt x="0" y="94"/>
                  <a:pt x="0" y="93"/>
                </a:cubicBezTo>
                <a:lnTo>
                  <a:pt x="0" y="71"/>
                </a:lnTo>
                <a:cubicBezTo>
                  <a:pt x="0" y="64"/>
                  <a:pt x="3" y="57"/>
                  <a:pt x="3" y="51"/>
                </a:cubicBezTo>
                <a:lnTo>
                  <a:pt x="5" y="30"/>
                </a:lnTo>
                <a:lnTo>
                  <a:pt x="2" y="26"/>
                </a:lnTo>
                <a:cubicBezTo>
                  <a:pt x="1" y="25"/>
                  <a:pt x="1" y="24"/>
                  <a:pt x="2" y="23"/>
                </a:cubicBezTo>
                <a:lnTo>
                  <a:pt x="5" y="17"/>
                </a:lnTo>
                <a:lnTo>
                  <a:pt x="6" y="13"/>
                </a:lnTo>
                <a:lnTo>
                  <a:pt x="11" y="14"/>
                </a:lnTo>
                <a:lnTo>
                  <a:pt x="12" y="12"/>
                </a:lnTo>
                <a:close/>
              </a:path>
            </a:pathLst>
          </a:custGeom>
          <a:solidFill>
            <a:srgbClr val="92D050"/>
          </a:solidFill>
          <a:ln w="0">
            <a:solidFill>
              <a:srgbClr val="F48000"/>
            </a:solidFill>
            <a:round/>
            <a:headEnd/>
            <a:tailEnd/>
          </a:ln>
        </p:spPr>
        <p:txBody>
          <a:bodyPr/>
          <a:lstStyle/>
          <a:p>
            <a:endParaRPr lang="id-ID"/>
          </a:p>
        </p:txBody>
      </p:sp>
      <p:sp>
        <p:nvSpPr>
          <p:cNvPr id="46" name="Rectangle 45"/>
          <p:cNvSpPr/>
          <p:nvPr/>
        </p:nvSpPr>
        <p:spPr>
          <a:xfrm rot="4840298">
            <a:off x="4857752" y="1937587"/>
            <a:ext cx="65274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hariang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 rot="4770595">
            <a:off x="5298251" y="2240429"/>
            <a:ext cx="77649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	buahdua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6929455" y="3500439"/>
            <a:ext cx="64969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	Tomo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429126" y="2571745"/>
            <a:ext cx="899606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Tjng Medar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 rot="3765721">
            <a:off x="5923058" y="2580529"/>
            <a:ext cx="87568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Conggeang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143768" y="4357695"/>
            <a:ext cx="6981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Jatigede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286116" y="4143381"/>
            <a:ext cx="69980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smtClean="0">
                <a:cs typeface="Arial" pitchFamily="34" charset="0"/>
              </a:rPr>
              <a:t>Su</a:t>
            </a:r>
            <a:r>
              <a:rPr lang="id-ID" sz="1200" dirty="0" smtClean="0">
                <a:cs typeface="Arial" pitchFamily="34" charset="0"/>
              </a:rPr>
              <a:t>kasari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071934" y="3571877"/>
            <a:ext cx="97103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Rancakalong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43306" y="3714752"/>
            <a:ext cx="51969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Tjsari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214678" y="4857761"/>
            <a:ext cx="906595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Jatinanggor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500563" y="4786323"/>
            <a:ext cx="934871" cy="1615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900" b="1" dirty="0" smtClean="0">
                <a:cs typeface="Arial" pitchFamily="34" charset="0"/>
              </a:rPr>
              <a:t>Haurngombong</a:t>
            </a:r>
            <a:endParaRPr lang="en-US" sz="900" b="1" dirty="0"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214811" y="5143513"/>
            <a:ext cx="95712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Cimanggung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000496" y="4714885"/>
            <a:ext cx="68711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Mrgjaya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071934" y="4214819"/>
            <a:ext cx="84337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Pamulihan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4857753" y="2928935"/>
            <a:ext cx="61549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Tjkerta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072067" y="3500439"/>
            <a:ext cx="74950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Cimalaka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 rot="3345528">
            <a:off x="4564981" y="3342699"/>
            <a:ext cx="741100" cy="18466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Skmantri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 rot="4800737">
            <a:off x="4996027" y="4662390"/>
            <a:ext cx="77066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smtClean="0">
                <a:cs typeface="Arial" pitchFamily="34" charset="0"/>
              </a:rPr>
              <a:t>Su</a:t>
            </a:r>
            <a:r>
              <a:rPr lang="id-ID" sz="1200" dirty="0" smtClean="0">
                <a:cs typeface="Arial" pitchFamily="34" charset="0"/>
              </a:rPr>
              <a:t>kagalih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4714876" y="3929067"/>
            <a:ext cx="421911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smtClean="0">
                <a:cs typeface="Arial" pitchFamily="34" charset="0"/>
              </a:rPr>
              <a:t>S</a:t>
            </a:r>
            <a:r>
              <a:rPr lang="id-ID" sz="1200" dirty="0" smtClean="0">
                <a:cs typeface="Arial" pitchFamily="34" charset="0"/>
              </a:rPr>
              <a:t>itu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714876" y="4357695"/>
            <a:ext cx="631904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smtClean="0">
                <a:cs typeface="Arial" pitchFamily="34" charset="0"/>
              </a:rPr>
              <a:t>Su</a:t>
            </a:r>
            <a:r>
              <a:rPr lang="id-ID" sz="1200" dirty="0" smtClean="0">
                <a:cs typeface="Arial" pitchFamily="34" charset="0"/>
              </a:rPr>
              <a:t>msel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429256" y="3929067"/>
            <a:ext cx="643125" cy="18466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Cisarua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7" name="Rectangle 66"/>
          <p:cNvSpPr/>
          <p:nvPr/>
        </p:nvSpPr>
        <p:spPr>
          <a:xfrm rot="6582507">
            <a:off x="5309737" y="4390137"/>
            <a:ext cx="64793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Ganeas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 rot="4008793">
            <a:off x="4991618" y="3925139"/>
            <a:ext cx="572016" cy="184666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Kotkal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5929322" y="3500439"/>
            <a:ext cx="55322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Paseh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0" name="Rectangle 69"/>
          <p:cNvSpPr/>
          <p:nvPr/>
        </p:nvSpPr>
        <p:spPr>
          <a:xfrm rot="18202296">
            <a:off x="5818581" y="4223603"/>
            <a:ext cx="65601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sz="1200" dirty="0" smtClean="0">
                <a:cs typeface="Arial" pitchFamily="34" charset="0"/>
              </a:rPr>
              <a:t>S</a:t>
            </a:r>
            <a:r>
              <a:rPr lang="id-ID" sz="1200" dirty="0" smtClean="0">
                <a:cs typeface="Arial" pitchFamily="34" charset="0"/>
              </a:rPr>
              <a:t>ituraja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929322" y="5214951"/>
            <a:ext cx="64504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Cibugel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 rot="19138374">
            <a:off x="6107210" y="4759281"/>
            <a:ext cx="83715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Darmaraja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 rot="18567846">
            <a:off x="6000760" y="4509355"/>
            <a:ext cx="529312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Cisitu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 rot="3304746">
            <a:off x="6786579" y="5509487"/>
            <a:ext cx="551240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Wado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 rot="18769069">
            <a:off x="7218990" y="5087481"/>
            <a:ext cx="885499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id-ID" sz="1200" dirty="0" smtClean="0">
                <a:cs typeface="Arial" pitchFamily="34" charset="0"/>
              </a:rPr>
              <a:t>Jatinunggal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780498" y="930646"/>
            <a:ext cx="50006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id-ID" sz="9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U</a:t>
            </a:r>
            <a:endParaRPr lang="en-US" sz="9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79" name="Right Arrow 78"/>
          <p:cNvSpPr/>
          <p:nvPr/>
        </p:nvSpPr>
        <p:spPr>
          <a:xfrm rot="16200000">
            <a:off x="7617646" y="1362843"/>
            <a:ext cx="857256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0" name="Title 79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796908"/>
          </a:xfrm>
        </p:spPr>
        <p:txBody>
          <a:bodyPr>
            <a:normAutofit/>
          </a:bodyPr>
          <a:lstStyle/>
          <a:p>
            <a:r>
              <a:rPr lang="id-ID" sz="2000" b="1" dirty="0" smtClean="0">
                <a:solidFill>
                  <a:srgbClr val="FF0000"/>
                </a:solidFill>
              </a:rPr>
              <a:t>PETA WILAYAH </a:t>
            </a:r>
            <a:r>
              <a:rPr lang="en-US" sz="2000" b="1" dirty="0" smtClean="0">
                <a:solidFill>
                  <a:srgbClr val="FF0000"/>
                </a:solidFill>
              </a:rPr>
              <a:t>CAKUPAN UCI 2017 </a:t>
            </a:r>
            <a:endParaRPr lang="id-ID" sz="2000" b="1" dirty="0">
              <a:solidFill>
                <a:srgbClr val="FF000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 flipH="1">
            <a:off x="636850" y="6165303"/>
            <a:ext cx="4571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457523" y="6165303"/>
            <a:ext cx="45719" cy="2661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id-ID" sz="1400" dirty="0" smtClean="0"/>
          </a:p>
        </p:txBody>
      </p:sp>
      <p:pic>
        <p:nvPicPr>
          <p:cNvPr id="7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938" y="930646"/>
            <a:ext cx="2693473" cy="523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331281"/>
              </p:ext>
            </p:extLst>
          </p:nvPr>
        </p:nvGraphicFramePr>
        <p:xfrm>
          <a:off x="642909" y="454456"/>
          <a:ext cx="8177562" cy="7511048"/>
        </p:xfrm>
        <a:graphic>
          <a:graphicData uri="http://schemas.openxmlformats.org/drawingml/2006/table">
            <a:tbl>
              <a:tblPr/>
              <a:tblGrid>
                <a:gridCol w="199227"/>
                <a:gridCol w="927174"/>
                <a:gridCol w="1478878"/>
                <a:gridCol w="452093"/>
                <a:gridCol w="413778"/>
                <a:gridCol w="413778"/>
                <a:gridCol w="413778"/>
                <a:gridCol w="168579"/>
                <a:gridCol w="191566"/>
                <a:gridCol w="206891"/>
                <a:gridCol w="191566"/>
                <a:gridCol w="131844"/>
                <a:gridCol w="191566"/>
                <a:gridCol w="176240"/>
                <a:gridCol w="191566"/>
                <a:gridCol w="176240"/>
                <a:gridCol w="191566"/>
                <a:gridCol w="214551"/>
                <a:gridCol w="199227"/>
                <a:gridCol w="827559"/>
                <a:gridCol w="819895"/>
              </a:tblGrid>
              <a:tr h="689647">
                <a:tc gridSpan="21">
                  <a:txBody>
                    <a:bodyPr/>
                    <a:lstStyle/>
                    <a:p>
                      <a:pPr algn="ctr" fontAlgn="b"/>
                      <a:r>
                        <a:rPr lang="id-ID" sz="16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RENCANA PELAKSANAAN KEGIATAN SEKSI SURVEILANS DAN IMUNISASI </a:t>
                      </a:r>
                      <a:endParaRPr lang="id-ID" sz="1600" b="1" i="0" u="none" strike="noStrike" dirty="0" smtClean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b"/>
                      <a:r>
                        <a:rPr lang="id-ID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P</a:t>
                      </a:r>
                      <a:r>
                        <a:rPr lang="en-US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ROGRAM</a:t>
                      </a:r>
                      <a:r>
                        <a:rPr lang="en-US" sz="1600" b="1" i="0" u="none" strike="noStrike" baseline="0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 IMUNISASI</a:t>
                      </a:r>
                      <a:endParaRPr lang="id-ID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  <a:p>
                      <a:pPr algn="ctr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  <a:p>
                      <a:pPr algn="ctr" fontAlgn="ctr"/>
                      <a:r>
                        <a:rPr lang="sv-SE" sz="1600" b="1" i="0" u="none" strike="noStrike" dirty="0">
                          <a:solidFill>
                            <a:schemeClr val="tx1"/>
                          </a:solidFill>
                          <a:latin typeface="Times New Roman"/>
                        </a:rPr>
                        <a:t>DINAS KESEHATAN KABUPATEN SUMEDANG TAHUN </a:t>
                      </a:r>
                      <a:r>
                        <a:rPr lang="sv-SE" sz="1600" b="1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2018</a:t>
                      </a:r>
                      <a:endParaRPr lang="sv-SE" sz="16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5644" marR="5644" marT="56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NO</a:t>
                      </a:r>
                    </a:p>
                  </a:txBody>
                  <a:tcPr marL="5644" marR="5644" marT="56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NAMA PROGRAM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URAIAN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TEMPAT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VOL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TARGET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6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SUMBER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WAKTU PELAKSANAAN KEGIATAN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5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PELAKSANA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PENANGGUNG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1799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6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BIAYA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PEB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MRT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MEI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AGT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OKT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5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JAWAB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644" marR="5644" marT="564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71">
                <a:tc>
                  <a:txBody>
                    <a:bodyPr/>
                    <a:lstStyle/>
                    <a:p>
                      <a:pPr algn="ctr" fontAlgn="ctr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Surveilans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dan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Imunisasi</a:t>
                      </a:r>
                      <a:endParaRPr lang="id-ID" sz="1000" b="0" i="0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l" fontAlgn="b"/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Sosialisasi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PD3I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dr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&amp;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Pet.Surveilans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 70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Pelaksan Prog :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Kabid P2P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Tatalaksana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PD3I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Dokter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Pkms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 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Dedi Sudrajat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Ka.Sie :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Investg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Kasus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PD3I Pet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Surveilans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Rosy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Surveilans dan 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Sosialisasi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Survei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Berbasis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Web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1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Imunisasi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Pertem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Pening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Kapas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Kader admin 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Imun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80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Penatalaks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Cold Chain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bagi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Korim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Penatalaksa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Penangg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KIPI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Sos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Yan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Imun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Paskes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Swasta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Dinkes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</a:t>
                      </a:r>
                    </a:p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40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Pjk.Rokok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68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Supervisi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suporatif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Imun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0-15 Km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Puskesmas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 5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Pjk.Rokok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68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Supervi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suporatif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Imun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15-30 Km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Puskesmas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 7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Pjk.Rokok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8268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Supervisi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suporatif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Imun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&gt; 30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Km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Puskesmas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1x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100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%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/ 6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Pjk.Rokok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Peng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Vaksin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Rutin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/ Log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Dinke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Prov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12x</a:t>
                      </a:r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org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Pjk.Rokok</a:t>
                      </a:r>
                      <a:endParaRPr lang="id-ID" sz="1000" b="0" i="0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7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Rapat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Tingkat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Prov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Jabar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  <a:r>
                        <a:rPr lang="en-US" sz="1000" b="0" i="0" u="none" strike="noStrike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Dinke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Calibri"/>
                        </a:rPr>
                        <a:t>Prov</a:t>
                      </a:r>
                      <a:endParaRPr lang="id-ID" sz="10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12x</a:t>
                      </a:r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3</a:t>
                      </a:r>
                      <a:r>
                        <a:rPr lang="id-ID" sz="10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org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baseline="0" dirty="0" err="1" smtClean="0">
                          <a:solidFill>
                            <a:schemeClr val="tx1"/>
                          </a:solidFill>
                          <a:latin typeface="+mn-lt"/>
                        </a:rPr>
                        <a:t>Pjk.Rokok</a:t>
                      </a:r>
                      <a:endParaRPr lang="id-ID" sz="1000" b="0" i="0" u="none" strike="noStrik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10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14" gridSpan="19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799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316"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d-ID" sz="700" b="0" i="0" u="none" strike="noStrike" dirty="0">
                          <a:solidFill>
                            <a:schemeClr val="tx1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9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ctr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id-ID" sz="7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644" marR="5644" marT="56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273656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1700809"/>
            <a:ext cx="7416824" cy="576064"/>
          </a:xfrm>
        </p:spPr>
        <p:txBody>
          <a:bodyPr>
            <a:normAutofit/>
          </a:bodyPr>
          <a:lstStyle/>
          <a:p>
            <a:r>
              <a:rPr lang="id-ID" sz="1600" b="1" dirty="0" smtClean="0"/>
              <a:t>INDIKATOR KINERJA PROGRAM SURVEILANS</a:t>
            </a:r>
            <a:endParaRPr lang="id-ID" sz="16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971600" y="2492896"/>
          <a:ext cx="7445829" cy="31176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5321"/>
                <a:gridCol w="2270186"/>
                <a:gridCol w="1599686"/>
                <a:gridCol w="1820636"/>
              </a:tblGrid>
              <a:tr h="2125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Kegiatan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Indikator Kinerja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Capaian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</a:tr>
              <a:tr h="2125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Kualitatif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Target</a:t>
                      </a:r>
                      <a:endParaRPr lang="id-ID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237667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d-ID" sz="1400" u="none" strike="noStrike">
                          <a:effectLst/>
                        </a:rPr>
                        <a:t>Surveilans Terpadu Penyakit (STP)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Kelengkapan STP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≥ 90%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98%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23766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Ketepatan STP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≥ 85%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90%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237667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id-ID" sz="1400" u="none" strike="noStrike">
                          <a:effectLst/>
                        </a:rPr>
                        <a:t>Surveilans AFP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>
                          <a:effectLst/>
                        </a:rPr>
                        <a:t>AFP Rate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2 /100.000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&gt; 2,1 / 100.000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23766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Spesimen Adekuat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80%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100%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311004">
                <a:tc>
                  <a:txBody>
                    <a:bodyPr/>
                    <a:lstStyle/>
                    <a:p>
                      <a:pPr algn="just" fontAlgn="ctr"/>
                      <a:r>
                        <a:rPr lang="id-ID" sz="1400" u="none" strike="noStrike">
                          <a:effectLst/>
                        </a:rPr>
                        <a:t>Surveilans TN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Kelengkapan T2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tidak ada lap kasus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237667">
                <a:tc rowSpan="4"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Surveilans Campak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Konfirm Lab Campak KLB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≥ 90%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tidak ada KLB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31100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Cakupan Lab CBMS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100 % dari kasus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tidak ada lap kasus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b"/>
                </a:tc>
              </a:tr>
              <a:tr h="346314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Insidens Campak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&lt; 5 /1.000.000 Pddk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tidak ada lap kasus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</a:tr>
              <a:tr h="41827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>
                          <a:effectLst/>
                        </a:rPr>
                        <a:t>Discarded Campak (neg campak, negative rubella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&gt;2 / 100.000 Pddk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>
                          <a:effectLst/>
                        </a:rPr>
                        <a:t>tidak ada lap kasus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791" marR="6791" marT="6791" marB="0" anchor="ctr"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187624" y="620688"/>
            <a:ext cx="61926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b="1" i="1" dirty="0"/>
              <a:t>Program Surveillans</a:t>
            </a:r>
            <a:endParaRPr lang="en-US" sz="3200" b="1" i="1" dirty="0"/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4638"/>
            <a:ext cx="792088" cy="994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/>
          <p:cNvPicPr>
            <a:picLocks noChangeAspect="1"/>
          </p:cNvPicPr>
          <p:nvPr/>
        </p:nvPicPr>
        <p:blipFill>
          <a:blip r:embed="rId3"/>
          <a:srcRect l="24313" r="27403"/>
          <a:stretch>
            <a:fillRect/>
          </a:stretch>
        </p:blipFill>
        <p:spPr bwMode="auto">
          <a:xfrm>
            <a:off x="7707334" y="197294"/>
            <a:ext cx="979466" cy="1198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777476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028699" y="2178844"/>
          <a:ext cx="7429501" cy="28679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4932"/>
                <a:gridCol w="2264932"/>
                <a:gridCol w="1667094"/>
                <a:gridCol w="1232543"/>
              </a:tblGrid>
              <a:tr h="250031">
                <a:tc>
                  <a:txBody>
                    <a:bodyPr/>
                    <a:lstStyle/>
                    <a:p>
                      <a:pPr algn="just" fontAlgn="ctr"/>
                      <a:r>
                        <a:rPr lang="id-ID" sz="1400" u="none" strike="noStrike" dirty="0">
                          <a:effectLst/>
                        </a:rPr>
                        <a:t>Surveilans Difteri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Pemeriksaan Lab Difteri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90%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>
                  <a:txBody>
                    <a:bodyPr/>
                    <a:lstStyle/>
                    <a:p>
                      <a:pPr algn="just" fontAlgn="ctr"/>
                      <a:r>
                        <a:rPr lang="id-ID" sz="1400" u="none" strike="noStrike" dirty="0">
                          <a:effectLst/>
                        </a:rPr>
                        <a:t>Surveilans AI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Pemeriksaan Lab AI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tidak ada kasus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rowSpan="3"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 smtClean="0">
                          <a:effectLst/>
                        </a:rPr>
                        <a:t>SKDR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 smtClean="0">
                          <a:effectLst/>
                        </a:rPr>
                        <a:t>Alert yang</a:t>
                      </a:r>
                      <a:r>
                        <a:rPr lang="id-ID" sz="1400" u="none" strike="noStrike" baseline="0" dirty="0" smtClean="0">
                          <a:effectLst/>
                        </a:rPr>
                        <a:t> direspon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 dirty="0" smtClean="0">
                          <a:effectLst/>
                        </a:rPr>
                        <a:t>75%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 smtClean="0">
                          <a:effectLst/>
                        </a:rPr>
                        <a:t>75%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Kelengkapan EWARS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≥ 85 %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94%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Ketepatan EWARS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≥ 80 %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81%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rowSpan="3"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>
                          <a:effectLst/>
                        </a:rPr>
                        <a:t>Penanggulangan KLB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Kelengkapan W1 &lt; 24 Jam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PE KLB &lt; 24 Jam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Laporan Narasi PE KLB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rowSpan="2"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 dirty="0">
                          <a:effectLst/>
                        </a:rPr>
                        <a:t>Penanggulangan Bencana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Kelengkapan Laporan &lt; 24 Jam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  <a:tr h="25003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d-ID" sz="1400" u="none" strike="noStrike">
                          <a:effectLst/>
                        </a:rPr>
                        <a:t>Laporan RHA / Kejadian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d-ID" sz="1400" u="none" strike="noStrike">
                          <a:effectLst/>
                        </a:rPr>
                        <a:t>100%</a:t>
                      </a:r>
                      <a:endParaRPr lang="id-ID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d-ID" sz="1400" u="none" strike="noStrike" dirty="0">
                          <a:effectLst/>
                        </a:rPr>
                        <a:t>100%</a:t>
                      </a:r>
                      <a:endParaRPr lang="id-ID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685800" y="987878"/>
            <a:ext cx="7886700" cy="704681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300"/>
              <a:t>INDIKATOR KINERJA PROGRAM SURVEILANS</a:t>
            </a:r>
            <a:endParaRPr lang="id-ID" sz="3300" dirty="0"/>
          </a:p>
        </p:txBody>
      </p:sp>
    </p:spTree>
    <p:extLst>
      <p:ext uri="{BB962C8B-B14F-4D97-AF65-F5344CB8AC3E}">
        <p14:creationId xmlns:p14="http://schemas.microsoft.com/office/powerpoint/2010/main" val="285229843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397" y="4943867"/>
            <a:ext cx="6858000" cy="310243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Kelengkapan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Laporan</a:t>
            </a:r>
            <a:r>
              <a:rPr lang="en-US" b="1" dirty="0" smtClean="0">
                <a:solidFill>
                  <a:srgbClr val="FF0000"/>
                </a:solidFill>
              </a:rPr>
              <a:t> SKDR </a:t>
            </a:r>
            <a:r>
              <a:rPr lang="en-US" b="1" dirty="0" err="1" smtClean="0">
                <a:solidFill>
                  <a:srgbClr val="FF0000"/>
                </a:solidFill>
              </a:rPr>
              <a:t>Kabupaten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Sumedang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Tahun</a:t>
            </a:r>
            <a:r>
              <a:rPr lang="en-US" b="1" dirty="0" smtClean="0">
                <a:solidFill>
                  <a:srgbClr val="FF0000"/>
                </a:solidFill>
              </a:rPr>
              <a:t> 2017 = 94%</a:t>
            </a:r>
            <a:endParaRPr lang="id-ID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985" t="34994" r="4209" b="21861"/>
          <a:stretch/>
        </p:blipFill>
        <p:spPr>
          <a:xfrm>
            <a:off x="0" y="260648"/>
            <a:ext cx="9144000" cy="4462447"/>
          </a:xfrm>
          <a:prstGeom prst="rect">
            <a:avLst/>
          </a:prstGeom>
        </p:spPr>
      </p:pic>
      <p:sp>
        <p:nvSpPr>
          <p:cNvPr id="2" name="Striped Right Arrow 1"/>
          <p:cNvSpPr/>
          <p:nvPr/>
        </p:nvSpPr>
        <p:spPr>
          <a:xfrm rot="18912717">
            <a:off x="4460049" y="4450254"/>
            <a:ext cx="965423" cy="281836"/>
          </a:xfrm>
          <a:prstGeom prst="stripedRightArrow">
            <a:avLst/>
          </a:prstGeom>
          <a:solidFill>
            <a:schemeClr val="tx1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1441321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806" t="35154" r="4119" b="21065"/>
          <a:stretch/>
        </p:blipFill>
        <p:spPr>
          <a:xfrm>
            <a:off x="0" y="857251"/>
            <a:ext cx="9144000" cy="3720230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357397" y="4943867"/>
            <a:ext cx="6858000" cy="310243"/>
          </a:xfrm>
          <a:prstGeom prst="rect">
            <a:avLst/>
          </a:prstGeom>
        </p:spPr>
        <p:txBody>
          <a:bodyPr vert="horz" lIns="68580" tIns="34290" rIns="68580" bIns="3429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err="1"/>
              <a:t>Ketepatan</a:t>
            </a:r>
            <a:r>
              <a:rPr lang="en-US" sz="2100" dirty="0"/>
              <a:t> </a:t>
            </a:r>
            <a:r>
              <a:rPr lang="en-US" sz="2100" dirty="0" err="1"/>
              <a:t>Laporan</a:t>
            </a:r>
            <a:r>
              <a:rPr lang="en-US" sz="2100" dirty="0"/>
              <a:t> SKDR </a:t>
            </a:r>
            <a:r>
              <a:rPr lang="en-US" sz="2100" dirty="0" err="1"/>
              <a:t>Kabupaten</a:t>
            </a:r>
            <a:r>
              <a:rPr lang="en-US" sz="2100" dirty="0"/>
              <a:t> </a:t>
            </a:r>
            <a:r>
              <a:rPr lang="en-US" sz="2100" dirty="0" err="1"/>
              <a:t>Sumedang</a:t>
            </a:r>
            <a:r>
              <a:rPr lang="en-US" sz="2100" dirty="0"/>
              <a:t> </a:t>
            </a:r>
            <a:r>
              <a:rPr lang="en-US" sz="2100" dirty="0" err="1"/>
              <a:t>Tahun</a:t>
            </a:r>
            <a:r>
              <a:rPr lang="en-US" sz="2100" dirty="0"/>
              <a:t> 2017 = 81%</a:t>
            </a:r>
            <a:endParaRPr lang="id-ID" sz="2100" dirty="0"/>
          </a:p>
        </p:txBody>
      </p:sp>
      <p:sp>
        <p:nvSpPr>
          <p:cNvPr id="6" name="Striped Right Arrow 5"/>
          <p:cNvSpPr/>
          <p:nvPr/>
        </p:nvSpPr>
        <p:spPr>
          <a:xfrm rot="18912717">
            <a:off x="4531153" y="4362873"/>
            <a:ext cx="965423" cy="281836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5219047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627" t="35103" r="4209" b="21382"/>
          <a:stretch/>
        </p:blipFill>
        <p:spPr>
          <a:xfrm>
            <a:off x="0" y="857250"/>
            <a:ext cx="9048466" cy="4725444"/>
          </a:xfrm>
          <a:prstGeom prst="rect">
            <a:avLst/>
          </a:prstGeom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1338607" y="5582694"/>
            <a:ext cx="6858000" cy="310243"/>
          </a:xfrm>
          <a:prstGeom prst="rect">
            <a:avLst/>
          </a:prstGeom>
        </p:spPr>
        <p:txBody>
          <a:bodyPr vert="horz" lIns="68580" tIns="34290" rIns="68580" bIns="3429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 err="1"/>
              <a:t>Kelengkapan</a:t>
            </a:r>
            <a:r>
              <a:rPr lang="en-US" sz="2100" dirty="0"/>
              <a:t> </a:t>
            </a:r>
            <a:r>
              <a:rPr lang="en-US" sz="2100" dirty="0" err="1"/>
              <a:t>Laporan</a:t>
            </a:r>
            <a:r>
              <a:rPr lang="en-US" sz="2100" dirty="0"/>
              <a:t> SKDR PUSKESMAS </a:t>
            </a:r>
            <a:r>
              <a:rPr lang="en-US" sz="2100" dirty="0" err="1"/>
              <a:t>Kabupaten</a:t>
            </a:r>
            <a:r>
              <a:rPr lang="en-US" sz="2100" dirty="0"/>
              <a:t> </a:t>
            </a:r>
            <a:r>
              <a:rPr lang="en-US" sz="2100" dirty="0" err="1"/>
              <a:t>Sumedang</a:t>
            </a:r>
            <a:r>
              <a:rPr lang="en-US" sz="2100" dirty="0"/>
              <a:t> </a:t>
            </a:r>
            <a:r>
              <a:rPr lang="en-US" sz="2100" dirty="0" err="1"/>
              <a:t>Tahun</a:t>
            </a:r>
            <a:r>
              <a:rPr lang="en-US" sz="2100" dirty="0"/>
              <a:t> 2017</a:t>
            </a:r>
            <a:endParaRPr lang="id-ID" sz="2100" dirty="0"/>
          </a:p>
        </p:txBody>
      </p:sp>
    </p:spTree>
    <p:extLst>
      <p:ext uri="{BB962C8B-B14F-4D97-AF65-F5344CB8AC3E}">
        <p14:creationId xmlns:p14="http://schemas.microsoft.com/office/powerpoint/2010/main" val="8777459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655127"/>
              </p:ext>
            </p:extLst>
          </p:nvPr>
        </p:nvGraphicFramePr>
        <p:xfrm>
          <a:off x="251520" y="1068850"/>
          <a:ext cx="8568952" cy="493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262671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RENCANA KERJA KEGIATAN SURVEILANS </a:t>
            </a:r>
            <a:br>
              <a:rPr lang="en-US" sz="2800" b="1" dirty="0" smtClean="0"/>
            </a:br>
            <a:r>
              <a:rPr lang="en-US" sz="2800" b="1" dirty="0" smtClean="0"/>
              <a:t>TAHUN 2018</a:t>
            </a:r>
            <a:endParaRPr lang="en-US" sz="28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58841"/>
              </p:ext>
            </p:extLst>
          </p:nvPr>
        </p:nvGraphicFramePr>
        <p:xfrm>
          <a:off x="466807" y="1340768"/>
          <a:ext cx="8229608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92"/>
                <a:gridCol w="2880320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  <a:gridCol w="4089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NAMA KEGIATAN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J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ME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JN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JL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AG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OK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NV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DS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Pertemuan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Validasi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Data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Surveilans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Sosialisasi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PD3I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Bagi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dr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petugas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Pkms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Tatalaksana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PD3I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bagi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dokter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Investigasi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Kasus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PD3I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bagi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Pet .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Surveilans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Sosialisasi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Surveilans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PD3I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berbasis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WEB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Pert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Koord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TGC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Kab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Sumedang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Pert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Peningktn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Kewaspad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Dini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&amp;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Respon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Peng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berpotensi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KLB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Pertemuan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Review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Penguatan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SKDR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dlm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Aplikasi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EWARS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Peningkatan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kapasitas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kader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dlm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rangka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penanggulangan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KLB /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Krisis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</a:rPr>
                        <a:t>Kesehatan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Sosialisasi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Surveilans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Berbasis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Masyarakat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661618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PROGRAM PENGENDALIAN PENYAKIT PADA JEMAAH HAJI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83568" y="1124744"/>
            <a:ext cx="8003232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Pemeriksaan Kesehatan		</a:t>
            </a:r>
            <a:r>
              <a:rPr lang="id-ID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890 orang (14 Petugas)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1513440"/>
            <a:ext cx="7488832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Jumlah Jemaah dilakukan Pemeriksaan Lanjut	: 123   orang (13,82%)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id-ID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Jemaah Yang dilakukan Tes Kebugaran		: 890 orang (100%)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0394" y="3429000"/>
            <a:ext cx="7823212" cy="1640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 HASIL PEMERIKSAAN KESEHATAN JEMAAH </a:t>
            </a:r>
            <a:r>
              <a:rPr lang="id-ID" sz="1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HAJI</a:t>
            </a: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Status </a:t>
            </a: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Hasil Pemeriksaan Kesehatan :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Memenuhi Syarat Istita’ah Kesehatan	: 617 orang (69,32%)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</a:pP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Memenuhi Syarat Istita’ah Kesehatan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0043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id-ID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dengan </a:t>
            </a: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Pendampingan		</a:t>
            </a:r>
            <a:r>
              <a:rPr lang="id-ID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272 orang (30,56%)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Tidak Memenuhi Syarat Istita’ah	</a:t>
            </a:r>
            <a:r>
              <a:rPr lang="id-ID" sz="1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d-ID" sz="1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orang, CKD gr V dengan HD rutin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06461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570221"/>
              </p:ext>
            </p:extLst>
          </p:nvPr>
        </p:nvGraphicFramePr>
        <p:xfrm>
          <a:off x="390521" y="548686"/>
          <a:ext cx="8252356" cy="52839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722"/>
                <a:gridCol w="3617566"/>
                <a:gridCol w="365339"/>
                <a:gridCol w="365339"/>
                <a:gridCol w="446609"/>
                <a:gridCol w="284069"/>
                <a:gridCol w="365339"/>
                <a:gridCol w="365339"/>
                <a:gridCol w="365339"/>
                <a:gridCol w="365339"/>
                <a:gridCol w="365339"/>
                <a:gridCol w="365339"/>
                <a:gridCol w="365339"/>
                <a:gridCol w="365339"/>
              </a:tblGrid>
              <a:tr h="194287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TIME SCHEDULE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4287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fi-FI" sz="1100" u="none" strike="noStrike">
                          <a:effectLst/>
                        </a:rPr>
                        <a:t>RENCANA KERJA KEGIATAN KESEHATAN HAJI</a:t>
                      </a:r>
                      <a:endParaRPr lang="fi-FI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4287">
                <a:tc gridSpan="14"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TAHUN 2018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7100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NAMA KEGIATAN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JAN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FEB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MAR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APR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MEI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JUNI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JULI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AGUST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SEPT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OKT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NOP</a:t>
                      </a:r>
                      <a:endParaRPr lang="en-US" sz="8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DES</a:t>
                      </a:r>
                      <a:endParaRPr lang="en-US" sz="8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Persiapan Data Estimasi Jemaah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RAMADHAN 1440 H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Persiapan Pemeriksaan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nn-NO" sz="1000" u="none" strike="noStrike">
                          <a:solidFill>
                            <a:schemeClr val="tx1"/>
                          </a:solidFill>
                          <a:effectLst/>
                        </a:rPr>
                        <a:t>a. Pertemuan tim pemeriksaan penunjang (Lab, EKG, Ro)</a:t>
                      </a:r>
                      <a:endParaRPr lang="nn-NO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b. Pertemuan Tim Pemeriksa Puskesmas (dokter &amp; Pet Haji)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Pelaksanaan Pemeriksaan Penunjang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u="none" strike="noStrike">
                          <a:solidFill>
                            <a:schemeClr val="tx1"/>
                          </a:solidFill>
                          <a:effectLst/>
                        </a:rPr>
                        <a:t>Pelaksanaan Pemeriksaan Haji di Puskesmas &amp; Rujukan *)</a:t>
                      </a:r>
                      <a:endParaRPr lang="fi-FI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Entry Hasil Pemeriksaan SISKOHATKES *)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80%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u="none" strike="noStrike">
                          <a:solidFill>
                            <a:schemeClr val="tx1"/>
                          </a:solidFill>
                          <a:effectLst/>
                        </a:rPr>
                        <a:t>Pembinaan Kesehatan Haji ( Pembinaan Kebugaran) *)</a:t>
                      </a:r>
                      <a:endParaRPr lang="fi-FI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000" u="none" strike="noStrike">
                          <a:solidFill>
                            <a:schemeClr val="tx1"/>
                          </a:solidFill>
                          <a:effectLst/>
                        </a:rPr>
                        <a:t>Vaksinasi Meningitis (tergantung kesediaan vaksin di Prop) *)</a:t>
                      </a:r>
                      <a:endParaRPr lang="fi-FI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Verifikasi Dokumen Kesehatan Haji (BKJH) tim Kabupaten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000" u="none" strike="noStrike">
                          <a:solidFill>
                            <a:schemeClr val="tx1"/>
                          </a:solidFill>
                          <a:effectLst/>
                        </a:rPr>
                        <a:t>Verifikasi Dokumen Kesehatan Haji (BKJH) tim KKP (Embarkasi)</a:t>
                      </a:r>
                      <a:endParaRPr lang="sv-SE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Keberangkatan Calhaj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Penjemputan Jemaah Haji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Pelacakan K3JH (Kepulangan)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</a:tr>
              <a:tr h="3312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*) Target Kinerja 100 %</a:t>
                      </a:r>
                      <a:endParaRPr lang="en-US" sz="8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8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 rot="16200000">
            <a:off x="5180360" y="5020023"/>
            <a:ext cx="4672012" cy="465137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5674072" y="5000973"/>
            <a:ext cx="4672013" cy="465137"/>
          </a:xfrm>
          <a:prstGeom prst="rect">
            <a:avLst/>
          </a:prstGeom>
          <a:noFill/>
        </p:spPr>
        <p:txBody>
          <a:bodyPr wrap="square" lIns="91440" tIns="45720" rIns="91440" bIns="4572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8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71818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1760" y="2420888"/>
            <a:ext cx="4392488" cy="1179562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S E K S 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PENCEGAHAN DAN PENGENDALIAN PENYAKIT  MENULAR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345916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3" y="0"/>
            <a:ext cx="6644208" cy="1120462"/>
          </a:xfrm>
        </p:spPr>
        <p:txBody>
          <a:bodyPr anchor="ctr">
            <a:normAutofit/>
          </a:bodyPr>
          <a:lstStyle/>
          <a:p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SPM</a:t>
            </a:r>
            <a:r>
              <a:rPr lang="en-US" dirty="0" smtClean="0"/>
              <a:t> HIV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9258982"/>
              </p:ext>
            </p:extLst>
          </p:nvPr>
        </p:nvGraphicFramePr>
        <p:xfrm>
          <a:off x="1497169" y="1268758"/>
          <a:ext cx="7133752" cy="5466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510"/>
                <a:gridCol w="1818407"/>
                <a:gridCol w="979142"/>
                <a:gridCol w="1398775"/>
                <a:gridCol w="1212056"/>
                <a:gridCol w="1165862"/>
              </a:tblGrid>
              <a:tr h="101447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 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Orang </a:t>
                      </a:r>
                      <a:r>
                        <a:rPr lang="en-US" sz="2000" dirty="0" err="1" smtClean="0"/>
                        <a:t>berisiko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terinfeksi</a:t>
                      </a:r>
                      <a:r>
                        <a:rPr lang="en-US" sz="2000" dirty="0" smtClean="0"/>
                        <a:t> HIV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Target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Pemetaan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Diperiksa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Kinerja</a:t>
                      </a:r>
                      <a:endParaRPr lang="en-US" sz="2800" dirty="0"/>
                    </a:p>
                  </a:txBody>
                  <a:tcPr marL="68580" marR="68580" anchor="ctr"/>
                </a:tc>
              </a:tr>
              <a:tr h="374024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Ibu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hamil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10988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20023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6833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62%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402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Pasien</a:t>
                      </a:r>
                      <a:r>
                        <a:rPr lang="en-US" dirty="0" smtClean="0"/>
                        <a:t> TB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2056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3513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531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27%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402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Pasien</a:t>
                      </a:r>
                      <a:r>
                        <a:rPr lang="en-US" dirty="0" smtClean="0"/>
                        <a:t> IMS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22566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22566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1058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4%</a:t>
                      </a:r>
                      <a:endParaRPr lang="en-US" dirty="0"/>
                    </a:p>
                  </a:txBody>
                  <a:tcPr marL="68580" marR="68580"/>
                </a:tc>
              </a:tr>
              <a:tr h="645575">
                <a:tc>
                  <a:txBody>
                    <a:bodyPr/>
                    <a:lstStyle/>
                    <a:p>
                      <a:r>
                        <a:rPr lang="en-US" dirty="0" smtClean="0"/>
                        <a:t>4. 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Waria</a:t>
                      </a:r>
                      <a:r>
                        <a:rPr lang="en-US" dirty="0" smtClean="0"/>
                        <a:t>/Transgender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364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</a:p>
                    <a:p>
                      <a:endParaRPr lang="en-US" dirty="0"/>
                    </a:p>
                  </a:txBody>
                  <a:tcPr marL="68580" marR="68580"/>
                </a:tc>
              </a:tr>
              <a:tr h="645575">
                <a:tc>
                  <a:txBody>
                    <a:bodyPr/>
                    <a:lstStyle/>
                    <a:p>
                      <a:r>
                        <a:rPr lang="en-US" dirty="0" smtClean="0"/>
                        <a:t>4. B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Pengguna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Napza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277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194%</a:t>
                      </a:r>
                      <a:endParaRPr lang="en-US" dirty="0"/>
                    </a:p>
                  </a:txBody>
                  <a:tcPr marL="68580" marR="68580"/>
                </a:tc>
              </a:tr>
              <a:tr h="645575">
                <a:tc>
                  <a:txBody>
                    <a:bodyPr/>
                    <a:lstStyle/>
                    <a:p>
                      <a:r>
                        <a:rPr lang="id-ID" dirty="0" smtClean="0"/>
                        <a:t>4. c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LSL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455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364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690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152%</a:t>
                      </a:r>
                      <a:endParaRPr lang="en-US" dirty="0"/>
                    </a:p>
                  </a:txBody>
                  <a:tcPr marL="68580" marR="68580"/>
                </a:tc>
              </a:tr>
              <a:tr h="645575">
                <a:tc>
                  <a:txBody>
                    <a:bodyPr/>
                    <a:lstStyle/>
                    <a:p>
                      <a:r>
                        <a:rPr lang="id-ID" dirty="0" smtClean="0"/>
                        <a:t>4. D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WPS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515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515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209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4024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WBP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235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235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49%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402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JUMLAH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37112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47670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8486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29%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A27E-9FE7-4743-ABA9-9700A62CF55A}" type="datetime1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3jk</a:t>
            </a:r>
            <a:endParaRPr lang="en-US"/>
          </a:p>
        </p:txBody>
      </p:sp>
      <p:pic>
        <p:nvPicPr>
          <p:cNvPr id="7" name="Picture 12" descr="D:\RINA\DR.RINA\gambar\hiv\60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0"/>
            <a:ext cx="1152128" cy="1169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582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4500" y="457200"/>
            <a:ext cx="5829300" cy="838200"/>
          </a:xfrm>
        </p:spPr>
        <p:txBody>
          <a:bodyPr anchor="ctr">
            <a:normAutofit/>
          </a:bodyPr>
          <a:lstStyle/>
          <a:p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r>
              <a:rPr lang="en-US" dirty="0" smtClean="0"/>
              <a:t> HIV 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358870"/>
              </p:ext>
            </p:extLst>
          </p:nvPr>
        </p:nvGraphicFramePr>
        <p:xfrm>
          <a:off x="1714500" y="1371600"/>
          <a:ext cx="6745932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093"/>
                <a:gridCol w="1719551"/>
                <a:gridCol w="1190459"/>
                <a:gridCol w="925912"/>
                <a:gridCol w="1124322"/>
                <a:gridCol w="125659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No 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Orang </a:t>
                      </a:r>
                      <a:r>
                        <a:rPr lang="en-US" sz="2000" dirty="0" err="1" smtClean="0"/>
                        <a:t>berisiko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terinfeksi</a:t>
                      </a:r>
                      <a:r>
                        <a:rPr lang="en-US" sz="2000" dirty="0" smtClean="0"/>
                        <a:t> HIV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err="1" smtClean="0"/>
                        <a:t>Diperiksa</a:t>
                      </a:r>
                      <a:endParaRPr lang="en-US" sz="2000" dirty="0" smtClean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HIV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ART / </a:t>
                      </a:r>
                      <a:r>
                        <a:rPr lang="en-US" sz="2000" dirty="0" err="1" smtClean="0"/>
                        <a:t>Rujuk</a:t>
                      </a:r>
                      <a:endParaRPr lang="en-US" sz="2000" dirty="0"/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/>
                        <a:t>Kinerja</a:t>
                      </a:r>
                      <a:endParaRPr lang="en-US" sz="2800" dirty="0"/>
                    </a:p>
                  </a:txBody>
                  <a:tcPr marL="68580" marR="6858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Ibu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hamil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6833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Pasien</a:t>
                      </a:r>
                      <a:r>
                        <a:rPr lang="en-US" dirty="0" smtClean="0"/>
                        <a:t> TB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531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Pasien</a:t>
                      </a:r>
                      <a:r>
                        <a:rPr lang="en-US" dirty="0" smtClean="0"/>
                        <a:t> IMS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1058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55%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Waria</a:t>
                      </a:r>
                      <a:r>
                        <a:rPr lang="en-US" dirty="0" smtClean="0"/>
                        <a:t>/Transgender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75%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4. B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Pengguna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Napza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0%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4. c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LSL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690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40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58%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4. D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WPS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209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33%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WBP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114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100%</a:t>
                      </a:r>
                      <a:endParaRPr lang="en-US" dirty="0"/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JUMLAH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9544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69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43</a:t>
                      </a:r>
                      <a:endParaRPr lang="en-US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62%</a:t>
                      </a:r>
                      <a:endParaRPr lang="en-US" dirty="0"/>
                    </a:p>
                  </a:txBody>
                  <a:tcPr marL="68580" marR="68580"/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A27E-9FE7-4743-ABA9-9700A62CF55A}" type="datetime1">
              <a:rPr lang="en-US" smtClean="0"/>
              <a:t>2/9/2018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3jk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8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2" y="609600"/>
            <a:ext cx="5823856" cy="1320800"/>
          </a:xfrm>
        </p:spPr>
        <p:txBody>
          <a:bodyPr>
            <a:noAutofit/>
          </a:bodyPr>
          <a:lstStyle/>
          <a:p>
            <a:pPr algn="ctr">
              <a:defRPr sz="18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Angka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Penemuan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Kasus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(</a:t>
            </a:r>
            <a:r>
              <a:rPr 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Case Detection Rate) </a:t>
            </a:r>
            <a:br>
              <a:rPr 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TB 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BTA </a:t>
            </a:r>
            <a:r>
              <a:rPr lang="en-US" sz="2800" b="1" dirty="0" err="1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Positif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/>
            </a:r>
            <a:b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</a:b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di </a:t>
            </a: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Kabupaten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Sumedang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Tahun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 </a:t>
            </a:r>
            <a:r>
              <a:rPr 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2014 </a:t>
            </a:r>
            <a:r>
              <a:rPr 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sd. </a:t>
            </a:r>
            <a:r>
              <a:rPr 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201</a:t>
            </a:r>
            <a:r>
              <a:rPr lang="id-ID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 pitchFamily="34" charset="0"/>
              </a:rPr>
              <a:t>7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455277"/>
              </p:ext>
            </p:extLst>
          </p:nvPr>
        </p:nvGraphicFramePr>
        <p:xfrm>
          <a:off x="1371600" y="2160590"/>
          <a:ext cx="5715000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120462" y="6019800"/>
            <a:ext cx="713811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</a:t>
            </a:r>
            <a:r>
              <a:rPr lang="id-ID" sz="1400" dirty="0" smtClean="0"/>
              <a:t>ARGET </a:t>
            </a:r>
            <a:r>
              <a:rPr lang="en-US" sz="1400" dirty="0" smtClean="0"/>
              <a:t>TB BTA </a:t>
            </a:r>
            <a:r>
              <a:rPr lang="en-US" sz="1400" dirty="0" err="1" smtClean="0"/>
              <a:t>Positif</a:t>
            </a:r>
            <a:r>
              <a:rPr lang="en-US" sz="1400" dirty="0" smtClean="0"/>
              <a:t> </a:t>
            </a:r>
            <a:r>
              <a:rPr lang="en-US" sz="1400" dirty="0" err="1" smtClean="0"/>
              <a:t>tahun</a:t>
            </a:r>
            <a:r>
              <a:rPr lang="en-US" sz="1400" dirty="0" smtClean="0"/>
              <a:t> 2017 </a:t>
            </a:r>
            <a:r>
              <a:rPr lang="en-US" sz="1400" dirty="0" err="1" smtClean="0"/>
              <a:t>adalah</a:t>
            </a:r>
            <a:r>
              <a:rPr lang="id-ID" sz="1400" dirty="0" smtClean="0"/>
              <a:t> </a:t>
            </a:r>
            <a:r>
              <a:rPr lang="en-US" sz="1400" dirty="0" smtClean="0"/>
              <a:t> 80 % </a:t>
            </a:r>
            <a:r>
              <a:rPr lang="en-US" sz="1400" dirty="0" err="1" smtClean="0"/>
              <a:t>dari</a:t>
            </a:r>
            <a:r>
              <a:rPr lang="en-US" sz="1400" dirty="0" smtClean="0"/>
              <a:t> </a:t>
            </a:r>
            <a:r>
              <a:rPr lang="id-ID" sz="1400" dirty="0" smtClean="0"/>
              <a:t>1227 </a:t>
            </a:r>
            <a:r>
              <a:rPr lang="en-US" sz="1400" dirty="0" smtClean="0"/>
              <a:t>orang</a:t>
            </a:r>
            <a:r>
              <a:rPr lang="id-ID" sz="1400" dirty="0" smtClean="0"/>
              <a:t>, YAITU 98</a:t>
            </a:r>
            <a:r>
              <a:rPr lang="en-US" sz="1400" dirty="0" smtClean="0"/>
              <a:t>2</a:t>
            </a:r>
            <a:r>
              <a:rPr lang="id-ID" sz="1400" dirty="0" smtClean="0"/>
              <a:t> ORANG. </a:t>
            </a:r>
          </a:p>
          <a:p>
            <a:pPr algn="ctr"/>
            <a:r>
              <a:rPr lang="en-US" sz="1400" dirty="0" err="1" smtClean="0"/>
              <a:t>Tahun</a:t>
            </a:r>
            <a:r>
              <a:rPr lang="en-US" sz="1400" dirty="0" smtClean="0"/>
              <a:t> 2017 </a:t>
            </a:r>
            <a:r>
              <a:rPr lang="en-US" sz="1400" dirty="0" err="1" smtClean="0"/>
              <a:t>ditemukan</a:t>
            </a:r>
            <a:r>
              <a:rPr lang="en-US" sz="1400" dirty="0" smtClean="0"/>
              <a:t> 723 orang </a:t>
            </a:r>
            <a:r>
              <a:rPr lang="en-US" sz="1400" dirty="0" err="1" smtClean="0"/>
              <a:t>atau</a:t>
            </a:r>
            <a:r>
              <a:rPr lang="en-US" sz="1400" dirty="0" smtClean="0"/>
              <a:t> 58,92 %.</a:t>
            </a:r>
            <a:r>
              <a:rPr lang="id-ID" sz="1400" dirty="0" smtClean="0"/>
              <a:t> </a:t>
            </a:r>
            <a:endParaRPr lang="en-US" sz="1400" dirty="0"/>
          </a:p>
        </p:txBody>
      </p:sp>
      <p:pic>
        <p:nvPicPr>
          <p:cNvPr id="5" name="Picture 66" descr="E:\logo toss t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"/>
            <a:ext cx="1741381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684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03" y="365126"/>
            <a:ext cx="8444552" cy="13255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 smtClean="0">
                <a:latin typeface="+mn-lt"/>
              </a:rPr>
              <a:t>Angka</a:t>
            </a:r>
            <a:r>
              <a:rPr lang="en-US" sz="2800" b="1" dirty="0" smtClean="0">
                <a:latin typeface="+mn-lt"/>
              </a:rPr>
              <a:t> </a:t>
            </a:r>
            <a:r>
              <a:rPr lang="en-US" sz="2800" b="1" dirty="0" err="1" smtClean="0">
                <a:latin typeface="+mn-lt"/>
              </a:rPr>
              <a:t>Penemuan</a:t>
            </a:r>
            <a:r>
              <a:rPr lang="en-US" sz="2800" b="1" dirty="0" smtClean="0">
                <a:latin typeface="+mn-lt"/>
              </a:rPr>
              <a:t> </a:t>
            </a:r>
            <a:r>
              <a:rPr lang="en-US" sz="2800" b="1" dirty="0" err="1" smtClean="0">
                <a:latin typeface="+mn-lt"/>
              </a:rPr>
              <a:t>Kasus</a:t>
            </a:r>
            <a:r>
              <a:rPr lang="en-US" sz="2800" b="1" dirty="0" smtClean="0">
                <a:latin typeface="+mn-lt"/>
              </a:rPr>
              <a:t> (Case Detection Rate)</a:t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>TB </a:t>
            </a:r>
            <a:r>
              <a:rPr lang="en-US" sz="2800" b="1" dirty="0">
                <a:latin typeface="+mn-lt"/>
              </a:rPr>
              <a:t>BTA </a:t>
            </a:r>
            <a:r>
              <a:rPr lang="en-US" sz="2800" b="1" dirty="0" err="1" smtClean="0">
                <a:latin typeface="+mn-lt"/>
              </a:rPr>
              <a:t>positif</a:t>
            </a:r>
            <a:r>
              <a:rPr lang="en-US" sz="2800" b="1" dirty="0" smtClean="0">
                <a:latin typeface="+mn-lt"/>
              </a:rPr>
              <a:t> per </a:t>
            </a:r>
            <a:r>
              <a:rPr lang="en-US" sz="2800" b="1" dirty="0" err="1" smtClean="0">
                <a:latin typeface="+mn-lt"/>
              </a:rPr>
              <a:t>Puskesmas</a:t>
            </a:r>
            <a:r>
              <a:rPr lang="en-US" sz="2800" b="1" dirty="0">
                <a:latin typeface="+mn-lt"/>
              </a:rPr>
              <a:t/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Di </a:t>
            </a:r>
            <a:r>
              <a:rPr lang="en-US" sz="2800" b="1" dirty="0" err="1">
                <a:latin typeface="+mn-lt"/>
              </a:rPr>
              <a:t>Kabupaten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Sumedang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Tahun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201</a:t>
            </a:r>
            <a:r>
              <a:rPr lang="id-ID" sz="2800" b="1" dirty="0" smtClean="0">
                <a:latin typeface="+mn-lt"/>
              </a:rPr>
              <a:t>7 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739138"/>
              </p:ext>
            </p:extLst>
          </p:nvPr>
        </p:nvGraphicFramePr>
        <p:xfrm>
          <a:off x="616707" y="1623374"/>
          <a:ext cx="7886700" cy="476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982638" y="3354661"/>
            <a:ext cx="74209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35805" y="6207618"/>
            <a:ext cx="5457422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SUMBER DATA DIAMBIL DARI SITT </a:t>
            </a:r>
            <a:r>
              <a:rPr lang="en-US" sz="1400" dirty="0" smtClean="0">
                <a:solidFill>
                  <a:schemeClr val="tx1"/>
                </a:solidFill>
              </a:rPr>
              <a:t>2</a:t>
            </a:r>
            <a:r>
              <a:rPr lang="id-ID" sz="1400" dirty="0" smtClean="0">
                <a:solidFill>
                  <a:schemeClr val="tx1"/>
                </a:solidFill>
              </a:rPr>
              <a:t>, TARGET TB BTA POSITIF </a:t>
            </a:r>
            <a:r>
              <a:rPr lang="id-ID" sz="1400" b="1" dirty="0" smtClean="0">
                <a:solidFill>
                  <a:schemeClr val="tx1"/>
                </a:solidFill>
              </a:rPr>
              <a:t>1227 </a:t>
            </a:r>
            <a:r>
              <a:rPr lang="id-ID" sz="1400" dirty="0" smtClean="0">
                <a:solidFill>
                  <a:schemeClr val="tx1"/>
                </a:solidFill>
              </a:rPr>
              <a:t>ORANG, </a:t>
            </a:r>
            <a:endParaRPr lang="en-US" sz="1400" dirty="0" smtClean="0">
              <a:solidFill>
                <a:schemeClr val="tx1"/>
              </a:solidFill>
            </a:endParaRPr>
          </a:p>
          <a:p>
            <a:pPr algn="ctr"/>
            <a:r>
              <a:rPr lang="id-ID" sz="1400" dirty="0" smtClean="0">
                <a:solidFill>
                  <a:schemeClr val="tx1"/>
                </a:solidFill>
              </a:rPr>
              <a:t>DITEMUKAN </a:t>
            </a:r>
            <a:r>
              <a:rPr lang="en-US" sz="1400" b="1" dirty="0" smtClean="0">
                <a:solidFill>
                  <a:schemeClr val="tx1"/>
                </a:solidFill>
              </a:rPr>
              <a:t>723</a:t>
            </a:r>
            <a:r>
              <a:rPr lang="id-ID" sz="1400" b="1" dirty="0" smtClean="0">
                <a:solidFill>
                  <a:schemeClr val="tx1"/>
                </a:solidFill>
              </a:rPr>
              <a:t> ORANG ATAU </a:t>
            </a:r>
            <a:r>
              <a:rPr lang="en-US" sz="1400" b="1" dirty="0" smtClean="0">
                <a:solidFill>
                  <a:schemeClr val="tx1"/>
                </a:solidFill>
              </a:rPr>
              <a:t>CDR 58,94 </a:t>
            </a:r>
            <a:r>
              <a:rPr lang="en-US" sz="1600" b="1" dirty="0" smtClean="0">
                <a:solidFill>
                  <a:schemeClr val="tx1"/>
                </a:solidFill>
              </a:rPr>
              <a:t>%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3" name="Sun 2"/>
          <p:cNvSpPr/>
          <p:nvPr/>
        </p:nvSpPr>
        <p:spPr>
          <a:xfrm>
            <a:off x="4084596" y="2453141"/>
            <a:ext cx="608526" cy="72121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2824928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603" y="365126"/>
            <a:ext cx="8444552" cy="1325563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err="1" smtClean="0">
                <a:latin typeface="+mn-lt"/>
              </a:rPr>
              <a:t>Angka</a:t>
            </a:r>
            <a:r>
              <a:rPr lang="en-US" sz="2800" b="1" dirty="0" smtClean="0">
                <a:latin typeface="+mn-lt"/>
              </a:rPr>
              <a:t> </a:t>
            </a:r>
            <a:r>
              <a:rPr lang="en-US" sz="2800" b="1" dirty="0" err="1" smtClean="0">
                <a:latin typeface="+mn-lt"/>
              </a:rPr>
              <a:t>Kesembuhan</a:t>
            </a:r>
            <a:r>
              <a:rPr lang="en-US" sz="2800" b="1" dirty="0" smtClean="0">
                <a:latin typeface="+mn-lt"/>
              </a:rPr>
              <a:t> (Cure Rate)</a:t>
            </a:r>
            <a:br>
              <a:rPr lang="en-US" sz="2800" b="1" dirty="0" smtClean="0">
                <a:latin typeface="+mn-lt"/>
              </a:rPr>
            </a:br>
            <a:r>
              <a:rPr lang="en-US" sz="2800" b="1" dirty="0" smtClean="0">
                <a:latin typeface="+mn-lt"/>
              </a:rPr>
              <a:t>TB </a:t>
            </a:r>
            <a:r>
              <a:rPr lang="en-US" sz="2800" b="1" dirty="0">
                <a:latin typeface="+mn-lt"/>
              </a:rPr>
              <a:t>BTA </a:t>
            </a:r>
            <a:r>
              <a:rPr lang="en-US" sz="2800" b="1" dirty="0" err="1" smtClean="0">
                <a:latin typeface="+mn-lt"/>
              </a:rPr>
              <a:t>positif</a:t>
            </a:r>
            <a:r>
              <a:rPr lang="en-US" sz="2800" b="1" dirty="0" smtClean="0">
                <a:latin typeface="+mn-lt"/>
              </a:rPr>
              <a:t> per </a:t>
            </a:r>
            <a:r>
              <a:rPr lang="en-US" sz="2800" b="1" dirty="0" err="1" smtClean="0">
                <a:latin typeface="+mn-lt"/>
              </a:rPr>
              <a:t>Puskesmas</a:t>
            </a:r>
            <a:r>
              <a:rPr lang="en-US" sz="2800" b="1" dirty="0">
                <a:latin typeface="+mn-lt"/>
              </a:rPr>
              <a:t/>
            </a:r>
            <a:br>
              <a:rPr lang="en-US" sz="2800" b="1" dirty="0">
                <a:latin typeface="+mn-lt"/>
              </a:rPr>
            </a:br>
            <a:r>
              <a:rPr lang="en-US" sz="2800" b="1" dirty="0">
                <a:latin typeface="+mn-lt"/>
              </a:rPr>
              <a:t>Di </a:t>
            </a:r>
            <a:r>
              <a:rPr lang="en-US" sz="2800" b="1" dirty="0" err="1">
                <a:latin typeface="+mn-lt"/>
              </a:rPr>
              <a:t>Kabupaten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Sumedang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Tahun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smtClean="0">
                <a:latin typeface="+mn-lt"/>
              </a:rPr>
              <a:t>201</a:t>
            </a:r>
            <a:r>
              <a:rPr lang="en-US" sz="2800" b="1" dirty="0">
                <a:latin typeface="+mn-lt"/>
              </a:rPr>
              <a:t>6</a:t>
            </a:r>
            <a:r>
              <a:rPr lang="id-ID" sz="2800" b="1" dirty="0" smtClean="0">
                <a:latin typeface="+mn-lt"/>
              </a:rPr>
              <a:t> 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876489"/>
              </p:ext>
            </p:extLst>
          </p:nvPr>
        </p:nvGraphicFramePr>
        <p:xfrm>
          <a:off x="616707" y="1623374"/>
          <a:ext cx="7886700" cy="4763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982638" y="2233058"/>
            <a:ext cx="742097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535805" y="6207618"/>
            <a:ext cx="5457422" cy="5409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SUMBER DATA DIAMBIL DARI SITT </a:t>
            </a:r>
            <a:r>
              <a:rPr lang="en-US" sz="1400" dirty="0" smtClean="0">
                <a:solidFill>
                  <a:schemeClr val="tx1"/>
                </a:solidFill>
              </a:rPr>
              <a:t>2</a:t>
            </a:r>
            <a:r>
              <a:rPr lang="id-ID" sz="1400" dirty="0" smtClean="0">
                <a:solidFill>
                  <a:schemeClr val="tx1"/>
                </a:solidFill>
              </a:rPr>
              <a:t>, </a:t>
            </a:r>
            <a:r>
              <a:rPr lang="en-US" sz="1400" dirty="0" err="1" smtClean="0">
                <a:solidFill>
                  <a:schemeClr val="tx1"/>
                </a:solidFill>
              </a:rPr>
              <a:t>Penemuan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pasien</a:t>
            </a:r>
            <a:r>
              <a:rPr lang="en-US" sz="1400" dirty="0" smtClean="0">
                <a:solidFill>
                  <a:schemeClr val="tx1"/>
                </a:solidFill>
              </a:rPr>
              <a:t> TB </a:t>
            </a:r>
            <a:r>
              <a:rPr lang="en-US" sz="1400" dirty="0" err="1" smtClean="0">
                <a:solidFill>
                  <a:schemeClr val="tx1"/>
                </a:solidFill>
              </a:rPr>
              <a:t>bta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positif</a:t>
            </a:r>
            <a:r>
              <a:rPr lang="en-US" sz="1400" dirty="0" smtClean="0">
                <a:solidFill>
                  <a:schemeClr val="tx1"/>
                </a:solidFill>
              </a:rPr>
              <a:t> 682 orang </a:t>
            </a:r>
            <a:r>
              <a:rPr lang="en-US" sz="1400" dirty="0" err="1" smtClean="0">
                <a:solidFill>
                  <a:schemeClr val="tx1"/>
                </a:solidFill>
              </a:rPr>
              <a:t>dengan</a:t>
            </a:r>
            <a:r>
              <a:rPr lang="en-US" sz="1400" dirty="0" smtClean="0">
                <a:solidFill>
                  <a:schemeClr val="tx1"/>
                </a:solidFill>
              </a:rPr>
              <a:t> 527 orang </a:t>
            </a:r>
            <a:r>
              <a:rPr lang="en-US" sz="1400" dirty="0" err="1">
                <a:solidFill>
                  <a:schemeClr val="tx1"/>
                </a:solidFill>
              </a:rPr>
              <a:t>S</a:t>
            </a:r>
            <a:r>
              <a:rPr lang="en-US" sz="1400" dirty="0" err="1" smtClean="0">
                <a:solidFill>
                  <a:schemeClr val="tx1"/>
                </a:solidFill>
              </a:rPr>
              <a:t>embuh</a:t>
            </a:r>
            <a:r>
              <a:rPr lang="en-US" sz="1400" dirty="0" smtClean="0">
                <a:solidFill>
                  <a:schemeClr val="tx1"/>
                </a:solidFill>
              </a:rPr>
              <a:t> </a:t>
            </a:r>
            <a:r>
              <a:rPr lang="en-US" sz="1400" dirty="0" err="1" smtClean="0">
                <a:solidFill>
                  <a:schemeClr val="tx1"/>
                </a:solidFill>
              </a:rPr>
              <a:t>atau</a:t>
            </a:r>
            <a:r>
              <a:rPr lang="en-US" sz="1400" dirty="0" smtClean="0">
                <a:solidFill>
                  <a:schemeClr val="tx1"/>
                </a:solidFill>
              </a:rPr>
              <a:t> 77 %.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3" name="Sun 2"/>
          <p:cNvSpPr/>
          <p:nvPr/>
        </p:nvSpPr>
        <p:spPr>
          <a:xfrm>
            <a:off x="4384027" y="1648497"/>
            <a:ext cx="405687" cy="578407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53571355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66670"/>
            <a:ext cx="7886700" cy="7340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+mn-lt"/>
              </a:rPr>
              <a:t>TARGET RPJMD PROGRAM TB </a:t>
            </a:r>
            <a:r>
              <a:rPr lang="en-US" dirty="0" smtClean="0">
                <a:latin typeface="+mn-lt"/>
              </a:rPr>
              <a:t>2018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94705"/>
            <a:ext cx="7886700" cy="508225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Penemuan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(Case Detection Rate) TB BTA </a:t>
            </a:r>
            <a:r>
              <a:rPr lang="en-US" dirty="0" err="1" smtClean="0"/>
              <a:t>Positif</a:t>
            </a:r>
            <a:r>
              <a:rPr lang="en-US"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80 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>
                <a:solidFill>
                  <a:srgbClr val="FF0000"/>
                </a:solidFill>
              </a:rPr>
              <a:t>1230</a:t>
            </a:r>
            <a:r>
              <a:rPr lang="en-US" dirty="0"/>
              <a:t> orang,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984</a:t>
            </a:r>
            <a:r>
              <a:rPr lang="en-US" dirty="0" smtClean="0"/>
              <a:t> </a:t>
            </a:r>
            <a:r>
              <a:rPr lang="en-US" dirty="0" smtClean="0"/>
              <a:t>orang.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Angka</a:t>
            </a:r>
            <a:r>
              <a:rPr lang="en-US" dirty="0" smtClean="0"/>
              <a:t> </a:t>
            </a:r>
            <a:r>
              <a:rPr lang="en-US" dirty="0" err="1" smtClean="0"/>
              <a:t>Kesembuhan</a:t>
            </a:r>
            <a:r>
              <a:rPr lang="en-US" dirty="0" smtClean="0"/>
              <a:t> (Cure Rate) TB BTA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85 </a:t>
            </a:r>
            <a:r>
              <a:rPr lang="en-US" dirty="0" smtClean="0">
                <a:solidFill>
                  <a:srgbClr val="FF0000"/>
                </a:solidFill>
              </a:rPr>
              <a:t>%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penemuan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TB BTA </a:t>
            </a:r>
            <a:r>
              <a:rPr lang="en-US" dirty="0" err="1" smtClean="0"/>
              <a:t>Positif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2017,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dirty="0" smtClean="0"/>
              <a:t>85 % </a:t>
            </a:r>
            <a:r>
              <a:rPr lang="en-US" dirty="0" err="1" smtClean="0"/>
              <a:t>dari</a:t>
            </a:r>
            <a:r>
              <a:rPr lang="en-US" dirty="0" smtClean="0"/>
              <a:t> 723 orang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615</a:t>
            </a:r>
            <a:r>
              <a:rPr lang="en-US" dirty="0" smtClean="0"/>
              <a:t> orang.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736191"/>
      </p:ext>
    </p:extLst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21217"/>
            <a:ext cx="7886700" cy="969471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Kegiatan</a:t>
            </a:r>
            <a:r>
              <a:rPr lang="en-US" sz="3600" dirty="0" smtClean="0"/>
              <a:t> 2018 </a:t>
            </a:r>
            <a:r>
              <a:rPr lang="en-US" sz="3600" dirty="0" smtClean="0"/>
              <a:t> 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(Case Detection Rate) TB BTA </a:t>
            </a:r>
            <a:r>
              <a:rPr lang="en-US" dirty="0" err="1" smtClean="0"/>
              <a:t>Positif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sz="2000" dirty="0" err="1" smtClean="0"/>
              <a:t>Peningkatan</a:t>
            </a:r>
            <a:r>
              <a:rPr lang="en-US" sz="2000" dirty="0" smtClean="0"/>
              <a:t> </a:t>
            </a:r>
            <a:r>
              <a:rPr lang="en-US" sz="2000" dirty="0" err="1" smtClean="0"/>
              <a:t>kapasitas</a:t>
            </a:r>
            <a:r>
              <a:rPr lang="en-US" sz="2000" dirty="0" smtClean="0"/>
              <a:t> </a:t>
            </a:r>
            <a:r>
              <a:rPr lang="en-US" sz="2000" dirty="0" err="1" smtClean="0"/>
              <a:t>kader</a:t>
            </a:r>
            <a:r>
              <a:rPr lang="en-US" sz="2000" dirty="0" smtClean="0"/>
              <a:t> </a:t>
            </a:r>
            <a:r>
              <a:rPr lang="en-US" sz="2000" dirty="0" err="1" smtClean="0"/>
              <a:t>peduli</a:t>
            </a:r>
            <a:r>
              <a:rPr lang="en-US" sz="2000" dirty="0" smtClean="0"/>
              <a:t> TB </a:t>
            </a:r>
            <a:r>
              <a:rPr lang="en-US" sz="2000" dirty="0" err="1" smtClean="0"/>
              <a:t>dan</a:t>
            </a:r>
            <a:r>
              <a:rPr lang="en-US" sz="2000" dirty="0"/>
              <a:t> </a:t>
            </a:r>
            <a:r>
              <a:rPr lang="en-US" sz="2000" dirty="0" smtClean="0"/>
              <a:t>HIV/AIDS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   - </a:t>
            </a:r>
            <a:r>
              <a:rPr lang="en-US" sz="2000" dirty="0" err="1" smtClean="0"/>
              <a:t>Kolaborasi</a:t>
            </a:r>
            <a:r>
              <a:rPr lang="en-US" sz="2000" dirty="0" smtClean="0"/>
              <a:t> TB-HIV</a:t>
            </a:r>
          </a:p>
          <a:p>
            <a:pPr marL="0" indent="0">
              <a:buNone/>
            </a:pPr>
            <a:r>
              <a:rPr lang="en-US" sz="2000" dirty="0" smtClean="0"/>
              <a:t>    - </a:t>
            </a:r>
            <a:r>
              <a:rPr lang="en-US" sz="2000" dirty="0" err="1" smtClean="0"/>
              <a:t>Kolaborasi</a:t>
            </a:r>
            <a:r>
              <a:rPr lang="en-US" sz="2000" dirty="0" smtClean="0"/>
              <a:t> </a:t>
            </a:r>
            <a:r>
              <a:rPr lang="en-US" sz="2000" dirty="0" smtClean="0"/>
              <a:t>TB-DM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dirty="0" smtClean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Kesembuhan</a:t>
            </a:r>
            <a:r>
              <a:rPr lang="en-US" dirty="0"/>
              <a:t> (Cure Rate) TB BTA </a:t>
            </a:r>
            <a:r>
              <a:rPr lang="en-US" dirty="0" err="1" smtClean="0"/>
              <a:t>Positif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- </a:t>
            </a:r>
            <a:r>
              <a:rPr lang="en-US" sz="2000" dirty="0" smtClean="0"/>
              <a:t>On the Job Training </a:t>
            </a:r>
            <a:r>
              <a:rPr lang="en-US" sz="2000" dirty="0" err="1" smtClean="0"/>
              <a:t>petugas</a:t>
            </a:r>
            <a:r>
              <a:rPr lang="en-US" sz="2000" dirty="0" smtClean="0"/>
              <a:t> </a:t>
            </a:r>
            <a:r>
              <a:rPr lang="en-US" sz="2000" dirty="0" err="1" smtClean="0"/>
              <a:t>Laboratorium</a:t>
            </a:r>
            <a:r>
              <a:rPr lang="en-US" sz="2000" dirty="0" smtClean="0"/>
              <a:t> TB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- </a:t>
            </a:r>
            <a:r>
              <a:rPr lang="en-US" sz="2000" dirty="0" err="1" smtClean="0"/>
              <a:t>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pelaksanaan</a:t>
            </a:r>
            <a:r>
              <a:rPr lang="en-US" sz="2000" dirty="0" smtClean="0"/>
              <a:t> </a:t>
            </a:r>
            <a:r>
              <a:rPr lang="en-US" sz="2000" dirty="0" err="1" smtClean="0"/>
              <a:t>eTB</a:t>
            </a:r>
            <a:r>
              <a:rPr lang="en-US" sz="2000" dirty="0" smtClean="0"/>
              <a:t> 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31946080"/>
      </p:ext>
    </p:extLst>
  </p:cSld>
  <p:clrMapOvr>
    <a:masterClrMapping/>
  </p:clrMapOvr>
  <p:transition spd="slow">
    <p:fade thruBlk="1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DBD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635237"/>
      </p:ext>
    </p:extLst>
  </p:cSld>
  <p:clrMapOvr>
    <a:masterClrMapping/>
  </p:clrMapOvr>
  <p:transition spd="slow">
    <p:fade thruBlk="1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KASUS DEMAM BERDARAH DENGUE</a:t>
            </a:r>
            <a:br>
              <a:rPr lang="en-US" dirty="0" smtClean="0"/>
            </a:br>
            <a:r>
              <a:rPr lang="en-US" dirty="0" smtClean="0"/>
              <a:t>TAHUN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476703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7205767"/>
      </p:ext>
    </p:extLst>
  </p:cSld>
  <p:clrMapOvr>
    <a:masterClrMapping/>
  </p:clrMapOvr>
  <p:transition spd="slow">
    <p:fade thruBlk="1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KASUS KEMATIAN AKIBAT DBD TAHUN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7838225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9913261"/>
      </p:ext>
    </p:extLst>
  </p:cSld>
  <p:clrMapOvr>
    <a:masterClrMapping/>
  </p:clrMapOvr>
  <p:transition spd="slow">
    <p:fade thruBlk="1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CFR DBD </a:t>
            </a:r>
            <a:br>
              <a:rPr lang="en-US" dirty="0" smtClean="0"/>
            </a:br>
            <a:r>
              <a:rPr lang="en-US" dirty="0" smtClean="0"/>
              <a:t>TAHUN 2014 S/D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834862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7234493"/>
      </p:ext>
    </p:extLst>
  </p:cSld>
  <p:clrMapOvr>
    <a:masterClrMapping/>
  </p:clrMapOvr>
  <p:transition spd="slow">
    <p:fade thruBlk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PNEUMONIA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20643"/>
      </p:ext>
    </p:extLst>
  </p:cSld>
  <p:clrMapOvr>
    <a:masterClrMapping/>
  </p:clrMapOvr>
  <p:transition spd="slow">
    <p:fade thruBlk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DATA PENDERITA BALITA PNEUMONIA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224007"/>
              </p:ext>
            </p:extLst>
          </p:nvPr>
        </p:nvGraphicFramePr>
        <p:xfrm>
          <a:off x="152400" y="1447800"/>
          <a:ext cx="8915400" cy="5072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7681186"/>
      </p:ext>
    </p:extLst>
  </p:cSld>
  <p:clrMapOvr>
    <a:masterClrMapping/>
  </p:clrMapOvr>
  <p:transition spd="slow">
    <p:fade thruBlk="1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DATA PNEUMONIA DARI TAHUN </a:t>
            </a:r>
            <a:br>
              <a:rPr lang="en-US" dirty="0" smtClean="0"/>
            </a:br>
            <a:r>
              <a:rPr lang="en-US" dirty="0" smtClean="0"/>
              <a:t>2014 S/D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090750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5709920"/>
      </p:ext>
    </p:extLst>
  </p:cSld>
  <p:clrMapOvr>
    <a:masterClrMapping/>
  </p:clrMapOvr>
  <p:transition spd="slow">
    <p:fade thruBlk="1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MALARIA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51371"/>
      </p:ext>
    </p:extLst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KASUS MALARIA TAHUN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326043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9107049"/>
      </p:ext>
    </p:extLst>
  </p:cSld>
  <p:clrMapOvr>
    <a:masterClrMapping/>
  </p:clrMapOvr>
  <p:transition spd="slow">
    <p:fade thruBlk="1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DATA PENDERITA MALARIA</a:t>
            </a:r>
            <a:br>
              <a:rPr lang="en-US" dirty="0" smtClean="0"/>
            </a:br>
            <a:r>
              <a:rPr lang="en-US" dirty="0" smtClean="0"/>
              <a:t> 2014 S/D 2017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8980"/>
              </p:ext>
            </p:extLst>
          </p:nvPr>
        </p:nvGraphicFramePr>
        <p:xfrm>
          <a:off x="457200" y="16002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8738503"/>
      </p:ext>
    </p:extLst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772400" cy="1829761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2018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2"/>
            <a:ext cx="8915400" cy="2525311"/>
          </a:xfrm>
        </p:spPr>
        <p:txBody>
          <a:bodyPr>
            <a:normAutofit/>
          </a:bodyPr>
          <a:lstStyle/>
          <a:p>
            <a:pPr marL="457200" indent="-457200" algn="l">
              <a:buFontTx/>
              <a:buChar char="-"/>
            </a:pPr>
            <a:r>
              <a:rPr lang="en-US" dirty="0" smtClean="0"/>
              <a:t>Fogging </a:t>
            </a:r>
            <a:r>
              <a:rPr lang="en-US" dirty="0" err="1" smtClean="0"/>
              <a:t>fokusdalam</a:t>
            </a:r>
            <a:r>
              <a:rPr lang="en-US" dirty="0" smtClean="0"/>
              <a:t> </a:t>
            </a:r>
            <a:r>
              <a:rPr lang="en-US" dirty="0" err="1" smtClean="0"/>
              <a:t>pengendalian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r>
              <a:rPr lang="en-US" dirty="0" smtClean="0"/>
              <a:t> DBD</a:t>
            </a:r>
          </a:p>
          <a:p>
            <a:pPr marL="457200" indent="-457200" algn="l">
              <a:buFontTx/>
              <a:buChar char="-"/>
            </a:pP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validasi</a:t>
            </a:r>
            <a:r>
              <a:rPr lang="en-US" dirty="0" smtClean="0"/>
              <a:t> data DBD</a:t>
            </a:r>
          </a:p>
          <a:p>
            <a:pPr marL="457200" indent="-457200" algn="l">
              <a:buFontTx/>
              <a:buChar char="-"/>
            </a:pPr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desiminasi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penyakit</a:t>
            </a:r>
            <a:r>
              <a:rPr lang="en-US" dirty="0" smtClean="0"/>
              <a:t> </a:t>
            </a:r>
            <a:r>
              <a:rPr lang="en-US" dirty="0" err="1" smtClean="0"/>
              <a:t>tular</a:t>
            </a:r>
            <a:r>
              <a:rPr lang="en-US" dirty="0" smtClean="0"/>
              <a:t> </a:t>
            </a:r>
            <a:r>
              <a:rPr lang="en-US" dirty="0" err="1" smtClean="0"/>
              <a:t>vektor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3595723"/>
      </p:ext>
    </p:extLst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154559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S E K S 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PENCEGAHAN DAN PENGENDALIAN PENYAKIT  TIDAK  MENULAR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608147"/>
      </p:ext>
    </p:extLst>
  </p:cSld>
  <p:clrMapOvr>
    <a:masterClrMapping/>
  </p:clrMapOvr>
  <p:transition spd="slow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4332313"/>
              </p:ext>
            </p:extLst>
          </p:nvPr>
        </p:nvGraphicFramePr>
        <p:xfrm>
          <a:off x="457200" y="1481138"/>
          <a:ext cx="8229602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2986"/>
                <a:gridCol w="1843480"/>
                <a:gridCol w="1401044"/>
                <a:gridCol w="1648891"/>
                <a:gridCol w="1521895"/>
                <a:gridCol w="122130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KEGIATAN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SASARAN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DIPERIKSA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CAKUPAN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%</a:t>
                      </a:r>
                      <a:endParaRPr lang="en-US" dirty="0"/>
                    </a:p>
                  </a:txBody>
                  <a:tcPr marL="88487" marR="884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IVA </a:t>
                      </a:r>
                      <a:r>
                        <a:rPr lang="en-US" dirty="0" err="1" smtClean="0"/>
                        <a:t>Tes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111816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1703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49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0.044</a:t>
                      </a:r>
                      <a:endParaRPr lang="en-US" dirty="0"/>
                    </a:p>
                  </a:txBody>
                  <a:tcPr marL="88487" marR="884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Obesitas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415.243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31.825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2739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0.086</a:t>
                      </a:r>
                      <a:endParaRPr lang="en-US" dirty="0"/>
                    </a:p>
                  </a:txBody>
                  <a:tcPr marL="88487" marR="884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Hipertensi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77.814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312.066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70.704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0.23</a:t>
                      </a:r>
                      <a:endParaRPr lang="en-US" dirty="0"/>
                    </a:p>
                  </a:txBody>
                  <a:tcPr marL="88487" marR="88487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Diabetes </a:t>
                      </a:r>
                      <a:r>
                        <a:rPr lang="en-US" dirty="0" err="1" smtClean="0"/>
                        <a:t>Melitus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38141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2644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1043</a:t>
                      </a:r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2.53</a:t>
                      </a:r>
                      <a:endParaRPr lang="en-US" dirty="0"/>
                    </a:p>
                  </a:txBody>
                  <a:tcPr marL="88487" marR="88487"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88487" marR="88487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8487" marR="88487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81000"/>
            <a:ext cx="7520940" cy="54864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1.CAKUPAN PTM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977081"/>
      </p:ext>
    </p:extLst>
  </p:cSld>
  <p:clrMapOvr>
    <a:masterClrMapping/>
  </p:clrMapOvr>
  <p:transition spd="slow">
    <p:fade thruBlk="1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9870955"/>
              </p:ext>
            </p:extLst>
          </p:nvPr>
        </p:nvGraphicFramePr>
        <p:xfrm>
          <a:off x="457200" y="1481138"/>
          <a:ext cx="8229597" cy="3693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399"/>
                <a:gridCol w="3276599"/>
                <a:gridCol w="4419599"/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NO</a:t>
                      </a:r>
                      <a:endParaRPr lang="en-US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Pencapaian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Penamuan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Kasus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Baru</a:t>
                      </a:r>
                      <a:r>
                        <a:rPr lang="en-US" sz="1400" dirty="0" smtClean="0"/>
                        <a:t> Orang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Dengan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Gangguan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Jiwa</a:t>
                      </a:r>
                      <a:endParaRPr lang="en-US" sz="14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Kunjungan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Pengobatan</a:t>
                      </a:r>
                      <a:r>
                        <a:rPr lang="en-US" sz="1400" dirty="0" smtClean="0"/>
                        <a:t> Orang </a:t>
                      </a:r>
                      <a:r>
                        <a:rPr lang="en-US" sz="1400" dirty="0" err="1" smtClean="0"/>
                        <a:t>Dengan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Ganggua</a:t>
                      </a:r>
                      <a:r>
                        <a:rPr lang="en-US" sz="1400" dirty="0" smtClean="0"/>
                        <a:t> </a:t>
                      </a:r>
                      <a:r>
                        <a:rPr lang="en-US" sz="1400" dirty="0" err="1" smtClean="0"/>
                        <a:t>Jiwa</a:t>
                      </a:r>
                      <a:endParaRPr lang="en-US" sz="14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Psikosis</a:t>
                      </a:r>
                      <a:r>
                        <a:rPr lang="en-US" sz="1200" dirty="0" smtClean="0"/>
                        <a:t>                                  =    </a:t>
                      </a:r>
                      <a:r>
                        <a:rPr lang="en-US" sz="1200" baseline="0" dirty="0" smtClean="0"/>
                        <a:t> 765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Psikosis</a:t>
                      </a:r>
                      <a:r>
                        <a:rPr lang="en-US" sz="1200" dirty="0" smtClean="0"/>
                        <a:t>                                  =    6253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err="1" smtClean="0"/>
                        <a:t>Neurosa</a:t>
                      </a:r>
                      <a:r>
                        <a:rPr lang="en-US" sz="1200" smtClean="0"/>
                        <a:t>                                </a:t>
                      </a:r>
                      <a:r>
                        <a:rPr lang="en-US" sz="1200" baseline="0" smtClean="0"/>
                        <a:t> =   3096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Neurosa</a:t>
                      </a:r>
                      <a:r>
                        <a:rPr lang="en-US" sz="1200" dirty="0" smtClean="0"/>
                        <a:t>                              </a:t>
                      </a:r>
                      <a:r>
                        <a:rPr lang="en-US" sz="1200" baseline="0" dirty="0" smtClean="0"/>
                        <a:t>   </a:t>
                      </a:r>
                      <a:r>
                        <a:rPr lang="en-US" sz="1200" dirty="0" smtClean="0"/>
                        <a:t>=  14890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Penyalahgunaan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Obat</a:t>
                      </a:r>
                      <a:r>
                        <a:rPr lang="en-US" sz="1200" dirty="0" smtClean="0"/>
                        <a:t>        =         35</a:t>
                      </a:r>
                    </a:p>
                    <a:p>
                      <a:r>
                        <a:rPr lang="en-US" sz="1200" dirty="0" smtClean="0"/>
                        <a:t>/NAPZA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Penyalahgunaan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Obat</a:t>
                      </a:r>
                      <a:endParaRPr lang="en-US" sz="1200" dirty="0" smtClean="0"/>
                    </a:p>
                    <a:p>
                      <a:r>
                        <a:rPr lang="en-US" sz="1200" dirty="0" smtClean="0"/>
                        <a:t>/NAPZA                                  =     129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47752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err="1" smtClean="0"/>
                        <a:t>Retardasi</a:t>
                      </a:r>
                      <a:r>
                        <a:rPr lang="en-US" sz="1200" baseline="0" smtClean="0"/>
                        <a:t> Mental                =         33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Retardasi</a:t>
                      </a:r>
                      <a:r>
                        <a:rPr lang="en-US" sz="1200" dirty="0" smtClean="0"/>
                        <a:t> Mental                  =      383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Epilepsi</a:t>
                      </a:r>
                      <a:r>
                        <a:rPr lang="en-US" sz="1200" dirty="0" smtClean="0"/>
                        <a:t>                                =        142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Epilepsi</a:t>
                      </a:r>
                      <a:r>
                        <a:rPr lang="en-US" sz="1200" dirty="0" smtClean="0"/>
                        <a:t>                                  =    1951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6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Gangguan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jiwa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lainnya</a:t>
                      </a:r>
                      <a:r>
                        <a:rPr lang="en-US" sz="1200" dirty="0" smtClean="0"/>
                        <a:t>      =         119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Gangguan</a:t>
                      </a:r>
                      <a:r>
                        <a:rPr lang="en-US" sz="1200" dirty="0" smtClean="0"/>
                        <a:t> </a:t>
                      </a:r>
                      <a:r>
                        <a:rPr lang="en-US" sz="1200" dirty="0" err="1" smtClean="0"/>
                        <a:t>jiwa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err="1" smtClean="0"/>
                        <a:t>lainnya</a:t>
                      </a:r>
                      <a:r>
                        <a:rPr lang="en-US" sz="1200" baseline="0" dirty="0" smtClean="0"/>
                        <a:t>        =    1434</a:t>
                      </a:r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  TOTAL                                 =     6277</a:t>
                      </a:r>
                      <a:endParaRPr lang="en-US" sz="1200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TOTAL             </a:t>
                      </a:r>
                      <a:r>
                        <a:rPr lang="en-US" sz="1200" baseline="0" dirty="0" smtClean="0"/>
                        <a:t>  </a:t>
                      </a:r>
                      <a:r>
                        <a:rPr lang="en-US" sz="1200" dirty="0" smtClean="0"/>
                        <a:t>                    =    24902</a:t>
                      </a:r>
                      <a:endParaRPr lang="en-US" sz="1200" dirty="0"/>
                    </a:p>
                  </a:txBody>
                  <a:tcPr marL="91441" marR="91441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2.PROGRAM KESEHATAN JIWA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69310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 </a:t>
            </a:r>
            <a:r>
              <a:rPr lang="en-US" dirty="0" err="1" smtClean="0"/>
              <a:t>Kabupaten</a:t>
            </a:r>
            <a:r>
              <a:rPr lang="en-US" dirty="0" smtClean="0"/>
              <a:t> </a:t>
            </a:r>
            <a:r>
              <a:rPr lang="en-US" dirty="0" err="1" smtClean="0"/>
              <a:t>Sumedang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r>
              <a:rPr lang="en-US" dirty="0" smtClean="0"/>
              <a:t> </a:t>
            </a:r>
            <a:r>
              <a:rPr lang="en-US" dirty="0" err="1" smtClean="0"/>
              <a:t>pasung</a:t>
            </a:r>
            <a:r>
              <a:rPr lang="en-US" dirty="0" smtClean="0"/>
              <a:t> </a:t>
            </a:r>
            <a:r>
              <a:rPr lang="en-US" dirty="0" err="1" smtClean="0"/>
              <a:t>berjumlah</a:t>
            </a:r>
            <a:r>
              <a:rPr lang="en-US" dirty="0" smtClean="0"/>
              <a:t> 5 orang</a:t>
            </a:r>
          </a:p>
          <a:p>
            <a:r>
              <a:rPr lang="en-US" dirty="0" smtClean="0"/>
              <a:t>1 orang </a:t>
            </a:r>
            <a:r>
              <a:rPr lang="en-US" dirty="0" err="1" smtClean="0"/>
              <a:t>dalam</a:t>
            </a:r>
            <a:r>
              <a:rPr lang="en-US" dirty="0" smtClean="0"/>
              <a:t> program </a:t>
            </a:r>
            <a:r>
              <a:rPr lang="en-US" dirty="0" err="1" smtClean="0"/>
              <a:t>jemput</a:t>
            </a:r>
            <a:r>
              <a:rPr lang="en-US" dirty="0" smtClean="0"/>
              <a:t> </a:t>
            </a:r>
            <a:r>
              <a:rPr lang="en-US" dirty="0" err="1" smtClean="0"/>
              <a:t>bebas</a:t>
            </a:r>
            <a:r>
              <a:rPr lang="en-US" dirty="0" smtClean="0"/>
              <a:t> </a:t>
            </a:r>
            <a:r>
              <a:rPr lang="en-US" dirty="0" err="1" smtClean="0"/>
              <a:t>pasung</a:t>
            </a:r>
            <a:r>
              <a:rPr lang="en-US" dirty="0" smtClean="0"/>
              <a:t> 2018</a:t>
            </a:r>
          </a:p>
          <a:p>
            <a:r>
              <a:rPr lang="en-US" dirty="0" smtClean="0"/>
              <a:t>1 orang </a:t>
            </a:r>
            <a:r>
              <a:rPr lang="en-US" dirty="0" err="1" smtClean="0"/>
              <a:t>rujukan</a:t>
            </a:r>
            <a:r>
              <a:rPr lang="en-US" dirty="0" smtClean="0"/>
              <a:t> </a:t>
            </a:r>
          </a:p>
          <a:p>
            <a:r>
              <a:rPr lang="en-US" dirty="0"/>
              <a:t>1</a:t>
            </a:r>
            <a:r>
              <a:rPr lang="en-US" dirty="0" smtClean="0"/>
              <a:t> orang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bersosialisasi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di </a:t>
            </a:r>
            <a:r>
              <a:rPr lang="en-US" dirty="0" err="1" smtClean="0"/>
              <a:t>pasung</a:t>
            </a:r>
            <a:r>
              <a:rPr lang="en-US" dirty="0" smtClean="0"/>
              <a:t> </a:t>
            </a:r>
            <a:r>
              <a:rPr lang="en-US" dirty="0" err="1" smtClean="0"/>
              <a:t>lagi</a:t>
            </a:r>
            <a:endParaRPr lang="en-US" dirty="0" smtClean="0"/>
          </a:p>
          <a:p>
            <a:r>
              <a:rPr lang="en-US" dirty="0"/>
              <a:t>2</a:t>
            </a:r>
            <a:r>
              <a:rPr lang="en-US" dirty="0" smtClean="0"/>
              <a:t> orang </a:t>
            </a:r>
            <a:r>
              <a:rPr lang="en-US" dirty="0" err="1" smtClean="0"/>
              <a:t>masih</a:t>
            </a:r>
            <a:r>
              <a:rPr lang="en-US" dirty="0" smtClean="0"/>
              <a:t> di </a:t>
            </a:r>
            <a:r>
              <a:rPr lang="en-US" dirty="0" err="1" smtClean="0"/>
              <a:t>pasung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1 orang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kelainan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1 orang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kurang</a:t>
            </a:r>
            <a:r>
              <a:rPr lang="en-US" dirty="0" smtClean="0"/>
              <a:t> </a:t>
            </a:r>
            <a:r>
              <a:rPr lang="en-US" dirty="0" err="1" smtClean="0"/>
              <a:t>dukungan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PASUNG TAHUN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2813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1799406"/>
              </p:ext>
            </p:extLst>
          </p:nvPr>
        </p:nvGraphicFramePr>
        <p:xfrm>
          <a:off x="457200" y="1481138"/>
          <a:ext cx="8229601" cy="3774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1"/>
                <a:gridCol w="6705601"/>
                <a:gridCol w="10667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HASIL CAKUPAN INDRA PENGLIHATAN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JUMLAH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orang </a:t>
                      </a:r>
                      <a:r>
                        <a:rPr lang="en-US" dirty="0" err="1" smtClean="0"/>
                        <a:t>disekrining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katarak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kls</a:t>
                      </a:r>
                      <a:r>
                        <a:rPr lang="en-US" dirty="0" smtClean="0"/>
                        <a:t> V s/d</a:t>
                      </a:r>
                      <a:r>
                        <a:rPr lang="en-US" baseline="0" dirty="0" smtClean="0"/>
                        <a:t> IX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pddk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usia</a:t>
                      </a:r>
                      <a:r>
                        <a:rPr lang="en-US" baseline="0" dirty="0" smtClean="0"/>
                        <a:t> 30s/d &gt; 70 </a:t>
                      </a:r>
                      <a:r>
                        <a:rPr lang="en-US" baseline="0" dirty="0" err="1" smtClean="0"/>
                        <a:t>th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2022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orang </a:t>
                      </a:r>
                      <a:r>
                        <a:rPr lang="en-US" dirty="0" err="1" smtClean="0"/>
                        <a:t>disekrining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katarak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kls</a:t>
                      </a:r>
                      <a:r>
                        <a:rPr lang="en-US" dirty="0" smtClean="0"/>
                        <a:t> V s/d</a:t>
                      </a:r>
                      <a:r>
                        <a:rPr lang="en-US" baseline="0" dirty="0" smtClean="0"/>
                        <a:t> IX </a:t>
                      </a:r>
                      <a:r>
                        <a:rPr lang="en-US" baseline="0" dirty="0" err="1" smtClean="0"/>
                        <a:t>dan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pddk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usia</a:t>
                      </a:r>
                      <a:r>
                        <a:rPr lang="en-US" baseline="0" dirty="0" smtClean="0"/>
                        <a:t> 30s/d &gt; 70 </a:t>
                      </a:r>
                      <a:r>
                        <a:rPr lang="en-US" baseline="0" dirty="0" err="1" smtClean="0"/>
                        <a:t>th</a:t>
                      </a:r>
                      <a:r>
                        <a:rPr lang="en-US" baseline="0" dirty="0" smtClean="0"/>
                        <a:t>) </a:t>
                      </a:r>
                      <a:r>
                        <a:rPr lang="en-US" baseline="0" dirty="0" err="1" smtClean="0"/>
                        <a:t>menderita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katarak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1747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Rujukan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gangguan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penglihatan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pada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kasus</a:t>
                      </a:r>
                      <a:r>
                        <a:rPr lang="en-US" baseline="0" dirty="0" smtClean="0"/>
                        <a:t> DM </a:t>
                      </a:r>
                      <a:r>
                        <a:rPr lang="en-US" baseline="0" dirty="0" err="1" smtClean="0"/>
                        <a:t>ke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Rs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katarak</a:t>
                      </a:r>
                      <a:r>
                        <a:rPr lang="en-US" dirty="0" smtClean="0"/>
                        <a:t> yang di </a:t>
                      </a:r>
                      <a:r>
                        <a:rPr lang="en-US" dirty="0" err="1" smtClean="0"/>
                        <a:t>operasi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Glaukoma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124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Kelainan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Reflaksi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2856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Gangguan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mata</a:t>
                      </a:r>
                      <a:r>
                        <a:rPr lang="en-US" dirty="0" smtClean="0"/>
                        <a:t> lain ( </a:t>
                      </a:r>
                      <a:r>
                        <a:rPr lang="en-US" dirty="0" err="1" smtClean="0"/>
                        <a:t>konjungtivitis,keratitis</a:t>
                      </a:r>
                      <a:r>
                        <a:rPr lang="en-US" baseline="0" dirty="0" smtClean="0"/>
                        <a:t> ,</a:t>
                      </a:r>
                      <a:r>
                        <a:rPr lang="en-US" baseline="0" dirty="0" err="1" smtClean="0"/>
                        <a:t>kekurangan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vit</a:t>
                      </a:r>
                      <a:r>
                        <a:rPr lang="en-US" baseline="0" dirty="0" smtClean="0"/>
                        <a:t> A)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11086</a:t>
                      </a:r>
                      <a:endParaRPr lang="en-US" dirty="0"/>
                    </a:p>
                  </a:txBody>
                  <a:tcPr marL="91441" marR="91441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3.PROGRAM KESEHATAN INDRA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0421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5936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70481"/>
              </p:ext>
            </p:extLst>
          </p:nvPr>
        </p:nvGraphicFramePr>
        <p:xfrm>
          <a:off x="685800" y="423124"/>
          <a:ext cx="7391400" cy="4778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5638800"/>
                <a:gridCol w="1143000"/>
              </a:tblGrid>
              <a:tr h="360081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CAKUPAN INDRA PENDENGARAN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JUMLAH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murid</a:t>
                      </a:r>
                      <a:r>
                        <a:rPr lang="en-US" dirty="0" smtClean="0"/>
                        <a:t> SD/MI </a:t>
                      </a:r>
                      <a:r>
                        <a:rPr lang="en-US" dirty="0" err="1" smtClean="0"/>
                        <a:t>kls</a:t>
                      </a:r>
                      <a:r>
                        <a:rPr lang="en-US" dirty="0" smtClean="0"/>
                        <a:t> 1 yang </a:t>
                      </a:r>
                      <a:r>
                        <a:rPr lang="en-US" dirty="0" err="1" smtClean="0"/>
                        <a:t>dilakukan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pemeriksaan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9195</a:t>
                      </a:r>
                      <a:endParaRPr lang="en-US" dirty="0"/>
                    </a:p>
                  </a:txBody>
                  <a:tcPr/>
                </a:tc>
              </a:tr>
              <a:tr h="389676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gangguan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pendengaran</a:t>
                      </a:r>
                      <a:r>
                        <a:rPr lang="en-US" baseline="0" dirty="0" smtClean="0"/>
                        <a:t> yang </a:t>
                      </a:r>
                      <a:r>
                        <a:rPr lang="en-US" baseline="0" dirty="0" err="1" smtClean="0"/>
                        <a:t>ditemukan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   795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pendengaran</a:t>
                      </a:r>
                      <a:r>
                        <a:rPr lang="en-US" dirty="0" smtClean="0"/>
                        <a:t> yang di </a:t>
                      </a:r>
                      <a:r>
                        <a:rPr lang="en-US" dirty="0" err="1" smtClean="0"/>
                        <a:t>tangani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351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Jml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kasus</a:t>
                      </a:r>
                      <a:r>
                        <a:rPr lang="en-US" dirty="0" smtClean="0"/>
                        <a:t> yang </a:t>
                      </a:r>
                      <a:r>
                        <a:rPr lang="en-US" dirty="0" err="1" smtClean="0"/>
                        <a:t>ditemukan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OMSK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1156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Tuli</a:t>
                      </a:r>
                      <a:r>
                        <a:rPr lang="en-US" dirty="0" smtClean="0"/>
                        <a:t> congenital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6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Tuli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akibat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bising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5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Presbikusis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49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Serumen</a:t>
                      </a:r>
                      <a:r>
                        <a:rPr lang="en-US" dirty="0" smtClean="0"/>
                        <a:t> prop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5023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Lain-lain 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189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Salit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telinga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   74</a:t>
                      </a:r>
                      <a:endParaRPr lang="en-US" dirty="0"/>
                    </a:p>
                  </a:txBody>
                  <a:tcPr/>
                </a:tc>
              </a:tr>
              <a:tr h="36008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</a:t>
                      </a:r>
                      <a:r>
                        <a:rPr lang="en-US" dirty="0" err="1" smtClean="0"/>
                        <a:t>Gangguan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telinga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tidak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sepesifik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     1122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22027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627650"/>
              </p:ext>
            </p:extLst>
          </p:nvPr>
        </p:nvGraphicFramePr>
        <p:xfrm>
          <a:off x="457200" y="1481138"/>
          <a:ext cx="822960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2"/>
                <a:gridCol w="4800601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SUMBER ANGGARAN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JUMLAH KASUS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APBD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Perorangan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AMC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56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BAZNAS </a:t>
                      </a:r>
                      <a:r>
                        <a:rPr lang="en-US" dirty="0" err="1" smtClean="0"/>
                        <a:t>dan</a:t>
                      </a:r>
                      <a:r>
                        <a:rPr lang="en-US" dirty="0" smtClean="0"/>
                        <a:t> PMI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 marL="91441" marR="91441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endParaRPr lang="en-US" dirty="0"/>
                    </a:p>
                  </a:txBody>
                  <a:tcPr marL="91441" marR="914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 marL="91441" marR="91441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PELAKSANAAN OPERASI KATARAK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0598117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733296"/>
              </p:ext>
            </p:extLst>
          </p:nvPr>
        </p:nvGraphicFramePr>
        <p:xfrm>
          <a:off x="838201" y="1219197"/>
          <a:ext cx="7543800" cy="4267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6741"/>
                <a:gridCol w="2003923"/>
                <a:gridCol w="366013"/>
                <a:gridCol w="384314"/>
                <a:gridCol w="375164"/>
                <a:gridCol w="384314"/>
                <a:gridCol w="366013"/>
                <a:gridCol w="366013"/>
                <a:gridCol w="393465"/>
                <a:gridCol w="402615"/>
                <a:gridCol w="338562"/>
                <a:gridCol w="338562"/>
                <a:gridCol w="411765"/>
                <a:gridCol w="402615"/>
                <a:gridCol w="623721"/>
              </a:tblGrid>
              <a:tr h="296496">
                <a:tc gridSpan="15">
                  <a:txBody>
                    <a:bodyPr/>
                    <a:lstStyle/>
                    <a:p>
                      <a:pPr algn="ctr" fontAlgn="b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RENCANA KEGIATAN SEKSI P2PTM TAHUN 2018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971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JENIS KEGIATAN</a:t>
                      </a:r>
                    </a:p>
                  </a:txBody>
                  <a:tcPr marL="9525" marR="9525" marT="9525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TRIWULAN I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TRIWULAN II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TRIWULAN III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TRIWULAN IV</a:t>
                      </a: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JAN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APRIL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AGUS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SEP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OKT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552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Workshop Lintas sektor PTM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Sosialisasi Kes Indra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0220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Pelaksanaan Operasi Katarak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Pembentukan TPKJM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Pertemuan dengan kemitraan LSM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Monitoring Evaluasi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Belanja Publikasi Dekorasi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394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Peningkatan Kafasitas petugas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8597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Konsultasi ke Provinsi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√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RENCANA KEGIATAN P2PTM </a:t>
            </a:r>
            <a:br>
              <a:rPr lang="en-US" dirty="0" smtClean="0"/>
            </a:br>
            <a:r>
              <a:rPr lang="en-US" dirty="0" smtClean="0"/>
              <a:t>TAHUN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6672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828800"/>
            <a:ext cx="7772400" cy="1219200"/>
          </a:xfrm>
        </p:spPr>
        <p:txBody>
          <a:bodyPr/>
          <a:lstStyle/>
          <a:p>
            <a:pPr algn="ctr"/>
            <a:r>
              <a:rPr lang="en-US" dirty="0" smtClean="0"/>
              <a:t>TERIMA KASIH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3654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3174</TotalTime>
  <Words>1818</Words>
  <Application>Microsoft Office PowerPoint</Application>
  <PresentationFormat>On-screen Show (4:3)</PresentationFormat>
  <Paragraphs>1189</Paragraphs>
  <Slides>43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Clarity</vt:lpstr>
      <vt:lpstr>PowerPoint Presentation</vt:lpstr>
      <vt:lpstr>IMUNISASI </vt:lpstr>
      <vt:lpstr>PowerPoint Presentation</vt:lpstr>
      <vt:lpstr>PowerPoint Presentation</vt:lpstr>
      <vt:lpstr>PETA WILAYAH CAKUPAN UCI 2017 </vt:lpstr>
      <vt:lpstr>PowerPoint Presentation</vt:lpstr>
      <vt:lpstr>INDIKATOR KINERJA PROGRAM SURVEILANS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RENCANA KERJA KEGIATAN SURVEILANS  TAHUN 2018</vt:lpstr>
      <vt:lpstr>PROGRAM PENGENDALIAN PENYAKIT PADA JEMAAH HAJI</vt:lpstr>
      <vt:lpstr>PowerPoint Presentation</vt:lpstr>
      <vt:lpstr>S E K S I</vt:lpstr>
      <vt:lpstr>Perhitungan Kinerja SPM HIV </vt:lpstr>
      <vt:lpstr>Perhitungan Kinerja HIV </vt:lpstr>
      <vt:lpstr>Angka Penemuan Kasus (Case Detection Rate)  TB BTA Positif di Kabupaten Sumedang Tahun 2014 sd. 2017</vt:lpstr>
      <vt:lpstr>Angka Penemuan Kasus (Case Detection Rate) TB BTA positif per Puskesmas Di Kabupaten Sumedang Tahun 2017 </vt:lpstr>
      <vt:lpstr>Angka Kesembuhan (Cure Rate) TB BTA positif per Puskesmas Di Kabupaten Sumedang Tahun 2016 </vt:lpstr>
      <vt:lpstr>TARGET RPJMD PROGRAM TB 2018</vt:lpstr>
      <vt:lpstr>Kegiatan 2018  :</vt:lpstr>
      <vt:lpstr>DBD</vt:lpstr>
      <vt:lpstr>KASUS DEMAM BERDARAH DENGUE TAHUN 2017</vt:lpstr>
      <vt:lpstr>KASUS KEMATIAN AKIBAT DBD TAHUN 2017</vt:lpstr>
      <vt:lpstr>CFR DBD  TAHUN 2014 S/D 2017</vt:lpstr>
      <vt:lpstr>PNEUMONIA</vt:lpstr>
      <vt:lpstr>DATA PENDERITA BALITA PNEUMONIA 2017</vt:lpstr>
      <vt:lpstr>DATA PNEUMONIA DARI TAHUN  2014 S/D 2017</vt:lpstr>
      <vt:lpstr>MALARIA</vt:lpstr>
      <vt:lpstr>KASUS MALARIA TAHUN 2017</vt:lpstr>
      <vt:lpstr>DATA PENDERITA MALARIA  2014 S/D 2017</vt:lpstr>
      <vt:lpstr>Kegiatan Tahun 2018</vt:lpstr>
      <vt:lpstr>S E K S I</vt:lpstr>
      <vt:lpstr>1.CAKUPAN PTM</vt:lpstr>
      <vt:lpstr>2.PROGRAM KESEHATAN JIWA</vt:lpstr>
      <vt:lpstr>DATA PASUNG TAHUN 2017</vt:lpstr>
      <vt:lpstr>3.PROGRAM KESEHATAN INDRA</vt:lpstr>
      <vt:lpstr>PowerPoint Presentation</vt:lpstr>
      <vt:lpstr>PELAKSANAAN OPERASI KATARAK</vt:lpstr>
      <vt:lpstr>RENCANA KEGIATAN P2PTM  TAHUN 2018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KELOMPOK OTD JATI GEDE</dc:title>
  <dc:creator>USERALL</dc:creator>
  <cp:lastModifiedBy>User</cp:lastModifiedBy>
  <cp:revision>385</cp:revision>
  <cp:lastPrinted>2018-02-08T04:46:26Z</cp:lastPrinted>
  <dcterms:created xsi:type="dcterms:W3CDTF">2016-02-25T12:35:58Z</dcterms:created>
  <dcterms:modified xsi:type="dcterms:W3CDTF">2018-02-09T01:35:05Z</dcterms:modified>
</cp:coreProperties>
</file>