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33" r:id="rId2"/>
    <p:sldMasterId id="2147483745" r:id="rId3"/>
  </p:sldMasterIdLst>
  <p:notesMasterIdLst>
    <p:notesMasterId r:id="rId22"/>
  </p:notesMasterIdLst>
  <p:handoutMasterIdLst>
    <p:handoutMasterId r:id="rId23"/>
  </p:handoutMasterIdLst>
  <p:sldIdLst>
    <p:sldId id="256" r:id="rId4"/>
    <p:sldId id="267" r:id="rId5"/>
    <p:sldId id="268" r:id="rId6"/>
    <p:sldId id="258" r:id="rId7"/>
    <p:sldId id="25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90" r:id="rId18"/>
    <p:sldId id="307" r:id="rId19"/>
    <p:sldId id="300" r:id="rId20"/>
    <p:sldId id="274" r:id="rId21"/>
  </p:sldIdLst>
  <p:sldSz cx="9144000" cy="6858000" type="screen4x3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0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EFD896-96F5-4142-ADC5-13DDAAC5D29E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2B100FD7-5A17-4140-828D-9A0AF29FD6F1}">
      <dgm:prSet phldrT="[Text]"/>
      <dgm:spPr/>
      <dgm:t>
        <a:bodyPr/>
        <a:lstStyle/>
        <a:p>
          <a:r>
            <a:rPr lang="en-US" dirty="0" smtClean="0"/>
            <a:t>2005-2010</a:t>
          </a:r>
        </a:p>
        <a:p>
          <a:r>
            <a:rPr lang="en-US" dirty="0" smtClean="0"/>
            <a:t>SIK : </a:t>
          </a:r>
          <a:r>
            <a:rPr lang="en-US" dirty="0" err="1" smtClean="0"/>
            <a:t>Sistem</a:t>
          </a:r>
          <a:r>
            <a:rPr lang="en-US" dirty="0" smtClean="0"/>
            <a:t> </a:t>
          </a:r>
          <a:r>
            <a:rPr lang="en-US" dirty="0" err="1" smtClean="0"/>
            <a:t>Pencatatan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Pelaporan</a:t>
          </a:r>
          <a:r>
            <a:rPr lang="en-US" dirty="0" smtClean="0"/>
            <a:t> </a:t>
          </a:r>
          <a:r>
            <a:rPr lang="en-US" dirty="0" err="1" smtClean="0"/>
            <a:t>Puskesmas</a:t>
          </a:r>
          <a:r>
            <a:rPr lang="en-US" dirty="0" smtClean="0"/>
            <a:t> (SP3)</a:t>
          </a:r>
        </a:p>
        <a:p>
          <a:r>
            <a:rPr lang="en-US" dirty="0" err="1" smtClean="0"/>
            <a:t>Infrastruktur</a:t>
          </a:r>
          <a:r>
            <a:rPr lang="en-US" dirty="0" smtClean="0"/>
            <a:t> </a:t>
          </a:r>
        </a:p>
        <a:p>
          <a:r>
            <a:rPr lang="en-US" dirty="0" err="1" smtClean="0"/>
            <a:t>Dirasa</a:t>
          </a:r>
          <a:r>
            <a:rPr lang="en-US" dirty="0" smtClean="0"/>
            <a:t> </a:t>
          </a:r>
          <a:r>
            <a:rPr lang="en-US" dirty="0" err="1" smtClean="0"/>
            <a:t>sangat</a:t>
          </a:r>
          <a:r>
            <a:rPr lang="en-US" dirty="0" smtClean="0"/>
            <a:t> </a:t>
          </a:r>
          <a:r>
            <a:rPr lang="en-US" dirty="0" err="1" smtClean="0"/>
            <a:t>kurang</a:t>
          </a:r>
          <a:endParaRPr lang="en-US" dirty="0"/>
        </a:p>
      </dgm:t>
    </dgm:pt>
    <dgm:pt modelId="{F7D9484E-7915-4358-8BE9-14E4FB5DC6F5}" type="parTrans" cxnId="{A532199F-4D21-466E-B679-08A68EEDBBA7}">
      <dgm:prSet/>
      <dgm:spPr/>
      <dgm:t>
        <a:bodyPr/>
        <a:lstStyle/>
        <a:p>
          <a:endParaRPr lang="en-US"/>
        </a:p>
      </dgm:t>
    </dgm:pt>
    <dgm:pt modelId="{6E7CD3C9-F138-4F36-8665-EA4C687A82D5}" type="sibTrans" cxnId="{A532199F-4D21-466E-B679-08A68EEDBBA7}">
      <dgm:prSet/>
      <dgm:spPr/>
      <dgm:t>
        <a:bodyPr/>
        <a:lstStyle/>
        <a:p>
          <a:endParaRPr lang="en-US"/>
        </a:p>
      </dgm:t>
    </dgm:pt>
    <dgm:pt modelId="{72C4D43C-3FE7-444C-8A76-A63F646A6979}">
      <dgm:prSet phldrT="[Text]"/>
      <dgm:spPr/>
      <dgm:t>
        <a:bodyPr/>
        <a:lstStyle/>
        <a:p>
          <a:r>
            <a:rPr lang="en-US" dirty="0" smtClean="0"/>
            <a:t>2011-2013</a:t>
          </a:r>
        </a:p>
        <a:p>
          <a:r>
            <a:rPr lang="en-US" dirty="0" err="1" smtClean="0"/>
            <a:t>Penguatan</a:t>
          </a:r>
          <a:r>
            <a:rPr lang="en-US" dirty="0" smtClean="0"/>
            <a:t> SIK :</a:t>
          </a:r>
        </a:p>
        <a:p>
          <a:r>
            <a:rPr lang="en-US" dirty="0" smtClean="0"/>
            <a:t>- </a:t>
          </a:r>
          <a:r>
            <a:rPr lang="en-US" dirty="0" err="1" smtClean="0"/>
            <a:t>Penyusunan</a:t>
          </a:r>
          <a:r>
            <a:rPr lang="en-US" dirty="0" smtClean="0"/>
            <a:t> </a:t>
          </a:r>
          <a:r>
            <a:rPr lang="en-US" dirty="0" err="1" smtClean="0"/>
            <a:t>Perencanaan</a:t>
          </a:r>
          <a:endParaRPr lang="en-US" dirty="0" smtClean="0"/>
        </a:p>
        <a:p>
          <a:r>
            <a:rPr lang="en-US" dirty="0" smtClean="0"/>
            <a:t>- </a:t>
          </a:r>
          <a:r>
            <a:rPr lang="en-US" dirty="0" err="1" smtClean="0"/>
            <a:t>Pelatihan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Pemenuhan</a:t>
          </a:r>
          <a:r>
            <a:rPr lang="en-US" dirty="0" smtClean="0"/>
            <a:t> </a:t>
          </a:r>
          <a:r>
            <a:rPr lang="en-US" dirty="0" err="1" smtClean="0"/>
            <a:t>Infrastruktur</a:t>
          </a:r>
          <a:r>
            <a:rPr lang="en-US" dirty="0" smtClean="0"/>
            <a:t> </a:t>
          </a:r>
        </a:p>
        <a:p>
          <a:r>
            <a:rPr lang="en-US" dirty="0" err="1" smtClean="0"/>
            <a:t>Pemetaan</a:t>
          </a:r>
          <a:r>
            <a:rPr lang="en-US" dirty="0" smtClean="0"/>
            <a:t> </a:t>
          </a:r>
          <a:r>
            <a:rPr lang="en-US" dirty="0" err="1" smtClean="0"/>
            <a:t>Kebutuhan</a:t>
          </a:r>
          <a:r>
            <a:rPr lang="en-US" dirty="0" smtClean="0"/>
            <a:t> Data </a:t>
          </a:r>
        </a:p>
        <a:p>
          <a:r>
            <a:rPr lang="en-US" dirty="0" smtClean="0"/>
            <a:t>SIK : SP3 Manual</a:t>
          </a:r>
        </a:p>
      </dgm:t>
    </dgm:pt>
    <dgm:pt modelId="{F8FD57AC-9602-40B3-A418-F3B5AA4B49EE}" type="parTrans" cxnId="{A4969B54-B3E1-47D1-910D-C0ECC3119E28}">
      <dgm:prSet/>
      <dgm:spPr/>
      <dgm:t>
        <a:bodyPr/>
        <a:lstStyle/>
        <a:p>
          <a:endParaRPr lang="en-US"/>
        </a:p>
      </dgm:t>
    </dgm:pt>
    <dgm:pt modelId="{E8707E6B-6FCD-4675-93C9-ED2F8967DC89}" type="sibTrans" cxnId="{A4969B54-B3E1-47D1-910D-C0ECC3119E28}">
      <dgm:prSet/>
      <dgm:spPr/>
      <dgm:t>
        <a:bodyPr/>
        <a:lstStyle/>
        <a:p>
          <a:endParaRPr lang="en-US"/>
        </a:p>
      </dgm:t>
    </dgm:pt>
    <dgm:pt modelId="{40B29F88-2065-44EF-964B-847EEC900015}">
      <dgm:prSet phldrT="[Text]"/>
      <dgm:spPr/>
      <dgm:t>
        <a:bodyPr/>
        <a:lstStyle/>
        <a:p>
          <a:r>
            <a:rPr lang="en-US" dirty="0" smtClean="0"/>
            <a:t>2014-2016</a:t>
          </a:r>
        </a:p>
        <a:p>
          <a:r>
            <a:rPr lang="en-US" dirty="0" err="1" smtClean="0"/>
            <a:t>Penguatan</a:t>
          </a:r>
          <a:r>
            <a:rPr lang="en-US" dirty="0" smtClean="0"/>
            <a:t> SIK :</a:t>
          </a:r>
        </a:p>
        <a:p>
          <a:r>
            <a:rPr lang="en-US" dirty="0" smtClean="0"/>
            <a:t>ADVOKASI</a:t>
          </a:r>
        </a:p>
        <a:p>
          <a:r>
            <a:rPr lang="en-US" dirty="0" err="1" smtClean="0"/>
            <a:t>Regulasi</a:t>
          </a:r>
          <a:endParaRPr lang="en-US" dirty="0" smtClean="0"/>
        </a:p>
        <a:p>
          <a:r>
            <a:rPr lang="en-US" dirty="0" err="1" smtClean="0"/>
            <a:t>Organisasi</a:t>
          </a:r>
          <a:endParaRPr lang="en-US" dirty="0" smtClean="0"/>
        </a:p>
        <a:p>
          <a:r>
            <a:rPr lang="en-US" dirty="0" err="1" smtClean="0"/>
            <a:t>Pelatihan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Pemenuhan</a:t>
          </a:r>
          <a:r>
            <a:rPr lang="en-US" dirty="0" smtClean="0"/>
            <a:t> </a:t>
          </a:r>
          <a:r>
            <a:rPr lang="en-US" dirty="0" err="1" smtClean="0"/>
            <a:t>Infrastruktur</a:t>
          </a:r>
          <a:r>
            <a:rPr lang="en-US" dirty="0" smtClean="0"/>
            <a:t> di </a:t>
          </a:r>
          <a:r>
            <a:rPr lang="en-US" dirty="0" err="1" smtClean="0"/>
            <a:t>Puskesmas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Dinas</a:t>
          </a:r>
          <a:r>
            <a:rPr lang="en-US" dirty="0" smtClean="0"/>
            <a:t>  (</a:t>
          </a:r>
          <a:r>
            <a:rPr lang="en-US" dirty="0" err="1" smtClean="0"/>
            <a:t>terbatas</a:t>
          </a:r>
          <a:r>
            <a:rPr lang="en-US" dirty="0" smtClean="0"/>
            <a:t>)</a:t>
          </a:r>
          <a:endParaRPr lang="en-US" dirty="0"/>
        </a:p>
      </dgm:t>
    </dgm:pt>
    <dgm:pt modelId="{89275BFD-E382-472E-8159-D8D82C8273BE}" type="parTrans" cxnId="{D3CF72D6-DEB0-4E1E-B412-417D4D46D542}">
      <dgm:prSet/>
      <dgm:spPr/>
      <dgm:t>
        <a:bodyPr/>
        <a:lstStyle/>
        <a:p>
          <a:endParaRPr lang="en-US"/>
        </a:p>
      </dgm:t>
    </dgm:pt>
    <dgm:pt modelId="{6CEB2181-7843-439E-8D4B-B70C2583CAD8}" type="sibTrans" cxnId="{D3CF72D6-DEB0-4E1E-B412-417D4D46D542}">
      <dgm:prSet/>
      <dgm:spPr/>
      <dgm:t>
        <a:bodyPr/>
        <a:lstStyle/>
        <a:p>
          <a:endParaRPr lang="en-US"/>
        </a:p>
      </dgm:t>
    </dgm:pt>
    <dgm:pt modelId="{829F03EC-E2B1-49C3-B1AD-38BB3F5DD9D3}">
      <dgm:prSet phldrT="[Text]"/>
      <dgm:spPr/>
      <dgm:t>
        <a:bodyPr/>
        <a:lstStyle/>
        <a:p>
          <a:r>
            <a:rPr lang="en-US" dirty="0" smtClean="0"/>
            <a:t>2019-2020</a:t>
          </a:r>
        </a:p>
        <a:p>
          <a:r>
            <a:rPr lang="en-US" dirty="0" err="1" smtClean="0"/>
            <a:t>Implementasi</a:t>
          </a:r>
          <a:r>
            <a:rPr lang="en-US" dirty="0" smtClean="0"/>
            <a:t> E </a:t>
          </a:r>
          <a:r>
            <a:rPr lang="en-US" dirty="0" err="1" smtClean="0"/>
            <a:t>Puskesmas</a:t>
          </a:r>
          <a:endParaRPr lang="en-US" dirty="0" smtClean="0"/>
        </a:p>
        <a:p>
          <a:r>
            <a:rPr lang="en-US" dirty="0" err="1" smtClean="0"/>
            <a:t>Evaluasi</a:t>
          </a:r>
          <a:r>
            <a:rPr lang="en-US" dirty="0" smtClean="0"/>
            <a:t> E </a:t>
          </a:r>
          <a:r>
            <a:rPr lang="en-US" dirty="0" err="1" smtClean="0"/>
            <a:t>Puskesmas</a:t>
          </a:r>
          <a:endParaRPr lang="en-US" dirty="0" smtClean="0"/>
        </a:p>
        <a:p>
          <a:r>
            <a:rPr lang="en-US" dirty="0" err="1" smtClean="0"/>
            <a:t>Peningkatan</a:t>
          </a:r>
          <a:r>
            <a:rPr lang="en-US" dirty="0" smtClean="0"/>
            <a:t> SIK</a:t>
          </a:r>
        </a:p>
        <a:p>
          <a:r>
            <a:rPr lang="en-US" dirty="0" err="1" smtClean="0"/>
            <a:t>Pengembangan</a:t>
          </a:r>
          <a:r>
            <a:rPr lang="en-US" dirty="0" smtClean="0"/>
            <a:t> TIK</a:t>
          </a:r>
        </a:p>
        <a:p>
          <a:endParaRPr lang="en-US" dirty="0"/>
        </a:p>
      </dgm:t>
    </dgm:pt>
    <dgm:pt modelId="{F9188C39-8884-4EC9-AC62-90E2B22BCF98}" type="parTrans" cxnId="{12C2A58F-315F-414D-8816-F7CC9DE9B665}">
      <dgm:prSet/>
      <dgm:spPr/>
      <dgm:t>
        <a:bodyPr/>
        <a:lstStyle/>
        <a:p>
          <a:endParaRPr lang="en-US"/>
        </a:p>
      </dgm:t>
    </dgm:pt>
    <dgm:pt modelId="{C58C7B90-094C-434E-9BDF-51D6F7B3869D}" type="sibTrans" cxnId="{12C2A58F-315F-414D-8816-F7CC9DE9B665}">
      <dgm:prSet/>
      <dgm:spPr/>
      <dgm:t>
        <a:bodyPr/>
        <a:lstStyle/>
        <a:p>
          <a:endParaRPr lang="en-US"/>
        </a:p>
      </dgm:t>
    </dgm:pt>
    <dgm:pt modelId="{477D9E94-34CA-4F30-A493-A45E272EB723}">
      <dgm:prSet phldrT="[Text]"/>
      <dgm:spPr/>
      <dgm:t>
        <a:bodyPr/>
        <a:lstStyle/>
        <a:p>
          <a:r>
            <a:rPr lang="en-US" dirty="0" smtClean="0"/>
            <a:t>2017-2018</a:t>
          </a:r>
        </a:p>
        <a:p>
          <a:r>
            <a:rPr lang="en-US" dirty="0" err="1" smtClean="0"/>
            <a:t>Penguatan</a:t>
          </a:r>
          <a:r>
            <a:rPr lang="en-US" dirty="0" smtClean="0"/>
            <a:t> SIK :</a:t>
          </a:r>
        </a:p>
        <a:p>
          <a:r>
            <a:rPr lang="en-US" dirty="0" err="1" smtClean="0"/>
            <a:t>Regulasi</a:t>
          </a:r>
          <a:endParaRPr lang="en-US" dirty="0" smtClean="0"/>
        </a:p>
        <a:p>
          <a:r>
            <a:rPr lang="en-US" dirty="0" err="1" smtClean="0"/>
            <a:t>Organisasi</a:t>
          </a:r>
          <a:endParaRPr lang="en-US" dirty="0" smtClean="0"/>
        </a:p>
        <a:p>
          <a:r>
            <a:rPr lang="en-US" dirty="0" err="1" smtClean="0"/>
            <a:t>Pelatihan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Pemenuhan</a:t>
          </a:r>
          <a:r>
            <a:rPr lang="en-US" dirty="0" smtClean="0"/>
            <a:t> </a:t>
          </a:r>
          <a:r>
            <a:rPr lang="en-US" dirty="0" err="1" smtClean="0"/>
            <a:t>Infrastruktur</a:t>
          </a:r>
          <a:r>
            <a:rPr lang="en-US" dirty="0" smtClean="0"/>
            <a:t> di </a:t>
          </a:r>
          <a:r>
            <a:rPr lang="en-US" dirty="0" err="1" smtClean="0"/>
            <a:t>Puskesmas</a:t>
          </a:r>
          <a:r>
            <a:rPr lang="en-US" dirty="0" smtClean="0"/>
            <a:t> (</a:t>
          </a:r>
          <a:r>
            <a:rPr lang="en-US" dirty="0" err="1" smtClean="0"/>
            <a:t>melalui</a:t>
          </a:r>
          <a:r>
            <a:rPr lang="en-US" dirty="0" smtClean="0"/>
            <a:t> BLUD)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Dinas</a:t>
          </a:r>
          <a:endParaRPr lang="en-US" dirty="0" smtClean="0"/>
        </a:p>
        <a:p>
          <a:r>
            <a:rPr lang="en-US" dirty="0" err="1" smtClean="0"/>
            <a:t>Pengembangan</a:t>
          </a:r>
          <a:r>
            <a:rPr lang="en-US" dirty="0" smtClean="0"/>
            <a:t> TIK : </a:t>
          </a:r>
        </a:p>
        <a:p>
          <a:r>
            <a:rPr lang="en-US" dirty="0" smtClean="0"/>
            <a:t>- Website </a:t>
          </a:r>
          <a:r>
            <a:rPr lang="en-US" dirty="0" err="1" smtClean="0"/>
            <a:t>Dinkes</a:t>
          </a:r>
          <a:endParaRPr lang="en-US" dirty="0" smtClean="0"/>
        </a:p>
        <a:p>
          <a:r>
            <a:rPr lang="en-US" dirty="0" smtClean="0"/>
            <a:t>- </a:t>
          </a:r>
          <a:r>
            <a:rPr lang="en-US" dirty="0" err="1" smtClean="0"/>
            <a:t>Aplikasi</a:t>
          </a:r>
          <a:r>
            <a:rPr lang="en-US" dirty="0" smtClean="0"/>
            <a:t> </a:t>
          </a:r>
          <a:r>
            <a:rPr lang="en-US" dirty="0" err="1" smtClean="0"/>
            <a:t>Komdat</a:t>
          </a:r>
          <a:r>
            <a:rPr lang="en-US" dirty="0" smtClean="0"/>
            <a:t> </a:t>
          </a:r>
        </a:p>
        <a:p>
          <a:r>
            <a:rPr lang="en-US" dirty="0" smtClean="0"/>
            <a:t>-</a:t>
          </a:r>
        </a:p>
        <a:p>
          <a:r>
            <a:rPr lang="en-US" dirty="0" err="1" smtClean="0"/>
            <a:t>Implementasi</a:t>
          </a:r>
          <a:r>
            <a:rPr lang="en-US" dirty="0" smtClean="0"/>
            <a:t> SIKDA </a:t>
          </a:r>
          <a:r>
            <a:rPr lang="en-US" dirty="0" err="1" smtClean="0"/>
            <a:t>Generik</a:t>
          </a:r>
          <a:r>
            <a:rPr lang="en-US" dirty="0" smtClean="0"/>
            <a:t>, Review SIKDA </a:t>
          </a:r>
          <a:r>
            <a:rPr lang="en-US" dirty="0" err="1" smtClean="0"/>
            <a:t>Generik</a:t>
          </a:r>
          <a:r>
            <a:rPr lang="en-US" dirty="0" smtClean="0"/>
            <a:t> : </a:t>
          </a:r>
          <a:r>
            <a:rPr lang="en-US" dirty="0" err="1" smtClean="0"/>
            <a:t>dengan</a:t>
          </a:r>
          <a:r>
            <a:rPr lang="en-US" dirty="0" smtClean="0"/>
            <a:t> </a:t>
          </a:r>
          <a:r>
            <a:rPr lang="en-US" dirty="0" err="1" smtClean="0"/>
            <a:t>permasalahan</a:t>
          </a:r>
          <a:r>
            <a:rPr lang="en-US" dirty="0" smtClean="0"/>
            <a:t> yang </a:t>
          </a:r>
          <a:r>
            <a:rPr lang="en-US" dirty="0" err="1" smtClean="0"/>
            <a:t>ada</a:t>
          </a:r>
          <a:r>
            <a:rPr lang="en-US" dirty="0" smtClean="0"/>
            <a:t> </a:t>
          </a:r>
          <a:r>
            <a:rPr lang="en-US" dirty="0" err="1" smtClean="0"/>
            <a:t>pada</a:t>
          </a:r>
          <a:r>
            <a:rPr lang="en-US" dirty="0" smtClean="0"/>
            <a:t> </a:t>
          </a:r>
          <a:r>
            <a:rPr lang="en-US" dirty="0" err="1" smtClean="0"/>
            <a:t>sikda</a:t>
          </a:r>
          <a:r>
            <a:rPr lang="en-US" dirty="0" smtClean="0"/>
            <a:t> </a:t>
          </a:r>
          <a:r>
            <a:rPr lang="en-US" dirty="0" err="1" smtClean="0"/>
            <a:t>generik</a:t>
          </a:r>
          <a:r>
            <a:rPr lang="en-US" dirty="0" smtClean="0"/>
            <a:t> </a:t>
          </a:r>
          <a:r>
            <a:rPr lang="en-US" dirty="0" err="1" smtClean="0"/>
            <a:t>maka</a:t>
          </a:r>
          <a:r>
            <a:rPr lang="en-US" dirty="0" smtClean="0"/>
            <a:t> </a:t>
          </a:r>
          <a:r>
            <a:rPr lang="en-US" dirty="0" err="1" smtClean="0"/>
            <a:t>direncanakan</a:t>
          </a:r>
          <a:r>
            <a:rPr lang="en-US" dirty="0" smtClean="0"/>
            <a:t> </a:t>
          </a:r>
          <a:r>
            <a:rPr lang="en-US" dirty="0" err="1" smtClean="0"/>
            <a:t>penggunaan</a:t>
          </a:r>
          <a:r>
            <a:rPr lang="en-US" dirty="0" smtClean="0"/>
            <a:t> E </a:t>
          </a:r>
          <a:r>
            <a:rPr lang="en-US" dirty="0" err="1" smtClean="0"/>
            <a:t>Puskesmas</a:t>
          </a:r>
          <a:r>
            <a:rPr lang="en-US" dirty="0" smtClean="0"/>
            <a:t> </a:t>
          </a:r>
          <a:r>
            <a:rPr lang="en-US" dirty="0" err="1" smtClean="0"/>
            <a:t>bekerja</a:t>
          </a:r>
          <a:r>
            <a:rPr lang="en-US" dirty="0" smtClean="0"/>
            <a:t> </a:t>
          </a:r>
          <a:r>
            <a:rPr lang="en-US" dirty="0" err="1" smtClean="0"/>
            <a:t>sama</a:t>
          </a:r>
          <a:r>
            <a:rPr lang="en-US" dirty="0" smtClean="0"/>
            <a:t> </a:t>
          </a:r>
          <a:r>
            <a:rPr lang="en-US" dirty="0" err="1" smtClean="0"/>
            <a:t>dengan</a:t>
          </a:r>
          <a:r>
            <a:rPr lang="en-US" dirty="0" smtClean="0"/>
            <a:t> PT. Telkom </a:t>
          </a:r>
        </a:p>
        <a:p>
          <a:endParaRPr lang="en-US" dirty="0" smtClean="0"/>
        </a:p>
        <a:p>
          <a:endParaRPr lang="en-US" dirty="0"/>
        </a:p>
      </dgm:t>
    </dgm:pt>
    <dgm:pt modelId="{1D588F25-3C6C-4DA8-98FA-845036560865}" type="parTrans" cxnId="{CCCA4B03-3884-4790-889A-6C2F34D1E7B9}">
      <dgm:prSet/>
      <dgm:spPr/>
      <dgm:t>
        <a:bodyPr/>
        <a:lstStyle/>
        <a:p>
          <a:endParaRPr lang="en-US"/>
        </a:p>
      </dgm:t>
    </dgm:pt>
    <dgm:pt modelId="{8E4D1C84-46CE-42E0-9FC4-0252F07C76E5}" type="sibTrans" cxnId="{CCCA4B03-3884-4790-889A-6C2F34D1E7B9}">
      <dgm:prSet/>
      <dgm:spPr/>
      <dgm:t>
        <a:bodyPr/>
        <a:lstStyle/>
        <a:p>
          <a:endParaRPr lang="en-US"/>
        </a:p>
      </dgm:t>
    </dgm:pt>
    <dgm:pt modelId="{E44A8926-491B-4459-B6CE-1E9858988CF6}" type="pres">
      <dgm:prSet presAssocID="{15EFD896-96F5-4142-ADC5-13DDAAC5D29E}" presName="arrowDiagram" presStyleCnt="0">
        <dgm:presLayoutVars>
          <dgm:chMax val="5"/>
          <dgm:dir/>
          <dgm:resizeHandles val="exact"/>
        </dgm:presLayoutVars>
      </dgm:prSet>
      <dgm:spPr/>
    </dgm:pt>
    <dgm:pt modelId="{93AFD04C-CD99-483A-B19F-E6247AEBF261}" type="pres">
      <dgm:prSet presAssocID="{15EFD896-96F5-4142-ADC5-13DDAAC5D29E}" presName="arrow" presStyleLbl="bgShp" presStyleIdx="0" presStyleCnt="1"/>
      <dgm:spPr/>
    </dgm:pt>
    <dgm:pt modelId="{E07AE9C4-2081-4B9E-9411-4B302272C0B6}" type="pres">
      <dgm:prSet presAssocID="{15EFD896-96F5-4142-ADC5-13DDAAC5D29E}" presName="arrowDiagram5" presStyleCnt="0"/>
      <dgm:spPr/>
    </dgm:pt>
    <dgm:pt modelId="{DF4547E8-C801-4A08-92FF-428C405334E0}" type="pres">
      <dgm:prSet presAssocID="{2B100FD7-5A17-4140-828D-9A0AF29FD6F1}" presName="bullet5a" presStyleLbl="node1" presStyleIdx="0" presStyleCnt="5"/>
      <dgm:spPr/>
    </dgm:pt>
    <dgm:pt modelId="{159B644B-1DE2-422A-B5F2-7F51CE969C58}" type="pres">
      <dgm:prSet presAssocID="{2B100FD7-5A17-4140-828D-9A0AF29FD6F1}" presName="textBox5a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D40464-F25B-4B7A-BFFB-94104F119BFF}" type="pres">
      <dgm:prSet presAssocID="{72C4D43C-3FE7-444C-8A76-A63F646A6979}" presName="bullet5b" presStyleLbl="node1" presStyleIdx="1" presStyleCnt="5"/>
      <dgm:spPr/>
    </dgm:pt>
    <dgm:pt modelId="{E4F00689-44D5-414F-8827-25B5546AD091}" type="pres">
      <dgm:prSet presAssocID="{72C4D43C-3FE7-444C-8A76-A63F646A6979}" presName="textBox5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0871D1-A053-481C-B035-E81FD2688107}" type="pres">
      <dgm:prSet presAssocID="{40B29F88-2065-44EF-964B-847EEC900015}" presName="bullet5c" presStyleLbl="node1" presStyleIdx="2" presStyleCnt="5"/>
      <dgm:spPr/>
    </dgm:pt>
    <dgm:pt modelId="{EFE0FF28-F2C0-44B2-AC7E-72C3AA445D3C}" type="pres">
      <dgm:prSet presAssocID="{40B29F88-2065-44EF-964B-847EEC900015}" presName="textBox5c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855743-72A7-4E2F-ADB8-BBDE35020DDF}" type="pres">
      <dgm:prSet presAssocID="{477D9E94-34CA-4F30-A493-A45E272EB723}" presName="bullet5d" presStyleLbl="node1" presStyleIdx="3" presStyleCnt="5"/>
      <dgm:spPr/>
    </dgm:pt>
    <dgm:pt modelId="{706E8709-D346-4F0D-B737-CB0ED3B5A743}" type="pres">
      <dgm:prSet presAssocID="{477D9E94-34CA-4F30-A493-A45E272EB723}" presName="textBox5d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A56A95-F834-4CE5-8B3B-9D5553B50B6A}" type="pres">
      <dgm:prSet presAssocID="{829F03EC-E2B1-49C3-B1AD-38BB3F5DD9D3}" presName="bullet5e" presStyleLbl="node1" presStyleIdx="4" presStyleCnt="5"/>
      <dgm:spPr/>
    </dgm:pt>
    <dgm:pt modelId="{E9C5D0A8-5133-4A60-994D-63D47B03A314}" type="pres">
      <dgm:prSet presAssocID="{829F03EC-E2B1-49C3-B1AD-38BB3F5DD9D3}" presName="textBox5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4969B54-B3E1-47D1-910D-C0ECC3119E28}" srcId="{15EFD896-96F5-4142-ADC5-13DDAAC5D29E}" destId="{72C4D43C-3FE7-444C-8A76-A63F646A6979}" srcOrd="1" destOrd="0" parTransId="{F8FD57AC-9602-40B3-A418-F3B5AA4B49EE}" sibTransId="{E8707E6B-6FCD-4675-93C9-ED2F8967DC89}"/>
    <dgm:cxn modelId="{CD33D0E4-43E5-41E8-AA9C-E0E99597C4D5}" type="presOf" srcId="{2B100FD7-5A17-4140-828D-9A0AF29FD6F1}" destId="{159B644B-1DE2-422A-B5F2-7F51CE969C58}" srcOrd="0" destOrd="0" presId="urn:microsoft.com/office/officeart/2005/8/layout/arrow2"/>
    <dgm:cxn modelId="{12C2A58F-315F-414D-8816-F7CC9DE9B665}" srcId="{15EFD896-96F5-4142-ADC5-13DDAAC5D29E}" destId="{829F03EC-E2B1-49C3-B1AD-38BB3F5DD9D3}" srcOrd="4" destOrd="0" parTransId="{F9188C39-8884-4EC9-AC62-90E2B22BCF98}" sibTransId="{C58C7B90-094C-434E-9BDF-51D6F7B3869D}"/>
    <dgm:cxn modelId="{CCCA4B03-3884-4790-889A-6C2F34D1E7B9}" srcId="{15EFD896-96F5-4142-ADC5-13DDAAC5D29E}" destId="{477D9E94-34CA-4F30-A493-A45E272EB723}" srcOrd="3" destOrd="0" parTransId="{1D588F25-3C6C-4DA8-98FA-845036560865}" sibTransId="{8E4D1C84-46CE-42E0-9FC4-0252F07C76E5}"/>
    <dgm:cxn modelId="{A532199F-4D21-466E-B679-08A68EEDBBA7}" srcId="{15EFD896-96F5-4142-ADC5-13DDAAC5D29E}" destId="{2B100FD7-5A17-4140-828D-9A0AF29FD6F1}" srcOrd="0" destOrd="0" parTransId="{F7D9484E-7915-4358-8BE9-14E4FB5DC6F5}" sibTransId="{6E7CD3C9-F138-4F36-8665-EA4C687A82D5}"/>
    <dgm:cxn modelId="{33B042F9-AC28-4C98-B9BC-609CA0FD421B}" type="presOf" srcId="{829F03EC-E2B1-49C3-B1AD-38BB3F5DD9D3}" destId="{E9C5D0A8-5133-4A60-994D-63D47B03A314}" srcOrd="0" destOrd="0" presId="urn:microsoft.com/office/officeart/2005/8/layout/arrow2"/>
    <dgm:cxn modelId="{5C15C72E-C5D7-42CF-9F6A-50CF4DB06D10}" type="presOf" srcId="{15EFD896-96F5-4142-ADC5-13DDAAC5D29E}" destId="{E44A8926-491B-4459-B6CE-1E9858988CF6}" srcOrd="0" destOrd="0" presId="urn:microsoft.com/office/officeart/2005/8/layout/arrow2"/>
    <dgm:cxn modelId="{D3CF72D6-DEB0-4E1E-B412-417D4D46D542}" srcId="{15EFD896-96F5-4142-ADC5-13DDAAC5D29E}" destId="{40B29F88-2065-44EF-964B-847EEC900015}" srcOrd="2" destOrd="0" parTransId="{89275BFD-E382-472E-8159-D8D82C8273BE}" sibTransId="{6CEB2181-7843-439E-8D4B-B70C2583CAD8}"/>
    <dgm:cxn modelId="{EAC4EC31-F127-4747-B9A7-E2A346CB8F40}" type="presOf" srcId="{40B29F88-2065-44EF-964B-847EEC900015}" destId="{EFE0FF28-F2C0-44B2-AC7E-72C3AA445D3C}" srcOrd="0" destOrd="0" presId="urn:microsoft.com/office/officeart/2005/8/layout/arrow2"/>
    <dgm:cxn modelId="{6AE15197-20B5-485E-8492-4CCE474413E3}" type="presOf" srcId="{72C4D43C-3FE7-444C-8A76-A63F646A6979}" destId="{E4F00689-44D5-414F-8827-25B5546AD091}" srcOrd="0" destOrd="0" presId="urn:microsoft.com/office/officeart/2005/8/layout/arrow2"/>
    <dgm:cxn modelId="{3CD3839B-392A-4482-BE51-2C49C8312495}" type="presOf" srcId="{477D9E94-34CA-4F30-A493-A45E272EB723}" destId="{706E8709-D346-4F0D-B737-CB0ED3B5A743}" srcOrd="0" destOrd="0" presId="urn:microsoft.com/office/officeart/2005/8/layout/arrow2"/>
    <dgm:cxn modelId="{F87C3501-2FA7-4B33-8338-6C2280F1DA41}" type="presParOf" srcId="{E44A8926-491B-4459-B6CE-1E9858988CF6}" destId="{93AFD04C-CD99-483A-B19F-E6247AEBF261}" srcOrd="0" destOrd="0" presId="urn:microsoft.com/office/officeart/2005/8/layout/arrow2"/>
    <dgm:cxn modelId="{E9716163-E54B-455F-AA8A-0E2F7D37717B}" type="presParOf" srcId="{E44A8926-491B-4459-B6CE-1E9858988CF6}" destId="{E07AE9C4-2081-4B9E-9411-4B302272C0B6}" srcOrd="1" destOrd="0" presId="urn:microsoft.com/office/officeart/2005/8/layout/arrow2"/>
    <dgm:cxn modelId="{3573E128-8163-4F30-A826-33868CF154A5}" type="presParOf" srcId="{E07AE9C4-2081-4B9E-9411-4B302272C0B6}" destId="{DF4547E8-C801-4A08-92FF-428C405334E0}" srcOrd="0" destOrd="0" presId="urn:microsoft.com/office/officeart/2005/8/layout/arrow2"/>
    <dgm:cxn modelId="{02843FF8-3798-4100-8676-13628015559B}" type="presParOf" srcId="{E07AE9C4-2081-4B9E-9411-4B302272C0B6}" destId="{159B644B-1DE2-422A-B5F2-7F51CE969C58}" srcOrd="1" destOrd="0" presId="urn:microsoft.com/office/officeart/2005/8/layout/arrow2"/>
    <dgm:cxn modelId="{1E0DD91A-8A0A-43AE-8C03-ADD684A00C8D}" type="presParOf" srcId="{E07AE9C4-2081-4B9E-9411-4B302272C0B6}" destId="{C5D40464-F25B-4B7A-BFFB-94104F119BFF}" srcOrd="2" destOrd="0" presId="urn:microsoft.com/office/officeart/2005/8/layout/arrow2"/>
    <dgm:cxn modelId="{09645985-583E-4958-91C3-5492ECE0F704}" type="presParOf" srcId="{E07AE9C4-2081-4B9E-9411-4B302272C0B6}" destId="{E4F00689-44D5-414F-8827-25B5546AD091}" srcOrd="3" destOrd="0" presId="urn:microsoft.com/office/officeart/2005/8/layout/arrow2"/>
    <dgm:cxn modelId="{189614AD-A589-40E3-885A-DCA101ED92E0}" type="presParOf" srcId="{E07AE9C4-2081-4B9E-9411-4B302272C0B6}" destId="{080871D1-A053-481C-B035-E81FD2688107}" srcOrd="4" destOrd="0" presId="urn:microsoft.com/office/officeart/2005/8/layout/arrow2"/>
    <dgm:cxn modelId="{4928DFF2-B567-428B-AB9B-E94F38BB4E71}" type="presParOf" srcId="{E07AE9C4-2081-4B9E-9411-4B302272C0B6}" destId="{EFE0FF28-F2C0-44B2-AC7E-72C3AA445D3C}" srcOrd="5" destOrd="0" presId="urn:microsoft.com/office/officeart/2005/8/layout/arrow2"/>
    <dgm:cxn modelId="{C86E2460-DFEB-4725-AB0C-07C4385DB535}" type="presParOf" srcId="{E07AE9C4-2081-4B9E-9411-4B302272C0B6}" destId="{4B855743-72A7-4E2F-ADB8-BBDE35020DDF}" srcOrd="6" destOrd="0" presId="urn:microsoft.com/office/officeart/2005/8/layout/arrow2"/>
    <dgm:cxn modelId="{0A8D79F3-7391-4C98-9500-8786DD7E0F6E}" type="presParOf" srcId="{E07AE9C4-2081-4B9E-9411-4B302272C0B6}" destId="{706E8709-D346-4F0D-B737-CB0ED3B5A743}" srcOrd="7" destOrd="0" presId="urn:microsoft.com/office/officeart/2005/8/layout/arrow2"/>
    <dgm:cxn modelId="{9701DD90-B60F-4FA5-BCCF-C779E6A4BEDD}" type="presParOf" srcId="{E07AE9C4-2081-4B9E-9411-4B302272C0B6}" destId="{FBA56A95-F834-4CE5-8B3B-9D5553B50B6A}" srcOrd="8" destOrd="0" presId="urn:microsoft.com/office/officeart/2005/8/layout/arrow2"/>
    <dgm:cxn modelId="{6034719E-6630-4187-BC0B-3879A92E91F1}" type="presParOf" srcId="{E07AE9C4-2081-4B9E-9411-4B302272C0B6}" destId="{E9C5D0A8-5133-4A60-994D-63D47B03A314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AFD04C-CD99-483A-B19F-E6247AEBF261}">
      <dsp:nvSpPr>
        <dsp:cNvPr id="0" name=""/>
        <dsp:cNvSpPr/>
      </dsp:nvSpPr>
      <dsp:spPr>
        <a:xfrm>
          <a:off x="114299" y="0"/>
          <a:ext cx="7924800" cy="495300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4547E8-C801-4A08-92FF-428C405334E0}">
      <dsp:nvSpPr>
        <dsp:cNvPr id="0" name=""/>
        <dsp:cNvSpPr/>
      </dsp:nvSpPr>
      <dsp:spPr>
        <a:xfrm>
          <a:off x="894892" y="3683050"/>
          <a:ext cx="182270" cy="1822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9B644B-1DE2-422A-B5F2-7F51CE969C58}">
      <dsp:nvSpPr>
        <dsp:cNvPr id="0" name=""/>
        <dsp:cNvSpPr/>
      </dsp:nvSpPr>
      <dsp:spPr>
        <a:xfrm>
          <a:off x="986027" y="3774186"/>
          <a:ext cx="1038148" cy="11788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581" tIns="0" rIns="0" bIns="0" numCol="1" spcCol="1270" anchor="t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2005-2010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SIK : </a:t>
          </a:r>
          <a:r>
            <a:rPr lang="en-US" sz="900" kern="1200" dirty="0" err="1" smtClean="0"/>
            <a:t>Sistem</a:t>
          </a:r>
          <a:r>
            <a:rPr lang="en-US" sz="900" kern="1200" dirty="0" smtClean="0"/>
            <a:t> </a:t>
          </a:r>
          <a:r>
            <a:rPr lang="en-US" sz="900" kern="1200" dirty="0" err="1" smtClean="0"/>
            <a:t>Pencatatan</a:t>
          </a:r>
          <a:r>
            <a:rPr lang="en-US" sz="900" kern="1200" dirty="0" smtClean="0"/>
            <a:t> </a:t>
          </a:r>
          <a:r>
            <a:rPr lang="en-US" sz="900" kern="1200" dirty="0" err="1" smtClean="0"/>
            <a:t>dan</a:t>
          </a:r>
          <a:r>
            <a:rPr lang="en-US" sz="900" kern="1200" dirty="0" smtClean="0"/>
            <a:t> </a:t>
          </a:r>
          <a:r>
            <a:rPr lang="en-US" sz="900" kern="1200" dirty="0" err="1" smtClean="0"/>
            <a:t>Pelaporan</a:t>
          </a:r>
          <a:r>
            <a:rPr lang="en-US" sz="900" kern="1200" dirty="0" smtClean="0"/>
            <a:t> </a:t>
          </a:r>
          <a:r>
            <a:rPr lang="en-US" sz="900" kern="1200" dirty="0" err="1" smtClean="0"/>
            <a:t>Puskesmas</a:t>
          </a:r>
          <a:r>
            <a:rPr lang="en-US" sz="900" kern="1200" dirty="0" smtClean="0"/>
            <a:t> (SP3)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Infrastruktur</a:t>
          </a:r>
          <a:r>
            <a:rPr lang="en-US" sz="900" kern="1200" dirty="0" smtClean="0"/>
            <a:t> 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Dirasa</a:t>
          </a:r>
          <a:r>
            <a:rPr lang="en-US" sz="900" kern="1200" dirty="0" smtClean="0"/>
            <a:t> </a:t>
          </a:r>
          <a:r>
            <a:rPr lang="en-US" sz="900" kern="1200" dirty="0" err="1" smtClean="0"/>
            <a:t>sangat</a:t>
          </a:r>
          <a:r>
            <a:rPr lang="en-US" sz="900" kern="1200" dirty="0" smtClean="0"/>
            <a:t> </a:t>
          </a:r>
          <a:r>
            <a:rPr lang="en-US" sz="900" kern="1200" dirty="0" err="1" smtClean="0"/>
            <a:t>kurang</a:t>
          </a:r>
          <a:endParaRPr lang="en-US" sz="900" kern="1200" dirty="0"/>
        </a:p>
      </dsp:txBody>
      <dsp:txXfrm>
        <a:off x="986027" y="3774186"/>
        <a:ext cx="1038148" cy="1178814"/>
      </dsp:txXfrm>
    </dsp:sp>
    <dsp:sp modelId="{C5D40464-F25B-4B7A-BFFB-94104F119BFF}">
      <dsp:nvSpPr>
        <dsp:cNvPr id="0" name=""/>
        <dsp:cNvSpPr/>
      </dsp:nvSpPr>
      <dsp:spPr>
        <a:xfrm>
          <a:off x="1881530" y="2735046"/>
          <a:ext cx="285292" cy="2852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F00689-44D5-414F-8827-25B5546AD091}">
      <dsp:nvSpPr>
        <dsp:cNvPr id="0" name=""/>
        <dsp:cNvSpPr/>
      </dsp:nvSpPr>
      <dsp:spPr>
        <a:xfrm>
          <a:off x="2024176" y="2877693"/>
          <a:ext cx="1315516" cy="20753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1171" tIns="0" rIns="0" bIns="0" numCol="1" spcCol="1270" anchor="t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2011-2013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Penguatan</a:t>
          </a:r>
          <a:r>
            <a:rPr lang="en-US" sz="900" kern="1200" dirty="0" smtClean="0"/>
            <a:t> SIK :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- </a:t>
          </a:r>
          <a:r>
            <a:rPr lang="en-US" sz="900" kern="1200" dirty="0" err="1" smtClean="0"/>
            <a:t>Penyusunan</a:t>
          </a:r>
          <a:r>
            <a:rPr lang="en-US" sz="900" kern="1200" dirty="0" smtClean="0"/>
            <a:t> </a:t>
          </a:r>
          <a:r>
            <a:rPr lang="en-US" sz="900" kern="1200" dirty="0" err="1" smtClean="0"/>
            <a:t>Perencanaan</a:t>
          </a:r>
          <a:endParaRPr lang="en-US" sz="900" kern="1200" dirty="0" smtClean="0"/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- </a:t>
          </a:r>
          <a:r>
            <a:rPr lang="en-US" sz="900" kern="1200" dirty="0" err="1" smtClean="0"/>
            <a:t>Pelatihan</a:t>
          </a:r>
          <a:r>
            <a:rPr lang="en-US" sz="900" kern="1200" dirty="0" smtClean="0"/>
            <a:t> </a:t>
          </a:r>
          <a:r>
            <a:rPr lang="en-US" sz="900" kern="1200" dirty="0" err="1" smtClean="0"/>
            <a:t>dan</a:t>
          </a:r>
          <a:r>
            <a:rPr lang="en-US" sz="900" kern="1200" dirty="0" smtClean="0"/>
            <a:t> </a:t>
          </a:r>
          <a:r>
            <a:rPr lang="en-US" sz="900" kern="1200" dirty="0" err="1" smtClean="0"/>
            <a:t>Pemenuhan</a:t>
          </a:r>
          <a:r>
            <a:rPr lang="en-US" sz="900" kern="1200" dirty="0" smtClean="0"/>
            <a:t> </a:t>
          </a:r>
          <a:r>
            <a:rPr lang="en-US" sz="900" kern="1200" dirty="0" err="1" smtClean="0"/>
            <a:t>Infrastruktur</a:t>
          </a:r>
          <a:r>
            <a:rPr lang="en-US" sz="900" kern="1200" dirty="0" smtClean="0"/>
            <a:t> 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Pemetaan</a:t>
          </a:r>
          <a:r>
            <a:rPr lang="en-US" sz="900" kern="1200" dirty="0" smtClean="0"/>
            <a:t> </a:t>
          </a:r>
          <a:r>
            <a:rPr lang="en-US" sz="900" kern="1200" dirty="0" err="1" smtClean="0"/>
            <a:t>Kebutuhan</a:t>
          </a:r>
          <a:r>
            <a:rPr lang="en-US" sz="900" kern="1200" dirty="0" smtClean="0"/>
            <a:t> Data 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SIK : SP3 Manual</a:t>
          </a:r>
        </a:p>
      </dsp:txBody>
      <dsp:txXfrm>
        <a:off x="2024176" y="2877693"/>
        <a:ext cx="1315516" cy="2075307"/>
      </dsp:txXfrm>
    </dsp:sp>
    <dsp:sp modelId="{080871D1-A053-481C-B035-E81FD2688107}">
      <dsp:nvSpPr>
        <dsp:cNvPr id="0" name=""/>
        <dsp:cNvSpPr/>
      </dsp:nvSpPr>
      <dsp:spPr>
        <a:xfrm>
          <a:off x="3149498" y="1979218"/>
          <a:ext cx="380390" cy="3803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E0FF28-F2C0-44B2-AC7E-72C3AA445D3C}">
      <dsp:nvSpPr>
        <dsp:cNvPr id="0" name=""/>
        <dsp:cNvSpPr/>
      </dsp:nvSpPr>
      <dsp:spPr>
        <a:xfrm>
          <a:off x="3339693" y="2169414"/>
          <a:ext cx="1529486" cy="27835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1561" tIns="0" rIns="0" bIns="0" numCol="1" spcCol="1270" anchor="t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2014-2016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Penguatan</a:t>
          </a:r>
          <a:r>
            <a:rPr lang="en-US" sz="900" kern="1200" dirty="0" smtClean="0"/>
            <a:t> SIK :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ADVOKASI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Regulasi</a:t>
          </a:r>
          <a:endParaRPr lang="en-US" sz="900" kern="1200" dirty="0" smtClean="0"/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Organisasi</a:t>
          </a:r>
          <a:endParaRPr lang="en-US" sz="900" kern="1200" dirty="0" smtClean="0"/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Pelatihan</a:t>
          </a:r>
          <a:r>
            <a:rPr lang="en-US" sz="900" kern="1200" dirty="0" smtClean="0"/>
            <a:t> </a:t>
          </a:r>
          <a:r>
            <a:rPr lang="en-US" sz="900" kern="1200" dirty="0" err="1" smtClean="0"/>
            <a:t>dan</a:t>
          </a:r>
          <a:r>
            <a:rPr lang="en-US" sz="900" kern="1200" dirty="0" smtClean="0"/>
            <a:t> </a:t>
          </a:r>
          <a:r>
            <a:rPr lang="en-US" sz="900" kern="1200" dirty="0" err="1" smtClean="0"/>
            <a:t>Pemenuhan</a:t>
          </a:r>
          <a:r>
            <a:rPr lang="en-US" sz="900" kern="1200" dirty="0" smtClean="0"/>
            <a:t> </a:t>
          </a:r>
          <a:r>
            <a:rPr lang="en-US" sz="900" kern="1200" dirty="0" err="1" smtClean="0"/>
            <a:t>Infrastruktur</a:t>
          </a:r>
          <a:r>
            <a:rPr lang="en-US" sz="900" kern="1200" dirty="0" smtClean="0"/>
            <a:t> di </a:t>
          </a:r>
          <a:r>
            <a:rPr lang="en-US" sz="900" kern="1200" dirty="0" err="1" smtClean="0"/>
            <a:t>Puskesmas</a:t>
          </a:r>
          <a:r>
            <a:rPr lang="en-US" sz="900" kern="1200" dirty="0" smtClean="0"/>
            <a:t> </a:t>
          </a:r>
          <a:r>
            <a:rPr lang="en-US" sz="900" kern="1200" dirty="0" err="1" smtClean="0"/>
            <a:t>dan</a:t>
          </a:r>
          <a:r>
            <a:rPr lang="en-US" sz="900" kern="1200" dirty="0" smtClean="0"/>
            <a:t> </a:t>
          </a:r>
          <a:r>
            <a:rPr lang="en-US" sz="900" kern="1200" dirty="0" err="1" smtClean="0"/>
            <a:t>Dinas</a:t>
          </a:r>
          <a:r>
            <a:rPr lang="en-US" sz="900" kern="1200" dirty="0" smtClean="0"/>
            <a:t>  (</a:t>
          </a:r>
          <a:r>
            <a:rPr lang="en-US" sz="900" kern="1200" dirty="0" err="1" smtClean="0"/>
            <a:t>terbatas</a:t>
          </a:r>
          <a:r>
            <a:rPr lang="en-US" sz="900" kern="1200" dirty="0" smtClean="0"/>
            <a:t>)</a:t>
          </a:r>
          <a:endParaRPr lang="en-US" sz="900" kern="1200" dirty="0"/>
        </a:p>
      </dsp:txBody>
      <dsp:txXfrm>
        <a:off x="3339693" y="2169414"/>
        <a:ext cx="1529486" cy="2783586"/>
      </dsp:txXfrm>
    </dsp:sp>
    <dsp:sp modelId="{4B855743-72A7-4E2F-ADB8-BBDE35020DDF}">
      <dsp:nvSpPr>
        <dsp:cNvPr id="0" name=""/>
        <dsp:cNvSpPr/>
      </dsp:nvSpPr>
      <dsp:spPr>
        <a:xfrm>
          <a:off x="4623511" y="1388821"/>
          <a:ext cx="491337" cy="4913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6E8709-D346-4F0D-B737-CB0ED3B5A743}">
      <dsp:nvSpPr>
        <dsp:cNvPr id="0" name=""/>
        <dsp:cNvSpPr/>
      </dsp:nvSpPr>
      <dsp:spPr>
        <a:xfrm>
          <a:off x="4869180" y="1634489"/>
          <a:ext cx="1584960" cy="33185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0350" tIns="0" rIns="0" bIns="0" numCol="1" spcCol="1270" anchor="t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2017-2018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Penguatan</a:t>
          </a:r>
          <a:r>
            <a:rPr lang="en-US" sz="900" kern="1200" dirty="0" smtClean="0"/>
            <a:t> SIK :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Regulasi</a:t>
          </a:r>
          <a:endParaRPr lang="en-US" sz="900" kern="1200" dirty="0" smtClean="0"/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Organisasi</a:t>
          </a:r>
          <a:endParaRPr lang="en-US" sz="900" kern="1200" dirty="0" smtClean="0"/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Pelatihan</a:t>
          </a:r>
          <a:r>
            <a:rPr lang="en-US" sz="900" kern="1200" dirty="0" smtClean="0"/>
            <a:t> </a:t>
          </a:r>
          <a:r>
            <a:rPr lang="en-US" sz="900" kern="1200" dirty="0" err="1" smtClean="0"/>
            <a:t>dan</a:t>
          </a:r>
          <a:r>
            <a:rPr lang="en-US" sz="900" kern="1200" dirty="0" smtClean="0"/>
            <a:t> </a:t>
          </a:r>
          <a:r>
            <a:rPr lang="en-US" sz="900" kern="1200" dirty="0" err="1" smtClean="0"/>
            <a:t>Pemenuhan</a:t>
          </a:r>
          <a:r>
            <a:rPr lang="en-US" sz="900" kern="1200" dirty="0" smtClean="0"/>
            <a:t> </a:t>
          </a:r>
          <a:r>
            <a:rPr lang="en-US" sz="900" kern="1200" dirty="0" err="1" smtClean="0"/>
            <a:t>Infrastruktur</a:t>
          </a:r>
          <a:r>
            <a:rPr lang="en-US" sz="900" kern="1200" dirty="0" smtClean="0"/>
            <a:t> di </a:t>
          </a:r>
          <a:r>
            <a:rPr lang="en-US" sz="900" kern="1200" dirty="0" err="1" smtClean="0"/>
            <a:t>Puskesmas</a:t>
          </a:r>
          <a:r>
            <a:rPr lang="en-US" sz="900" kern="1200" dirty="0" smtClean="0"/>
            <a:t> (</a:t>
          </a:r>
          <a:r>
            <a:rPr lang="en-US" sz="900" kern="1200" dirty="0" err="1" smtClean="0"/>
            <a:t>melalui</a:t>
          </a:r>
          <a:r>
            <a:rPr lang="en-US" sz="900" kern="1200" dirty="0" smtClean="0"/>
            <a:t> BLUD) </a:t>
          </a:r>
          <a:r>
            <a:rPr lang="en-US" sz="900" kern="1200" dirty="0" err="1" smtClean="0"/>
            <a:t>dan</a:t>
          </a:r>
          <a:r>
            <a:rPr lang="en-US" sz="900" kern="1200" dirty="0" smtClean="0"/>
            <a:t> </a:t>
          </a:r>
          <a:r>
            <a:rPr lang="en-US" sz="900" kern="1200" dirty="0" err="1" smtClean="0"/>
            <a:t>Dinas</a:t>
          </a:r>
          <a:endParaRPr lang="en-US" sz="900" kern="1200" dirty="0" smtClean="0"/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Pengembangan</a:t>
          </a:r>
          <a:r>
            <a:rPr lang="en-US" sz="900" kern="1200" dirty="0" smtClean="0"/>
            <a:t> TIK : 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- Website </a:t>
          </a:r>
          <a:r>
            <a:rPr lang="en-US" sz="900" kern="1200" dirty="0" err="1" smtClean="0"/>
            <a:t>Dinkes</a:t>
          </a:r>
          <a:endParaRPr lang="en-US" sz="900" kern="1200" dirty="0" smtClean="0"/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- </a:t>
          </a:r>
          <a:r>
            <a:rPr lang="en-US" sz="900" kern="1200" dirty="0" err="1" smtClean="0"/>
            <a:t>Aplikasi</a:t>
          </a:r>
          <a:r>
            <a:rPr lang="en-US" sz="900" kern="1200" dirty="0" smtClean="0"/>
            <a:t> </a:t>
          </a:r>
          <a:r>
            <a:rPr lang="en-US" sz="900" kern="1200" dirty="0" err="1" smtClean="0"/>
            <a:t>Komdat</a:t>
          </a:r>
          <a:r>
            <a:rPr lang="en-US" sz="900" kern="1200" dirty="0" smtClean="0"/>
            <a:t> 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-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Implementasi</a:t>
          </a:r>
          <a:r>
            <a:rPr lang="en-US" sz="900" kern="1200" dirty="0" smtClean="0"/>
            <a:t> SIKDA </a:t>
          </a:r>
          <a:r>
            <a:rPr lang="en-US" sz="900" kern="1200" dirty="0" err="1" smtClean="0"/>
            <a:t>Generik</a:t>
          </a:r>
          <a:r>
            <a:rPr lang="en-US" sz="900" kern="1200" dirty="0" smtClean="0"/>
            <a:t>, Review SIKDA </a:t>
          </a:r>
          <a:r>
            <a:rPr lang="en-US" sz="900" kern="1200" dirty="0" err="1" smtClean="0"/>
            <a:t>Generik</a:t>
          </a:r>
          <a:r>
            <a:rPr lang="en-US" sz="900" kern="1200" dirty="0" smtClean="0"/>
            <a:t> : </a:t>
          </a:r>
          <a:r>
            <a:rPr lang="en-US" sz="900" kern="1200" dirty="0" err="1" smtClean="0"/>
            <a:t>dengan</a:t>
          </a:r>
          <a:r>
            <a:rPr lang="en-US" sz="900" kern="1200" dirty="0" smtClean="0"/>
            <a:t> </a:t>
          </a:r>
          <a:r>
            <a:rPr lang="en-US" sz="900" kern="1200" dirty="0" err="1" smtClean="0"/>
            <a:t>permasalahan</a:t>
          </a:r>
          <a:r>
            <a:rPr lang="en-US" sz="900" kern="1200" dirty="0" smtClean="0"/>
            <a:t> yang </a:t>
          </a:r>
          <a:r>
            <a:rPr lang="en-US" sz="900" kern="1200" dirty="0" err="1" smtClean="0"/>
            <a:t>ada</a:t>
          </a:r>
          <a:r>
            <a:rPr lang="en-US" sz="900" kern="1200" dirty="0" smtClean="0"/>
            <a:t> </a:t>
          </a:r>
          <a:r>
            <a:rPr lang="en-US" sz="900" kern="1200" dirty="0" err="1" smtClean="0"/>
            <a:t>pada</a:t>
          </a:r>
          <a:r>
            <a:rPr lang="en-US" sz="900" kern="1200" dirty="0" smtClean="0"/>
            <a:t> </a:t>
          </a:r>
          <a:r>
            <a:rPr lang="en-US" sz="900" kern="1200" dirty="0" err="1" smtClean="0"/>
            <a:t>sikda</a:t>
          </a:r>
          <a:r>
            <a:rPr lang="en-US" sz="900" kern="1200" dirty="0" smtClean="0"/>
            <a:t> </a:t>
          </a:r>
          <a:r>
            <a:rPr lang="en-US" sz="900" kern="1200" dirty="0" err="1" smtClean="0"/>
            <a:t>generik</a:t>
          </a:r>
          <a:r>
            <a:rPr lang="en-US" sz="900" kern="1200" dirty="0" smtClean="0"/>
            <a:t> </a:t>
          </a:r>
          <a:r>
            <a:rPr lang="en-US" sz="900" kern="1200" dirty="0" err="1" smtClean="0"/>
            <a:t>maka</a:t>
          </a:r>
          <a:r>
            <a:rPr lang="en-US" sz="900" kern="1200" dirty="0" smtClean="0"/>
            <a:t> </a:t>
          </a:r>
          <a:r>
            <a:rPr lang="en-US" sz="900" kern="1200" dirty="0" err="1" smtClean="0"/>
            <a:t>direncanakan</a:t>
          </a:r>
          <a:r>
            <a:rPr lang="en-US" sz="900" kern="1200" dirty="0" smtClean="0"/>
            <a:t> </a:t>
          </a:r>
          <a:r>
            <a:rPr lang="en-US" sz="900" kern="1200" dirty="0" err="1" smtClean="0"/>
            <a:t>penggunaan</a:t>
          </a:r>
          <a:r>
            <a:rPr lang="en-US" sz="900" kern="1200" dirty="0" smtClean="0"/>
            <a:t> E </a:t>
          </a:r>
          <a:r>
            <a:rPr lang="en-US" sz="900" kern="1200" dirty="0" err="1" smtClean="0"/>
            <a:t>Puskesmas</a:t>
          </a:r>
          <a:r>
            <a:rPr lang="en-US" sz="900" kern="1200" dirty="0" smtClean="0"/>
            <a:t> </a:t>
          </a:r>
          <a:r>
            <a:rPr lang="en-US" sz="900" kern="1200" dirty="0" err="1" smtClean="0"/>
            <a:t>bekerja</a:t>
          </a:r>
          <a:r>
            <a:rPr lang="en-US" sz="900" kern="1200" dirty="0" smtClean="0"/>
            <a:t> </a:t>
          </a:r>
          <a:r>
            <a:rPr lang="en-US" sz="900" kern="1200" dirty="0" err="1" smtClean="0"/>
            <a:t>sama</a:t>
          </a:r>
          <a:r>
            <a:rPr lang="en-US" sz="900" kern="1200" dirty="0" smtClean="0"/>
            <a:t> </a:t>
          </a:r>
          <a:r>
            <a:rPr lang="en-US" sz="900" kern="1200" dirty="0" err="1" smtClean="0"/>
            <a:t>dengan</a:t>
          </a:r>
          <a:r>
            <a:rPr lang="en-US" sz="900" kern="1200" dirty="0" smtClean="0"/>
            <a:t> PT. Telkom 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 dirty="0" smtClean="0"/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 dirty="0"/>
        </a:p>
      </dsp:txBody>
      <dsp:txXfrm>
        <a:off x="4869180" y="1634489"/>
        <a:ext cx="1584960" cy="3318510"/>
      </dsp:txXfrm>
    </dsp:sp>
    <dsp:sp modelId="{FBA56A95-F834-4CE5-8B3B-9D5553B50B6A}">
      <dsp:nvSpPr>
        <dsp:cNvPr id="0" name=""/>
        <dsp:cNvSpPr/>
      </dsp:nvSpPr>
      <dsp:spPr>
        <a:xfrm>
          <a:off x="6141110" y="994562"/>
          <a:ext cx="626059" cy="6260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C5D0A8-5133-4A60-994D-63D47B03A314}">
      <dsp:nvSpPr>
        <dsp:cNvPr id="0" name=""/>
        <dsp:cNvSpPr/>
      </dsp:nvSpPr>
      <dsp:spPr>
        <a:xfrm>
          <a:off x="6454140" y="1307591"/>
          <a:ext cx="1584960" cy="3645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1736" tIns="0" rIns="0" bIns="0" numCol="1" spcCol="1270" anchor="t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2019-2020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Implementasi</a:t>
          </a:r>
          <a:r>
            <a:rPr lang="en-US" sz="900" kern="1200" dirty="0" smtClean="0"/>
            <a:t> E </a:t>
          </a:r>
          <a:r>
            <a:rPr lang="en-US" sz="900" kern="1200" dirty="0" err="1" smtClean="0"/>
            <a:t>Puskesmas</a:t>
          </a:r>
          <a:endParaRPr lang="en-US" sz="900" kern="1200" dirty="0" smtClean="0"/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Evaluasi</a:t>
          </a:r>
          <a:r>
            <a:rPr lang="en-US" sz="900" kern="1200" dirty="0" smtClean="0"/>
            <a:t> E </a:t>
          </a:r>
          <a:r>
            <a:rPr lang="en-US" sz="900" kern="1200" dirty="0" err="1" smtClean="0"/>
            <a:t>Puskesmas</a:t>
          </a:r>
          <a:endParaRPr lang="en-US" sz="900" kern="1200" dirty="0" smtClean="0"/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Peningkatan</a:t>
          </a:r>
          <a:r>
            <a:rPr lang="en-US" sz="900" kern="1200" dirty="0" smtClean="0"/>
            <a:t> SIK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Pengembangan</a:t>
          </a:r>
          <a:r>
            <a:rPr lang="en-US" sz="900" kern="1200" dirty="0" smtClean="0"/>
            <a:t> TIK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 dirty="0"/>
        </a:p>
      </dsp:txBody>
      <dsp:txXfrm>
        <a:off x="6454140" y="1307591"/>
        <a:ext cx="1584960" cy="36454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42765CFD-16D3-4ED5-A00B-2286464B6754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61FDB6D8-EF84-41E3-9145-5E5737EE58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8784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04988B8B-3E64-4284-A761-BD085D0DC0C7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94FB90B0-42BB-487F-BA94-99525AE34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188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686397" algn="l"/>
                <a:tab pos="1372794" algn="l"/>
                <a:tab pos="2059191" algn="l"/>
                <a:tab pos="2745587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686397" algn="l"/>
                <a:tab pos="1372794" algn="l"/>
                <a:tab pos="2059191" algn="l"/>
                <a:tab pos="2745587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0"/>
                <a:cs typeface="Microsoft YaHei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686397" algn="l"/>
                <a:tab pos="1372794" algn="l"/>
                <a:tab pos="2059191" algn="l"/>
                <a:tab pos="2745587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0"/>
                <a:cs typeface="Microsoft YaHei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686397" algn="l"/>
                <a:tab pos="1372794" algn="l"/>
                <a:tab pos="2059191" algn="l"/>
                <a:tab pos="2745587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0"/>
                <a:cs typeface="Microsoft YaHei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686397" algn="l"/>
                <a:tab pos="1372794" algn="l"/>
                <a:tab pos="2059191" algn="l"/>
                <a:tab pos="2745587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0"/>
                <a:cs typeface="Microsoft YaHei" charset="0"/>
              </a:defRPr>
            </a:lvl5pPr>
            <a:lvl6pPr marL="2384326" indent="-216757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686397" algn="l"/>
                <a:tab pos="1372794" algn="l"/>
                <a:tab pos="2059191" algn="l"/>
                <a:tab pos="2745587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0"/>
                <a:cs typeface="Microsoft YaHei" charset="0"/>
              </a:defRPr>
            </a:lvl6pPr>
            <a:lvl7pPr marL="2817839" indent="-216757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686397" algn="l"/>
                <a:tab pos="1372794" algn="l"/>
                <a:tab pos="2059191" algn="l"/>
                <a:tab pos="2745587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0"/>
                <a:cs typeface="Microsoft YaHei" charset="0"/>
              </a:defRPr>
            </a:lvl7pPr>
            <a:lvl8pPr marL="3251354" indent="-216757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686397" algn="l"/>
                <a:tab pos="1372794" algn="l"/>
                <a:tab pos="2059191" algn="l"/>
                <a:tab pos="2745587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0"/>
                <a:cs typeface="Microsoft YaHei" charset="0"/>
              </a:defRPr>
            </a:lvl8pPr>
            <a:lvl9pPr marL="3684867" indent="-216757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686397" algn="l"/>
                <a:tab pos="1372794" algn="l"/>
                <a:tab pos="2059191" algn="l"/>
                <a:tab pos="2745587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0"/>
                <a:cs typeface="Microsoft YaHei" charset="0"/>
              </a:defRPr>
            </a:lvl9pPr>
          </a:lstStyle>
          <a:p>
            <a:pPr>
              <a:lnSpc>
                <a:spcPct val="95000"/>
              </a:lnSpc>
            </a:pPr>
            <a:fld id="{9261014B-1CB3-3541-A975-6ACD97240242}" type="slidenum">
              <a:rPr lang="en-US">
                <a:solidFill>
                  <a:srgbClr val="000000"/>
                </a:solidFill>
                <a:latin typeface="Times New Roman" charset="0"/>
              </a:rPr>
              <a:pPr>
                <a:lnSpc>
                  <a:spcPct val="95000"/>
                </a:lnSpc>
              </a:pPr>
              <a:t>6</a:t>
            </a:fld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09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8150" y="760413"/>
            <a:ext cx="6011863" cy="375761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9379" y="4758695"/>
            <a:ext cx="5510813" cy="450881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38150" y="750888"/>
            <a:ext cx="6011863" cy="37576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sz="1300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85001" indent="-301923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207694" indent="-241539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90771" indent="-241539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173849" indent="-241539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656926" indent="-24153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3140004" indent="-24153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623081" indent="-24153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4106159" indent="-24153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A779E555-7A92-4ACE-8CEF-61B26E68AEC7}" type="slidenum">
              <a:rPr lang="id-ID" altLang="id-ID">
                <a:latin typeface="Century Gothic" pitchFamily="34" charset="0"/>
              </a:rPr>
              <a:pPr eaLnBrk="1" hangingPunct="1">
                <a:spcBef>
                  <a:spcPct val="0"/>
                </a:spcBef>
              </a:pPr>
              <a:t>7</a:t>
            </a:fld>
            <a:endParaRPr lang="id-ID" altLang="id-ID">
              <a:latin typeface="Century Gothic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38213" y="750888"/>
            <a:ext cx="5011737" cy="37576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id-ID" altLang="id-ID" b="1" dirty="0" smtClean="0"/>
              <a:t>Pemetaan Peran dalam Penyelenggaraan SIK</a:t>
            </a:r>
          </a:p>
          <a:p>
            <a:pPr eaLnBrk="1" hangingPunct="1">
              <a:spcBef>
                <a:spcPct val="0"/>
              </a:spcBef>
            </a:pPr>
            <a:endParaRPr lang="id-ID" altLang="id-ID" dirty="0" smtClean="0"/>
          </a:p>
          <a:p>
            <a:pPr eaLnBrk="1" hangingPunct="1">
              <a:spcBef>
                <a:spcPct val="0"/>
              </a:spcBef>
            </a:pPr>
            <a:r>
              <a:rPr lang="id-ID" altLang="id-ID" dirty="0" smtClean="0"/>
              <a:t>Berdasarkan substansi pengaturan PP SIK sebagaimana di atas,</a:t>
            </a:r>
            <a:r>
              <a:rPr lang="id-ID" altLang="id-ID" baseline="0" dirty="0" smtClean="0"/>
              <a:t> berikut ini adalah pemetaan peran pemerintah, pemerintah daerah provinsi, pemerintah daerah kab/kota, dan Fasyankes dalam penyelenggaraan SIK.</a:t>
            </a:r>
            <a:endParaRPr lang="id-ID" altLang="id-ID" dirty="0" smtClean="0"/>
          </a:p>
          <a:p>
            <a:pPr eaLnBrk="1" hangingPunct="1">
              <a:spcBef>
                <a:spcPct val="0"/>
              </a:spcBef>
            </a:pPr>
            <a:endParaRPr lang="id-ID" altLang="id-ID" dirty="0" smtClean="0"/>
          </a:p>
          <a:p>
            <a:pPr eaLnBrk="1" hangingPunct="1">
              <a:spcBef>
                <a:spcPct val="0"/>
              </a:spcBef>
            </a:pPr>
            <a:r>
              <a:rPr lang="en-US" altLang="id-ID" dirty="0" err="1" smtClean="0"/>
              <a:t>Mengacu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pada</a:t>
            </a:r>
            <a:r>
              <a:rPr lang="en-US" altLang="id-ID" dirty="0" smtClean="0"/>
              <a:t> </a:t>
            </a:r>
            <a:r>
              <a:rPr lang="id-ID" altLang="id-ID" dirty="0" smtClean="0"/>
              <a:t>peran </a:t>
            </a:r>
            <a:r>
              <a:rPr lang="en-US" altLang="id-ID" dirty="0" err="1" smtClean="0"/>
              <a:t>tersebut</a:t>
            </a:r>
            <a:r>
              <a:rPr lang="en-US" altLang="id-ID" dirty="0" smtClean="0"/>
              <a:t>, </a:t>
            </a:r>
            <a:r>
              <a:rPr lang="en-US" altLang="id-ID" dirty="0" err="1" smtClean="0"/>
              <a:t>maka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penyelenggaraan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sistem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informasi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kesehatan</a:t>
            </a:r>
            <a:r>
              <a:rPr lang="en-US" altLang="id-ID" dirty="0" smtClean="0"/>
              <a:t> yang </a:t>
            </a:r>
            <a:r>
              <a:rPr lang="en-US" altLang="id-ID" dirty="0" err="1" smtClean="0"/>
              <a:t>menjadi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urusan</a:t>
            </a:r>
            <a:r>
              <a:rPr lang="en-US" altLang="id-ID" dirty="0" smtClean="0"/>
              <a:t>:</a:t>
            </a:r>
            <a:endParaRPr lang="id-ID" altLang="id-ID" dirty="0" smtClean="0"/>
          </a:p>
          <a:p>
            <a:pPr eaLnBrk="1" hangingPunct="1">
              <a:spcBef>
                <a:spcPct val="0"/>
              </a:spcBef>
            </a:pPr>
            <a:r>
              <a:rPr lang="id-ID" altLang="id-ID" dirty="0" smtClean="0"/>
              <a:t>a. </a:t>
            </a:r>
            <a:r>
              <a:rPr lang="en-US" altLang="id-ID" dirty="0" err="1" smtClean="0"/>
              <a:t>pemerintah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adalah</a:t>
            </a:r>
            <a:r>
              <a:rPr lang="en-US" altLang="id-ID" dirty="0" smtClean="0"/>
              <a:t> </a:t>
            </a:r>
            <a:r>
              <a:rPr lang="id-ID" altLang="id-ID" dirty="0" smtClean="0"/>
              <a:t>menetapkan </a:t>
            </a:r>
            <a:r>
              <a:rPr lang="en-US" altLang="id-ID" dirty="0" err="1" smtClean="0"/>
              <a:t>standarisasi</a:t>
            </a:r>
            <a:r>
              <a:rPr lang="id-ID" altLang="id-ID" dirty="0" smtClean="0"/>
              <a:t> SIK</a:t>
            </a:r>
            <a:r>
              <a:rPr lang="en-US" altLang="id-ID" dirty="0" smtClean="0"/>
              <a:t>,  </a:t>
            </a:r>
            <a:r>
              <a:rPr lang="en-US" altLang="id-ID" dirty="0" err="1" smtClean="0"/>
              <a:t>menyelenggarakan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pengelolaan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dan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pengembanganSIK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skala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nasional</a:t>
            </a:r>
            <a:r>
              <a:rPr lang="id-ID" altLang="id-ID" dirty="0" smtClean="0"/>
              <a:t>,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serta</a:t>
            </a:r>
            <a:r>
              <a:rPr lang="en-US" altLang="id-ID" dirty="0" smtClean="0"/>
              <a:t> </a:t>
            </a:r>
            <a:r>
              <a:rPr lang="id-ID" altLang="id-ID" dirty="0" smtClean="0"/>
              <a:t>mem</a:t>
            </a:r>
            <a:r>
              <a:rPr lang="en-US" altLang="id-ID" dirty="0" err="1" smtClean="0"/>
              <a:t>fasilitasi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pengembangan</a:t>
            </a:r>
            <a:r>
              <a:rPr lang="en-US" altLang="id-ID" dirty="0" smtClean="0"/>
              <a:t> SIK </a:t>
            </a:r>
            <a:r>
              <a:rPr lang="en-US" altLang="id-ID" dirty="0" err="1" smtClean="0"/>
              <a:t>skala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daerah</a:t>
            </a:r>
            <a:r>
              <a:rPr lang="en-US" altLang="id-ID" dirty="0" smtClean="0"/>
              <a:t>.</a:t>
            </a:r>
            <a:endParaRPr lang="id-ID" altLang="id-ID" dirty="0" smtClean="0"/>
          </a:p>
          <a:p>
            <a:pPr eaLnBrk="1" hangingPunct="1">
              <a:spcBef>
                <a:spcPct val="0"/>
              </a:spcBef>
            </a:pPr>
            <a:r>
              <a:rPr lang="id-ID" altLang="id-ID" dirty="0" smtClean="0"/>
              <a:t>b. </a:t>
            </a:r>
            <a:r>
              <a:rPr lang="en-US" altLang="id-ID" dirty="0" err="1" smtClean="0"/>
              <a:t>pemerintah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daerah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provinsi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adalah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menyelenggarakan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pengelolaan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dan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pengembangan</a:t>
            </a:r>
            <a:r>
              <a:rPr lang="en-US" altLang="id-ID" dirty="0" smtClean="0"/>
              <a:t> SIK </a:t>
            </a:r>
            <a:r>
              <a:rPr lang="en-US" altLang="id-ID" dirty="0" err="1" smtClean="0"/>
              <a:t>skala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provinsi</a:t>
            </a:r>
            <a:r>
              <a:rPr lang="en-US" altLang="id-ID" dirty="0" smtClean="0"/>
              <a:t>.</a:t>
            </a:r>
            <a:endParaRPr lang="id-ID" altLang="id-ID" dirty="0" smtClean="0"/>
          </a:p>
          <a:p>
            <a:pPr eaLnBrk="1" hangingPunct="1">
              <a:spcBef>
                <a:spcPct val="0"/>
              </a:spcBef>
            </a:pPr>
            <a:r>
              <a:rPr lang="id-ID" altLang="id-ID" dirty="0" smtClean="0"/>
              <a:t>c. </a:t>
            </a:r>
            <a:r>
              <a:rPr lang="en-US" altLang="id-ID" dirty="0" err="1" smtClean="0"/>
              <a:t>pemerintah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daerah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kabupaten</a:t>
            </a:r>
            <a:r>
              <a:rPr lang="en-US" altLang="id-ID" dirty="0" smtClean="0"/>
              <a:t>/</a:t>
            </a:r>
            <a:r>
              <a:rPr lang="en-US" altLang="id-ID" dirty="0" err="1" smtClean="0"/>
              <a:t>kota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adalah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menyelenggarakan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pengelolaan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dan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pengembangan</a:t>
            </a:r>
            <a:r>
              <a:rPr lang="en-US" altLang="id-ID" dirty="0" smtClean="0"/>
              <a:t> SIK </a:t>
            </a:r>
            <a:r>
              <a:rPr lang="en-US" altLang="id-ID" dirty="0" err="1" smtClean="0"/>
              <a:t>skala</a:t>
            </a:r>
            <a:r>
              <a:rPr lang="en-US" altLang="id-ID" dirty="0" smtClean="0"/>
              <a:t> </a:t>
            </a:r>
            <a:r>
              <a:rPr lang="en-US" altLang="id-ID" dirty="0" err="1" smtClean="0"/>
              <a:t>kabupaten</a:t>
            </a:r>
            <a:r>
              <a:rPr lang="en-US" altLang="id-ID" dirty="0" smtClean="0"/>
              <a:t>/</a:t>
            </a:r>
            <a:r>
              <a:rPr lang="en-US" altLang="id-ID" dirty="0" err="1" smtClean="0"/>
              <a:t>kota</a:t>
            </a:r>
            <a:r>
              <a:rPr lang="en-US" altLang="id-ID" dirty="0" smtClean="0"/>
              <a:t>.</a:t>
            </a:r>
            <a:endParaRPr lang="id-ID" altLang="id-ID" dirty="0" smtClean="0"/>
          </a:p>
          <a:p>
            <a:pPr eaLnBrk="1" hangingPunct="1">
              <a:spcBef>
                <a:spcPct val="0"/>
              </a:spcBef>
            </a:pPr>
            <a:r>
              <a:rPr lang="en-US" altLang="id-ID" dirty="0" smtClean="0"/>
              <a:t> </a:t>
            </a:r>
            <a:endParaRPr lang="id-ID" altLang="id-ID" dirty="0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85001" indent="-301923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207694" indent="-241539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90771" indent="-241539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173849" indent="-241539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656926" indent="-24153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3140004" indent="-24153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623081" indent="-24153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4106159" indent="-24153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9DC3197-7EF1-4B0C-AD1E-3999CFA08CC8}" type="slidenum">
              <a:rPr lang="id-ID" altLang="id-ID">
                <a:latin typeface="Century Gothic" pitchFamily="34" charset="0"/>
              </a:rPr>
              <a:pPr eaLnBrk="1" hangingPunct="1">
                <a:spcBef>
                  <a:spcPct val="0"/>
                </a:spcBef>
              </a:pPr>
              <a:t>11</a:t>
            </a:fld>
            <a:endParaRPr lang="id-ID" altLang="id-ID">
              <a:latin typeface="Century Gothic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8213" y="750888"/>
            <a:ext cx="5011737" cy="37576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Berikut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kewajiban</a:t>
            </a:r>
            <a:r>
              <a:rPr lang="en-US" dirty="0" smtClean="0"/>
              <a:t> </a:t>
            </a:r>
            <a:r>
              <a:rPr lang="en-US" dirty="0" err="1" smtClean="0"/>
              <a:t>pengelola</a:t>
            </a:r>
            <a:r>
              <a:rPr lang="en-US" baseline="0" dirty="0" smtClean="0"/>
              <a:t> SIK </a:t>
            </a:r>
            <a:r>
              <a:rPr lang="en-US" baseline="0" dirty="0" err="1" smtClean="0"/>
              <a:t>sesuai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Peraturan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Pemerintah</a:t>
            </a:r>
            <a:r>
              <a:rPr lang="en-US" baseline="0" dirty="0" smtClean="0"/>
              <a:t> no 46 </a:t>
            </a:r>
            <a:r>
              <a:rPr lang="en-US" baseline="0" dirty="0" err="1" smtClean="0"/>
              <a:t>tahun</a:t>
            </a:r>
            <a:r>
              <a:rPr lang="en-US" baseline="0" dirty="0" smtClean="0"/>
              <a:t> 2014, </a:t>
            </a:r>
            <a:r>
              <a:rPr lang="en-US" baseline="0" dirty="0" err="1" smtClean="0"/>
              <a:t>yaitu</a:t>
            </a:r>
            <a:r>
              <a:rPr lang="en-US" baseline="0" dirty="0" smtClean="0"/>
              <a:t> : </a:t>
            </a:r>
          </a:p>
          <a:p>
            <a:endParaRPr lang="en-US" baseline="0" dirty="0" smtClean="0"/>
          </a:p>
          <a:p>
            <a:pPr marL="241539" lvl="1" indent="-241539">
              <a:buFont typeface="+mj-lt"/>
              <a:buAutoNum type="arabicPeriod"/>
            </a:pPr>
            <a:r>
              <a:rPr lang="id-ID" dirty="0" smtClean="0"/>
              <a:t>melakukan </a:t>
            </a:r>
            <a:r>
              <a:rPr lang="id-ID" b="1" dirty="0" smtClean="0"/>
              <a:t>konsolidasi data</a:t>
            </a:r>
            <a:r>
              <a:rPr lang="id-ID" dirty="0" smtClean="0"/>
              <a:t> (</a:t>
            </a:r>
            <a:r>
              <a:rPr lang="id-ID" i="1" dirty="0" smtClean="0"/>
              <a:t>data clearing</a:t>
            </a:r>
            <a:r>
              <a:rPr lang="id-ID" dirty="0" smtClean="0"/>
              <a:t>) sebelum penyebarluasan Data dan Informasi Kesehatan kepada pengguna</a:t>
            </a:r>
            <a:endParaRPr lang="en-US" dirty="0" smtClean="0"/>
          </a:p>
          <a:p>
            <a:pPr marL="241539" lvl="1" indent="-241539">
              <a:buFont typeface="+mj-lt"/>
              <a:buAutoNum type="arabicPeriod"/>
            </a:pPr>
            <a:r>
              <a:rPr lang="id-ID" dirty="0" smtClean="0"/>
              <a:t>memberikan Data dan Informasi </a:t>
            </a:r>
            <a:r>
              <a:rPr lang="id-ID" b="1" dirty="0" smtClean="0"/>
              <a:t>(laporan)</a:t>
            </a:r>
            <a:r>
              <a:rPr lang="id-ID" dirty="0" smtClean="0"/>
              <a:t> Kesehatan yang diminta oleh Kementerian Kesehatan selaku pengelola Sistem Informasi Kesehatan nasional; </a:t>
            </a:r>
            <a:endParaRPr lang="en-US" dirty="0" smtClean="0"/>
          </a:p>
          <a:p>
            <a:pPr marL="241539" lvl="1" indent="-241539">
              <a:buFont typeface="+mj-lt"/>
              <a:buAutoNum type="arabicPeriod"/>
            </a:pPr>
            <a:r>
              <a:rPr lang="id-ID" dirty="0" smtClean="0"/>
              <a:t>menyediakan </a:t>
            </a:r>
            <a:r>
              <a:rPr lang="id-ID" b="1" dirty="0" smtClean="0"/>
              <a:t>akses pengiriman Data dan Informasi Kesehatan</a:t>
            </a:r>
            <a:r>
              <a:rPr lang="id-ID" dirty="0" smtClean="0"/>
              <a:t> kepada Kementerian Kesehatan selaku pengelola Sistem Informasi Kesehatan nasional; </a:t>
            </a:r>
            <a:endParaRPr lang="en-US" dirty="0" smtClean="0"/>
          </a:p>
          <a:p>
            <a:pPr marL="241539" lvl="1" indent="-241539">
              <a:buFont typeface="+mj-lt"/>
              <a:buAutoNum type="arabicPeriod"/>
            </a:pPr>
            <a:r>
              <a:rPr lang="id-ID" dirty="0" smtClean="0"/>
              <a:t>menyediakan </a:t>
            </a:r>
            <a:r>
              <a:rPr lang="id-ID" b="1" dirty="0" smtClean="0"/>
              <a:t>akses pengambilan Data dan Informasi Kesehatan</a:t>
            </a:r>
            <a:r>
              <a:rPr lang="id-ID" dirty="0" smtClean="0"/>
              <a:t> bagi pengelola Sistem Informasi Kesehatan nasional dan/atau </a:t>
            </a:r>
            <a:endParaRPr lang="en-US" dirty="0" smtClean="0"/>
          </a:p>
          <a:p>
            <a:pPr marL="241539" lvl="1" indent="-241539">
              <a:buFont typeface="+mj-lt"/>
              <a:buAutoNum type="arabicPeriod"/>
            </a:pPr>
            <a:r>
              <a:rPr lang="id-ID" dirty="0" smtClean="0"/>
              <a:t>menyediakan </a:t>
            </a:r>
            <a:r>
              <a:rPr lang="id-ID" b="1" dirty="0" smtClean="0"/>
              <a:t>akses keterbukaan Informasi Kesehatan</a:t>
            </a:r>
            <a:r>
              <a:rPr lang="id-ID" dirty="0" smtClean="0"/>
              <a:t> bagi masyarakat untuk Informasi Kesehatan yang bersifat terbuka.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7884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38150" y="750888"/>
            <a:ext cx="6011863" cy="37576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>
              <a:spcBef>
                <a:spcPct val="0"/>
              </a:spcBef>
            </a:pPr>
            <a:endParaRPr lang="id-ID" altLang="id-ID" i="0" baseline="0" dirty="0" smtClean="0"/>
          </a:p>
          <a:p>
            <a:pPr>
              <a:spcBef>
                <a:spcPct val="0"/>
              </a:spcBef>
            </a:pPr>
            <a:endParaRPr lang="id-ID" altLang="id-ID" i="0" dirty="0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85001" indent="-301923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207694" indent="-241539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90771" indent="-241539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173849" indent="-241539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656926" indent="-24153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3140004" indent="-24153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623081" indent="-24153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4106159" indent="-24153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5A21D70-4295-4EE6-B57B-752CE2C857ED}" type="slidenum">
              <a:rPr lang="id-ID" altLang="id-ID">
                <a:solidFill>
                  <a:prstClr val="black"/>
                </a:solidFill>
                <a:latin typeface="Century Gothic" pitchFamily="34" charset="0"/>
              </a:rPr>
              <a:pPr eaLnBrk="1" hangingPunct="1">
                <a:spcBef>
                  <a:spcPct val="0"/>
                </a:spcBef>
              </a:pPr>
              <a:t>13</a:t>
            </a:fld>
            <a:endParaRPr lang="id-ID" altLang="id-ID">
              <a:solidFill>
                <a:prstClr val="black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1762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38150" y="750888"/>
            <a:ext cx="6011863" cy="37576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>
              <a:spcBef>
                <a:spcPct val="0"/>
              </a:spcBef>
            </a:pPr>
            <a:endParaRPr lang="id-ID" altLang="id-ID" i="0" baseline="0" dirty="0" smtClean="0"/>
          </a:p>
          <a:p>
            <a:pPr>
              <a:spcBef>
                <a:spcPct val="0"/>
              </a:spcBef>
            </a:pPr>
            <a:endParaRPr lang="id-ID" altLang="id-ID" i="0" dirty="0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85001" indent="-301923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207694" indent="-241539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90771" indent="-241539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173849" indent="-241539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656926" indent="-24153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3140004" indent="-24153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623081" indent="-24153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4106159" indent="-24153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5A21D70-4295-4EE6-B57B-752CE2C857ED}" type="slidenum">
              <a:rPr lang="id-ID" altLang="id-ID">
                <a:solidFill>
                  <a:prstClr val="black"/>
                </a:solidFill>
                <a:latin typeface="Century Gothic" pitchFamily="34" charset="0"/>
              </a:rPr>
              <a:pPr eaLnBrk="1" hangingPunct="1">
                <a:spcBef>
                  <a:spcPct val="0"/>
                </a:spcBef>
              </a:pPr>
              <a:t>14</a:t>
            </a:fld>
            <a:endParaRPr lang="id-ID" altLang="id-ID">
              <a:solidFill>
                <a:prstClr val="black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176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DDC11-4F1F-064B-A9D6-033E95285421}" type="datetimeFigureOut">
              <a:rPr lang="en-US" smtClean="0"/>
              <a:t>7/31/2019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74722-820A-D440-BDBF-AD55F0F66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6276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57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9F1EE18-A37A-4CF8-BFED-A6049E71B8FA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69151E7-0BD8-44F5-9D8A-52779D6A7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029200"/>
          </a:xfrm>
          <a:gradFill flip="none" rotWithShape="1">
            <a:lin ang="81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 smtClean="0"/>
              <a:t>EVALUASI </a:t>
            </a:r>
            <a:br>
              <a:rPr lang="en-US" dirty="0" smtClean="0"/>
            </a:br>
            <a:r>
              <a:rPr lang="en-US" dirty="0" smtClean="0"/>
              <a:t>SISTEM INFORMASI KESEHATAN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81600"/>
            <a:ext cx="9144000" cy="14478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2000" i="1" dirty="0" smtClean="0">
                <a:solidFill>
                  <a:schemeClr val="bg1"/>
                </a:solidFill>
              </a:rPr>
              <a:t>KEPALA SUBBAG PROGRAM</a:t>
            </a:r>
          </a:p>
          <a:p>
            <a:r>
              <a:rPr lang="en-US" sz="2000" i="1" dirty="0" smtClean="0">
                <a:solidFill>
                  <a:schemeClr val="bg1"/>
                </a:solidFill>
              </a:rPr>
              <a:t>DINAS KESEHATAN</a:t>
            </a:r>
          </a:p>
          <a:p>
            <a:r>
              <a:rPr lang="en-US" sz="2000" i="1" dirty="0" smtClean="0">
                <a:solidFill>
                  <a:schemeClr val="bg1"/>
                </a:solidFill>
              </a:rPr>
              <a:t>KABUPATEN SUMEDANG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(SIK)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tatanan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komponen</a:t>
            </a:r>
            <a:r>
              <a:rPr lang="en-US" dirty="0"/>
              <a:t> data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yang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yang </a:t>
            </a:r>
            <a:r>
              <a:rPr lang="en-US" dirty="0" err="1"/>
              <a:t>lainnya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data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wilayah</a:t>
            </a:r>
            <a:r>
              <a:rPr lang="en-US" dirty="0"/>
              <a:t>.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SIK </a:t>
            </a:r>
            <a:r>
              <a:rPr lang="en-US" dirty="0" err="1"/>
              <a:t>dikembangkan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mendukung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. </a:t>
            </a:r>
            <a:r>
              <a:rPr lang="en-US" dirty="0" err="1"/>
              <a:t>Pengembangan</a:t>
            </a:r>
            <a:r>
              <a:rPr lang="en-US" dirty="0"/>
              <a:t> SIK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hendaknya</a:t>
            </a:r>
            <a:r>
              <a:rPr lang="en-US" dirty="0"/>
              <a:t> </a:t>
            </a:r>
            <a:r>
              <a:rPr lang="en-US" dirty="0" err="1"/>
              <a:t>diselenggarakan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konteksnya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penataan</a:t>
            </a:r>
            <a:r>
              <a:rPr lang="en-US" dirty="0"/>
              <a:t> </a:t>
            </a:r>
            <a:r>
              <a:rPr lang="en-US" dirty="0" err="1"/>
              <a:t>kembali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.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jelasnya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diketahui</a:t>
            </a:r>
            <a:r>
              <a:rPr lang="en-US" dirty="0"/>
              <a:t> 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data </a:t>
            </a:r>
            <a:r>
              <a:rPr lang="en-US" dirty="0" err="1"/>
              <a:t>apa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dikelola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SIK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dikembangkan</a:t>
            </a:r>
            <a:r>
              <a:rPr lang="en-US" dirty="0"/>
              <a:t>. </a:t>
            </a:r>
            <a:r>
              <a:rPr lang="en-US" dirty="0" err="1"/>
              <a:t>Bahkan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pula </a:t>
            </a:r>
            <a:r>
              <a:rPr lang="en-US" dirty="0" err="1"/>
              <a:t>diketahui</a:t>
            </a:r>
            <a:r>
              <a:rPr lang="en-US" dirty="0"/>
              <a:t>  </a:t>
            </a:r>
            <a:r>
              <a:rPr lang="en-US" dirty="0" err="1"/>
              <a:t>urutan</a:t>
            </a:r>
            <a:r>
              <a:rPr lang="en-US" dirty="0"/>
              <a:t> </a:t>
            </a:r>
            <a:r>
              <a:rPr lang="en-US" dirty="0" err="1"/>
              <a:t>prioritasnya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SIK yang </a:t>
            </a:r>
            <a:r>
              <a:rPr lang="en-US" dirty="0" err="1"/>
              <a:t>dikembangkan</a:t>
            </a:r>
            <a:r>
              <a:rPr lang="en-US" dirty="0"/>
              <a:t> pun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dicapai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betahap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terlebih</a:t>
            </a:r>
            <a:r>
              <a:rPr lang="en-US" dirty="0"/>
              <a:t> </a:t>
            </a:r>
            <a:r>
              <a:rPr lang="en-US" dirty="0" err="1"/>
              <a:t>dahulu</a:t>
            </a:r>
            <a:r>
              <a:rPr lang="en-US" dirty="0"/>
              <a:t> </a:t>
            </a:r>
            <a:r>
              <a:rPr lang="en-US" dirty="0" err="1"/>
              <a:t>mengelola</a:t>
            </a:r>
            <a:r>
              <a:rPr lang="en-US" dirty="0"/>
              <a:t> 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data yang </a:t>
            </a:r>
            <a:r>
              <a:rPr lang="en-US" dirty="0" err="1"/>
              <a:t>memang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diperlukan</a:t>
            </a:r>
            <a:r>
              <a:rPr lang="en-US" dirty="0"/>
              <a:t> (</a:t>
            </a:r>
            <a:r>
              <a:rPr lang="en-US" i="1" dirty="0"/>
              <a:t>critical success factor</a:t>
            </a:r>
            <a:r>
              <a:rPr lang="en-US" i="1" dirty="0" smtClean="0"/>
              <a:t>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hakikatnya</a:t>
            </a:r>
            <a:r>
              <a:rPr lang="en-US" dirty="0"/>
              <a:t> SIK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berjalan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. SIK </a:t>
            </a:r>
            <a:r>
              <a:rPr lang="en-US" dirty="0" err="1"/>
              <a:t>merupakan</a:t>
            </a:r>
            <a:r>
              <a:rPr lang="en-US" dirty="0"/>
              <a:t> 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fungsional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yang </a:t>
            </a:r>
            <a:r>
              <a:rPr lang="en-US" dirty="0" err="1"/>
              <a:t>komprehensif</a:t>
            </a:r>
            <a:r>
              <a:rPr lang="en-US" dirty="0"/>
              <a:t>, yang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terpadu</a:t>
            </a:r>
            <a:r>
              <a:rPr lang="en-US" dirty="0"/>
              <a:t>, </a:t>
            </a:r>
            <a:r>
              <a:rPr lang="en-US" dirty="0" err="1"/>
              <a:t>meliputi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kuratif</a:t>
            </a:r>
            <a:r>
              <a:rPr lang="en-US" dirty="0"/>
              <a:t>, </a:t>
            </a:r>
            <a:r>
              <a:rPr lang="en-US" dirty="0" err="1"/>
              <a:t>preventif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rehabilitatif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peningkatan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.  SIK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mengupayakan</a:t>
            </a:r>
            <a:r>
              <a:rPr lang="en-US" dirty="0"/>
              <a:t> </a:t>
            </a:r>
            <a:r>
              <a:rPr lang="en-US" dirty="0" err="1"/>
              <a:t>dihasilkannya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diperlukan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pengambilan</a:t>
            </a:r>
            <a:r>
              <a:rPr lang="en-US" dirty="0"/>
              <a:t> </a:t>
            </a:r>
            <a:r>
              <a:rPr lang="en-US" dirty="0" err="1"/>
              <a:t>keputusan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4463356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6600"/>
                </a:solidFill>
              </a:rPr>
              <a:t>DASAR HUKUM</a:t>
            </a:r>
            <a:endParaRPr lang="id-ID" b="1" dirty="0">
              <a:solidFill>
                <a:srgbClr val="0066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0" t="31323" r="11143" b="6539"/>
          <a:stretch/>
        </p:blipFill>
        <p:spPr bwMode="auto">
          <a:xfrm>
            <a:off x="642910" y="2204864"/>
            <a:ext cx="3696374" cy="18233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91" r="26952"/>
          <a:stretch/>
        </p:blipFill>
        <p:spPr bwMode="auto">
          <a:xfrm>
            <a:off x="5076056" y="282964"/>
            <a:ext cx="3672408" cy="6287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85327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720" y="3286124"/>
            <a:ext cx="8536462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2400" b="1" dirty="0">
                <a:solidFill>
                  <a:srgbClr val="006600"/>
                </a:solidFill>
              </a:rPr>
              <a:t>BAB XIV</a:t>
            </a:r>
          </a:p>
          <a:p>
            <a:pPr algn="ctr"/>
            <a:r>
              <a:rPr lang="id-ID" sz="2400" b="1" dirty="0">
                <a:solidFill>
                  <a:srgbClr val="006600"/>
                </a:solidFill>
              </a:rPr>
              <a:t>INFORMASI KESEHATAN</a:t>
            </a:r>
          </a:p>
          <a:p>
            <a:pPr algn="ctr"/>
            <a:r>
              <a:rPr lang="id-ID" sz="2400" dirty="0">
                <a:solidFill>
                  <a:srgbClr val="006600"/>
                </a:solidFill>
              </a:rPr>
              <a:t>Pasal 168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200" dirty="0" smtClean="0">
                <a:solidFill>
                  <a:schemeClr val="accent6">
                    <a:lumMod val="50000"/>
                  </a:schemeClr>
                </a:solidFill>
              </a:rPr>
              <a:t>Untuk </a:t>
            </a:r>
            <a:r>
              <a:rPr lang="id-ID" sz="2200" dirty="0">
                <a:solidFill>
                  <a:schemeClr val="accent6">
                    <a:lumMod val="50000"/>
                  </a:schemeClr>
                </a:solidFill>
              </a:rPr>
              <a:t>menyelenggarakan </a:t>
            </a:r>
            <a:r>
              <a:rPr lang="id-ID" sz="2200" dirty="0" smtClean="0">
                <a:solidFill>
                  <a:schemeClr val="accent6">
                    <a:lumMod val="50000"/>
                  </a:schemeClr>
                </a:solidFill>
              </a:rPr>
              <a:t>upaya kesehatan </a:t>
            </a:r>
            <a:r>
              <a:rPr lang="id-ID" sz="2200" dirty="0">
                <a:solidFill>
                  <a:schemeClr val="accent6">
                    <a:lumMod val="50000"/>
                  </a:schemeClr>
                </a:solidFill>
              </a:rPr>
              <a:t>yang </a:t>
            </a:r>
            <a:r>
              <a:rPr lang="id-ID" sz="2200" dirty="0" smtClean="0">
                <a:solidFill>
                  <a:schemeClr val="accent6">
                    <a:lumMod val="50000"/>
                  </a:schemeClr>
                </a:solidFill>
              </a:rPr>
              <a:t>efektif </a:t>
            </a:r>
            <a:r>
              <a:rPr lang="fi-FI" sz="2200" dirty="0" smtClean="0">
                <a:solidFill>
                  <a:schemeClr val="accent6">
                    <a:lumMod val="50000"/>
                  </a:schemeClr>
                </a:solidFill>
              </a:rPr>
              <a:t>dan </a:t>
            </a:r>
            <a:r>
              <a:rPr lang="fi-FI" sz="2200" dirty="0">
                <a:solidFill>
                  <a:schemeClr val="accent6">
                    <a:lumMod val="50000"/>
                  </a:schemeClr>
                </a:solidFill>
              </a:rPr>
              <a:t>efisien diperlukan informasi kesehatan.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200" dirty="0" smtClean="0">
                <a:solidFill>
                  <a:schemeClr val="accent6">
                    <a:lumMod val="50000"/>
                  </a:schemeClr>
                </a:solidFill>
              </a:rPr>
              <a:t>Informasi </a:t>
            </a:r>
            <a:r>
              <a:rPr lang="id-ID" sz="2200" dirty="0">
                <a:solidFill>
                  <a:schemeClr val="accent6">
                    <a:lumMod val="50000"/>
                  </a:schemeClr>
                </a:solidFill>
              </a:rPr>
              <a:t>kesehatan sebagaimana dimaksud </a:t>
            </a:r>
            <a:r>
              <a:rPr lang="id-ID" sz="2200" dirty="0" smtClean="0">
                <a:solidFill>
                  <a:schemeClr val="accent6">
                    <a:lumMod val="50000"/>
                  </a:schemeClr>
                </a:solidFill>
              </a:rPr>
              <a:t>pada </a:t>
            </a:r>
            <a:r>
              <a:rPr lang="nn-NO" sz="2200" dirty="0" smtClean="0">
                <a:solidFill>
                  <a:schemeClr val="accent6">
                    <a:lumMod val="50000"/>
                  </a:schemeClr>
                </a:solidFill>
              </a:rPr>
              <a:t>ayat </a:t>
            </a:r>
            <a:r>
              <a:rPr lang="nn-NO" sz="2200" dirty="0">
                <a:solidFill>
                  <a:schemeClr val="accent6">
                    <a:lumMod val="50000"/>
                  </a:schemeClr>
                </a:solidFill>
              </a:rPr>
              <a:t>(1) dilakukan melalui sistem informasi dan </a:t>
            </a:r>
            <a:r>
              <a:rPr lang="nn-NO" sz="2200" dirty="0" smtClean="0">
                <a:solidFill>
                  <a:schemeClr val="accent6">
                    <a:lumMod val="50000"/>
                  </a:schemeClr>
                </a:solidFill>
              </a:rPr>
              <a:t>melalui</a:t>
            </a:r>
            <a:r>
              <a:rPr lang="id-ID" sz="2200" dirty="0" smtClean="0">
                <a:solidFill>
                  <a:schemeClr val="accent6">
                    <a:lumMod val="50000"/>
                  </a:schemeClr>
                </a:solidFill>
              </a:rPr>
              <a:t> lintas </a:t>
            </a:r>
            <a:r>
              <a:rPr lang="id-ID" sz="2200" dirty="0">
                <a:solidFill>
                  <a:schemeClr val="accent6">
                    <a:lumMod val="50000"/>
                  </a:schemeClr>
                </a:solidFill>
              </a:rPr>
              <a:t>sektor.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200" dirty="0" smtClean="0">
                <a:solidFill>
                  <a:schemeClr val="accent6">
                    <a:lumMod val="50000"/>
                  </a:schemeClr>
                </a:solidFill>
              </a:rPr>
              <a:t>Ketentuan </a:t>
            </a:r>
            <a:r>
              <a:rPr lang="id-ID" sz="2200" dirty="0">
                <a:solidFill>
                  <a:schemeClr val="accent6">
                    <a:lumMod val="50000"/>
                  </a:schemeClr>
                </a:solidFill>
              </a:rPr>
              <a:t>lebih lanjut mengenai sistem </a:t>
            </a:r>
            <a:r>
              <a:rPr lang="id-ID" sz="2200" dirty="0" smtClean="0">
                <a:solidFill>
                  <a:schemeClr val="accent6">
                    <a:lumMod val="50000"/>
                  </a:schemeClr>
                </a:solidFill>
              </a:rPr>
              <a:t>informasi sebagaimana </a:t>
            </a:r>
            <a:r>
              <a:rPr lang="id-ID" sz="2200" dirty="0">
                <a:solidFill>
                  <a:schemeClr val="accent6">
                    <a:lumMod val="50000"/>
                  </a:schemeClr>
                </a:solidFill>
              </a:rPr>
              <a:t>dimaksud pada ayat (2) diatur </a:t>
            </a:r>
            <a:r>
              <a:rPr lang="id-ID" sz="2200" dirty="0" smtClean="0">
                <a:solidFill>
                  <a:schemeClr val="accent6">
                    <a:lumMod val="50000"/>
                  </a:schemeClr>
                </a:solidFill>
              </a:rPr>
              <a:t>dengan Peraturan </a:t>
            </a:r>
            <a:r>
              <a:rPr lang="id-ID" sz="2200" dirty="0">
                <a:solidFill>
                  <a:schemeClr val="accent6">
                    <a:lumMod val="50000"/>
                  </a:schemeClr>
                </a:solidFill>
              </a:rPr>
              <a:t>Pemerintah</a:t>
            </a:r>
            <a:r>
              <a:rPr lang="id-ID" sz="2200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id-ID" sz="22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4" t="21520" r="13428" b="7555"/>
          <a:stretch/>
        </p:blipFill>
        <p:spPr bwMode="auto">
          <a:xfrm>
            <a:off x="2143108" y="357166"/>
            <a:ext cx="4857784" cy="2727756"/>
          </a:xfrm>
          <a:prstGeom prst="rect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1780439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827" y="32079"/>
            <a:ext cx="2717800" cy="884442"/>
          </a:xfrm>
        </p:spPr>
        <p:txBody>
          <a:bodyPr>
            <a:noAutofit/>
          </a:bodyPr>
          <a:lstStyle/>
          <a:p>
            <a:pPr algn="l"/>
            <a:r>
              <a:rPr lang="en-US" sz="2000" b="1" dirty="0" err="1" smtClean="0"/>
              <a:t>Strategi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b="1" dirty="0" smtClean="0"/>
              <a:t>e-</a:t>
            </a:r>
            <a:r>
              <a:rPr lang="en-US" sz="2000" b="1" dirty="0" err="1" smtClean="0"/>
              <a:t>Kesehatan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Nasional</a:t>
            </a:r>
            <a:endParaRPr lang="en-US" sz="2000" b="1" dirty="0"/>
          </a:p>
        </p:txBody>
      </p:sp>
      <p:sp>
        <p:nvSpPr>
          <p:cNvPr id="3075" name="AutoShape 2"/>
          <p:cNvSpPr>
            <a:spLocks noChangeArrowheads="1"/>
          </p:cNvSpPr>
          <p:nvPr/>
        </p:nvSpPr>
        <p:spPr bwMode="auto">
          <a:xfrm>
            <a:off x="467549" y="1429469"/>
            <a:ext cx="8208913" cy="904678"/>
          </a:xfrm>
          <a:prstGeom prst="roundRect">
            <a:avLst>
              <a:gd name="adj" fmla="val 144"/>
            </a:avLst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80000"/>
              </a:lnSpc>
            </a:pPr>
            <a:r>
              <a:rPr lang="id-ID" sz="15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Misi 1</a:t>
            </a:r>
            <a:r>
              <a:rPr lang="id-ID" sz="15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.</a:t>
            </a:r>
            <a:r>
              <a:rPr lang="id-ID" sz="15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Menata </a:t>
            </a:r>
            <a:r>
              <a:rPr lang="id-ID" sz="15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dan menguatkan </a:t>
            </a:r>
            <a:r>
              <a:rPr lang="id-ID" sz="1500" dirty="0">
                <a:solidFill>
                  <a:srgbClr val="0000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tata kelola </a:t>
            </a:r>
            <a:r>
              <a:rPr lang="id-ID" sz="15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dan </a:t>
            </a:r>
            <a:r>
              <a:rPr lang="id-ID" sz="1500" dirty="0">
                <a:solidFill>
                  <a:srgbClr val="0000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kepemimpinan </a:t>
            </a:r>
            <a:r>
              <a:rPr lang="id-ID" sz="15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kesehatan nasional </a:t>
            </a:r>
            <a:r>
              <a:rPr lang="id-ID" sz="15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agar terjadi mekanisme kerja sistem yang terkoordinasi serta terbangun </a:t>
            </a:r>
            <a:r>
              <a:rPr lang="id-ID" sz="15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komitmen</a:t>
            </a:r>
            <a:endParaRPr lang="en-ID" sz="1500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076" name="AutoShape 3"/>
          <p:cNvSpPr>
            <a:spLocks noChangeArrowheads="1"/>
          </p:cNvSpPr>
          <p:nvPr/>
        </p:nvSpPr>
        <p:spPr bwMode="auto">
          <a:xfrm>
            <a:off x="457200" y="2428875"/>
            <a:ext cx="1652536" cy="4294138"/>
          </a:xfrm>
          <a:prstGeom prst="roundRect">
            <a:avLst>
              <a:gd name="adj" fmla="val 65"/>
            </a:avLst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id-ID" sz="15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Misi 2.</a:t>
            </a:r>
            <a:r>
              <a:rPr lang="id-ID" sz="15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Meningkatkan </a:t>
            </a:r>
            <a:r>
              <a:rPr lang="id-ID" sz="15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dan memperluas </a:t>
            </a:r>
            <a:r>
              <a:rPr lang="id-ID" sz="1500" dirty="0">
                <a:solidFill>
                  <a:srgbClr val="0000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investasi </a:t>
            </a:r>
            <a:r>
              <a:rPr lang="id-ID" sz="15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dan memilih </a:t>
            </a:r>
            <a:r>
              <a:rPr lang="id-ID" sz="1500" dirty="0">
                <a:solidFill>
                  <a:srgbClr val="0000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strategi </a:t>
            </a:r>
            <a:r>
              <a:rPr lang="id-ID" sz="15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yang tepat untuk untuk mempercepat implementasi </a:t>
            </a:r>
            <a:r>
              <a:rPr lang="id-ID" sz="15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e-kesehatan </a:t>
            </a:r>
            <a:r>
              <a:rPr lang="id-ID" sz="15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dalam kondisi keterbatasan sumber daya</a:t>
            </a:r>
            <a:endParaRPr lang="en-US" sz="1500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077" name="AutoShape 4"/>
          <p:cNvSpPr>
            <a:spLocks noChangeArrowheads="1"/>
          </p:cNvSpPr>
          <p:nvPr/>
        </p:nvSpPr>
        <p:spPr bwMode="auto">
          <a:xfrm>
            <a:off x="2222406" y="2428875"/>
            <a:ext cx="2857599" cy="1349374"/>
          </a:xfrm>
          <a:prstGeom prst="roundRect">
            <a:avLst>
              <a:gd name="adj" fmla="val 102"/>
            </a:avLst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id-ID" sz="15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Misi 3.</a:t>
            </a:r>
            <a:r>
              <a:rPr lang="id-ID" sz="15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Memperluas </a:t>
            </a:r>
            <a:r>
              <a:rPr lang="id-ID" sz="15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dan meningkatkan </a:t>
            </a:r>
            <a:r>
              <a:rPr lang="id-ID" sz="1500" dirty="0">
                <a:solidFill>
                  <a:srgbClr val="0000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layanan</a:t>
            </a:r>
            <a:r>
              <a:rPr lang="id-ID" sz="15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dan </a:t>
            </a:r>
            <a:r>
              <a:rPr lang="id-ID" sz="1500" dirty="0">
                <a:solidFill>
                  <a:srgbClr val="0000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aplikasi</a:t>
            </a:r>
            <a:r>
              <a:rPr lang="id-ID" sz="15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sistem </a:t>
            </a:r>
            <a:r>
              <a:rPr lang="id-ID" sz="15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TIK yang </a:t>
            </a:r>
            <a:r>
              <a:rPr lang="id-ID" sz="15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mampu meningkatkan kualitas proses kerja pelayanan kesehatan</a:t>
            </a:r>
            <a:r>
              <a:rPr lang="en-ID" sz="15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endParaRPr lang="en-US" sz="1500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078" name="AutoShape 5"/>
          <p:cNvSpPr>
            <a:spLocks noChangeArrowheads="1"/>
          </p:cNvSpPr>
          <p:nvPr/>
        </p:nvSpPr>
        <p:spPr bwMode="auto">
          <a:xfrm>
            <a:off x="2222401" y="3905250"/>
            <a:ext cx="2857598" cy="1333500"/>
          </a:xfrm>
          <a:prstGeom prst="roundRect">
            <a:avLst>
              <a:gd name="adj" fmla="val 97"/>
            </a:avLst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id-ID" sz="15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Misi 4.</a:t>
            </a:r>
            <a:r>
              <a:rPr lang="id-ID" sz="15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Menata </a:t>
            </a:r>
            <a:r>
              <a:rPr lang="id-ID" sz="1500" dirty="0">
                <a:solidFill>
                  <a:srgbClr val="0000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standarisasi </a:t>
            </a:r>
            <a:r>
              <a:rPr lang="id-ID" sz="15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informatika kesehatan dan </a:t>
            </a:r>
            <a:r>
              <a:rPr lang="id-ID" sz="1500" dirty="0">
                <a:solidFill>
                  <a:srgbClr val="0000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interoperabilitas</a:t>
            </a:r>
            <a:r>
              <a:rPr lang="id-ID" sz="15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sistem untuk mengatasi kompleksitas sistem layanan </a:t>
            </a:r>
            <a:r>
              <a:rPr lang="id-ID" sz="15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kesehatan</a:t>
            </a:r>
            <a:endParaRPr lang="en-US" sz="1500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079" name="AutoShape 6"/>
          <p:cNvSpPr>
            <a:spLocks noChangeArrowheads="1"/>
          </p:cNvSpPr>
          <p:nvPr/>
        </p:nvSpPr>
        <p:spPr bwMode="auto">
          <a:xfrm>
            <a:off x="2222406" y="5365751"/>
            <a:ext cx="2857599" cy="1349374"/>
          </a:xfrm>
          <a:prstGeom prst="roundRect">
            <a:avLst>
              <a:gd name="adj" fmla="val 106"/>
            </a:avLst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id-ID" sz="15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Misi 5.</a:t>
            </a:r>
            <a:r>
              <a:rPr lang="id-ID" sz="15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Memperluas </a:t>
            </a:r>
            <a:r>
              <a:rPr lang="id-ID" sz="15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dan memperkuat </a:t>
            </a:r>
            <a:r>
              <a:rPr lang="id-ID" sz="1500" dirty="0">
                <a:solidFill>
                  <a:srgbClr val="0000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infrastruktur </a:t>
            </a:r>
            <a:r>
              <a:rPr lang="id-ID" sz="15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teknologi informasi dan komunikasi untuk implementasi e-kesehatan secara luas</a:t>
            </a:r>
            <a:r>
              <a:rPr lang="en-ID" sz="15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endParaRPr lang="en-US" sz="1500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080" name="AutoShape 7"/>
          <p:cNvSpPr>
            <a:spLocks noChangeArrowheads="1"/>
          </p:cNvSpPr>
          <p:nvPr/>
        </p:nvSpPr>
        <p:spPr bwMode="auto">
          <a:xfrm>
            <a:off x="5207000" y="2428874"/>
            <a:ext cx="1675581" cy="4286249"/>
          </a:xfrm>
          <a:prstGeom prst="roundRect">
            <a:avLst>
              <a:gd name="adj" fmla="val 74"/>
            </a:avLst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 </a:t>
            </a:r>
            <a:r>
              <a:rPr lang="en-US" sz="1500" dirty="0" err="1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Misi</a:t>
            </a:r>
            <a:r>
              <a:rPr lang="en-US" sz="15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6.</a:t>
            </a:r>
            <a:r>
              <a:rPr lang="en-US" sz="15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id-ID" sz="15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Menata </a:t>
            </a:r>
            <a:r>
              <a:rPr lang="id-ID" sz="15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dan menguatkan </a:t>
            </a:r>
            <a:r>
              <a:rPr lang="id-ID" sz="1500" dirty="0" smtClean="0">
                <a:solidFill>
                  <a:srgbClr val="0000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peraturan</a:t>
            </a:r>
            <a:r>
              <a:rPr lang="id-ID" sz="15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, </a:t>
            </a:r>
            <a:r>
              <a:rPr lang="id-ID" sz="1500" dirty="0">
                <a:solidFill>
                  <a:srgbClr val="0000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kebijakan</a:t>
            </a:r>
            <a:r>
              <a:rPr lang="id-ID" sz="15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, dan </a:t>
            </a:r>
            <a:r>
              <a:rPr lang="id-ID" sz="1500" dirty="0">
                <a:solidFill>
                  <a:srgbClr val="0000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pemenuhan </a:t>
            </a:r>
            <a:r>
              <a:rPr lang="id-ID" sz="15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kebijakan </a:t>
            </a:r>
            <a:r>
              <a:rPr lang="id-ID" sz="15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e-kesehatan </a:t>
            </a:r>
            <a:r>
              <a:rPr lang="id-ID" sz="15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nasional sebagai landasan, arah, dan tujuan implementasi </a:t>
            </a:r>
            <a:r>
              <a:rPr lang="id-ID" sz="15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e-kesehatan </a:t>
            </a:r>
            <a:r>
              <a:rPr lang="id-ID" sz="15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ke depan, serta menjamin integritas sistem layanan kesehatan</a:t>
            </a:r>
            <a:endParaRPr lang="en-US" sz="1500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081" name="AutoShape 8"/>
          <p:cNvSpPr>
            <a:spLocks noChangeArrowheads="1"/>
          </p:cNvSpPr>
          <p:nvPr/>
        </p:nvSpPr>
        <p:spPr bwMode="auto">
          <a:xfrm>
            <a:off x="7000880" y="2428874"/>
            <a:ext cx="1675581" cy="4286249"/>
          </a:xfrm>
          <a:prstGeom prst="roundRect">
            <a:avLst>
              <a:gd name="adj" fmla="val 74"/>
            </a:avLst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id-ID" sz="1500" dirty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Misi 7.</a:t>
            </a:r>
            <a:r>
              <a:rPr lang="id-ID" sz="15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Meningkatkan dan memperkuat </a:t>
            </a:r>
            <a:r>
              <a:rPr lang="id-ID" sz="1500" dirty="0">
                <a:solidFill>
                  <a:srgbClr val="0000FF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sumber daya manusia </a:t>
            </a:r>
            <a:r>
              <a:rPr lang="id-ID" sz="15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di bidang teknologi informasi dan komunikasi</a:t>
            </a:r>
            <a:endParaRPr lang="en-US" sz="1500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52757" y="222251"/>
            <a:ext cx="5723705" cy="10953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6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Visi.</a:t>
            </a:r>
            <a:r>
              <a:rPr lang="id-ID" sz="1600" dirty="0" smtClean="0">
                <a:solidFill>
                  <a:srgbClr val="008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id-ID" sz="1600" dirty="0">
                <a:solidFill>
                  <a:srgbClr val="008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Terwujudnya implementasi e-kesehatan secara luas yang mampu meningkatkan aksesibilitas dan kesinambungan layanan kesehatan </a:t>
            </a:r>
            <a:r>
              <a:rPr lang="id-ID" sz="1600" dirty="0" smtClean="0">
                <a:solidFill>
                  <a:srgbClr val="008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berkualitas bagi </a:t>
            </a:r>
            <a:r>
              <a:rPr lang="id-ID" sz="1600" dirty="0">
                <a:solidFill>
                  <a:srgbClr val="008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seluruh rakyat Indonesia</a:t>
            </a:r>
            <a:endParaRPr lang="en-US" sz="1600" dirty="0">
              <a:solidFill>
                <a:srgbClr val="008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Oval 3"/>
          <p:cNvSpPr/>
          <p:nvPr/>
        </p:nvSpPr>
        <p:spPr>
          <a:xfrm>
            <a:off x="467549" y="1119357"/>
            <a:ext cx="8208912" cy="1555075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781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itle 5"/>
          <p:cNvSpPr>
            <a:spLocks noGrp="1"/>
          </p:cNvSpPr>
          <p:nvPr>
            <p:ph type="title" idx="4294967295"/>
          </p:nvPr>
        </p:nvSpPr>
        <p:spPr>
          <a:xfrm>
            <a:off x="457200" y="225052"/>
            <a:ext cx="8229600" cy="675150"/>
          </a:xfrm>
        </p:spPr>
        <p:txBody>
          <a:bodyPr>
            <a:normAutofit fontScale="90000"/>
          </a:bodyPr>
          <a:lstStyle/>
          <a:p>
            <a:r>
              <a:rPr lang="id-ID" altLang="id-ID" dirty="0" smtClean="0"/>
              <a:t>Kerangka Kebijakan SIK</a:t>
            </a:r>
          </a:p>
        </p:txBody>
      </p:sp>
      <p:sp>
        <p:nvSpPr>
          <p:cNvPr id="7" name="Rectangle 6"/>
          <p:cNvSpPr/>
          <p:nvPr/>
        </p:nvSpPr>
        <p:spPr>
          <a:xfrm>
            <a:off x="2125503" y="5210448"/>
            <a:ext cx="6679473" cy="978974"/>
          </a:xfrm>
          <a:prstGeom prst="rect">
            <a:avLst/>
          </a:prstGeom>
          <a:solidFill>
            <a:srgbClr val="92D050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9pPr>
          </a:lstStyle>
          <a:p>
            <a:pPr algn="ctr"/>
            <a:r>
              <a:rPr lang="id-ID" sz="1700" b="1" dirty="0">
                <a:solidFill>
                  <a:srgbClr val="0000FF"/>
                </a:solidFill>
                <a:latin typeface="+mn-lt"/>
              </a:rPr>
              <a:t>Misi 1</a:t>
            </a:r>
            <a:r>
              <a:rPr lang="id-ID" sz="1700" dirty="0">
                <a:latin typeface="+mn-lt"/>
              </a:rPr>
              <a:t>. Memperkuat Sumber Daya SIK yang meliputi Penetapan Landasan Hukum, Kebijakan, Advokasi dan Koordinasi u</a:t>
            </a:r>
            <a:r>
              <a:rPr lang="en-US" sz="1700" dirty="0" err="1">
                <a:latin typeface="+mn-lt"/>
              </a:rPr>
              <a:t>ntuk</a:t>
            </a:r>
            <a:r>
              <a:rPr lang="en-US" sz="1700" dirty="0">
                <a:latin typeface="+mn-lt"/>
              </a:rPr>
              <a:t> </a:t>
            </a:r>
            <a:r>
              <a:rPr lang="id-ID" sz="1700" dirty="0">
                <a:latin typeface="+mn-lt"/>
              </a:rPr>
              <a:t>Pendanaan, SDM</a:t>
            </a:r>
            <a:r>
              <a:rPr lang="en-US" sz="1700" dirty="0">
                <a:latin typeface="+mn-lt"/>
              </a:rPr>
              <a:t>,</a:t>
            </a:r>
            <a:r>
              <a:rPr lang="id-ID" sz="1700" dirty="0">
                <a:latin typeface="+mn-lt"/>
              </a:rPr>
              <a:t> Infrastruktur, </a:t>
            </a:r>
            <a:r>
              <a:rPr lang="id-ID" sz="1700" dirty="0" smtClean="0">
                <a:latin typeface="+mn-lt"/>
              </a:rPr>
              <a:t>dan Kelembagaan</a:t>
            </a:r>
            <a:endParaRPr lang="en-ID" sz="1700" dirty="0">
              <a:latin typeface="+mn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25503" y="2454815"/>
            <a:ext cx="2136537" cy="2618194"/>
          </a:xfrm>
          <a:prstGeom prst="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1"/>
          <a:lstStyle>
            <a:lvl1pPr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9pPr>
          </a:lstStyle>
          <a:p>
            <a:pPr algn="ctr"/>
            <a:r>
              <a:rPr lang="id-ID" sz="1600" b="1" dirty="0" smtClean="0">
                <a:solidFill>
                  <a:srgbClr val="0000FF"/>
                </a:solidFill>
                <a:latin typeface="+mn-lt"/>
              </a:rPr>
              <a:t>Misi </a:t>
            </a:r>
            <a:r>
              <a:rPr lang="id-ID" sz="1600" b="1" dirty="0">
                <a:solidFill>
                  <a:srgbClr val="0000FF"/>
                </a:solidFill>
                <a:latin typeface="+mn-lt"/>
              </a:rPr>
              <a:t>2</a:t>
            </a:r>
            <a:r>
              <a:rPr lang="id-ID" sz="1600" dirty="0">
                <a:latin typeface="+mn-lt"/>
              </a:rPr>
              <a:t>. Mengembangkan Indikator Kesehatan </a:t>
            </a:r>
            <a:r>
              <a:rPr lang="en-US" sz="1600" dirty="0">
                <a:latin typeface="+mn-lt"/>
              </a:rPr>
              <a:t>yang </a:t>
            </a:r>
            <a:r>
              <a:rPr lang="id-ID" sz="1600" dirty="0">
                <a:latin typeface="+mn-lt"/>
              </a:rPr>
              <a:t>dapat Menggambarkan </a:t>
            </a:r>
            <a:r>
              <a:rPr lang="en-US" sz="1600" dirty="0" err="1">
                <a:latin typeface="+mn-lt"/>
              </a:rPr>
              <a:t>Upaya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dan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Capaian</a:t>
            </a:r>
            <a:r>
              <a:rPr lang="en-US" sz="1600" dirty="0">
                <a:latin typeface="+mn-lt"/>
              </a:rPr>
              <a:t> Pembangunan </a:t>
            </a:r>
            <a:r>
              <a:rPr lang="id-ID" sz="1600" dirty="0">
                <a:latin typeface="+mn-lt"/>
              </a:rPr>
              <a:t>Kesehatan </a:t>
            </a:r>
            <a:r>
              <a:rPr lang="id-ID" sz="1600" dirty="0" smtClean="0">
                <a:latin typeface="+mn-lt"/>
              </a:rPr>
              <a:t>Masyarakat</a:t>
            </a:r>
          </a:p>
        </p:txBody>
      </p:sp>
      <p:sp>
        <p:nvSpPr>
          <p:cNvPr id="10" name="Rectangle 9"/>
          <p:cNvSpPr/>
          <p:nvPr/>
        </p:nvSpPr>
        <p:spPr>
          <a:xfrm>
            <a:off x="6668433" y="2438513"/>
            <a:ext cx="2136536" cy="2618194"/>
          </a:xfrm>
          <a:prstGeom prst="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1"/>
          <a:lstStyle>
            <a:lvl1pPr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9pPr>
          </a:lstStyle>
          <a:p>
            <a:pPr algn="ctr"/>
            <a:r>
              <a:rPr lang="id-ID" sz="1700" b="1" dirty="0">
                <a:solidFill>
                  <a:srgbClr val="0000FF"/>
                </a:solidFill>
                <a:latin typeface="+mn-lt"/>
              </a:rPr>
              <a:t>Misi 4</a:t>
            </a:r>
            <a:r>
              <a:rPr lang="id-ID" sz="1700" dirty="0">
                <a:latin typeface="+mn-lt"/>
              </a:rPr>
              <a:t>. Meningkatkan Kualitas Manajemen Data Kesehatan yang Meliputi Pengumpulan, Penyimpanan, dan Analisis Data, serta Diseminasi Informasi</a:t>
            </a:r>
            <a:endParaRPr lang="en-ID" sz="1700" dirty="0">
              <a:latin typeface="+mn-l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125503" y="1484035"/>
            <a:ext cx="6679473" cy="79257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9pPr>
          </a:lstStyle>
          <a:p>
            <a:pPr algn="ctr"/>
            <a:r>
              <a:rPr lang="id-ID" sz="1700" b="1" dirty="0">
                <a:solidFill>
                  <a:srgbClr val="0000FF"/>
                </a:solidFill>
                <a:latin typeface="+mn-lt"/>
              </a:rPr>
              <a:t>Misi 5</a:t>
            </a:r>
            <a:r>
              <a:rPr lang="id-ID" sz="1700" dirty="0">
                <a:latin typeface="+mn-lt"/>
              </a:rPr>
              <a:t>. Meningkatkan Pemanfaatan dan Penyebarluasan Informasi untuk Meningkatkan Manajemen dan Pelayanan Berbasis Bukti</a:t>
            </a:r>
            <a:endParaRPr lang="en-ID" sz="1700" dirty="0">
              <a:latin typeface="+mn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396971" y="2438513"/>
            <a:ext cx="2136537" cy="2618194"/>
          </a:xfrm>
          <a:prstGeom prst="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1"/>
          <a:lstStyle>
            <a:lvl1pPr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9pPr>
          </a:lstStyle>
          <a:p>
            <a:pPr algn="ctr"/>
            <a:r>
              <a:rPr lang="id-ID" sz="1700" b="1" dirty="0" smtClean="0">
                <a:solidFill>
                  <a:srgbClr val="0000FF"/>
                </a:solidFill>
                <a:latin typeface="+mn-lt"/>
              </a:rPr>
              <a:t>Misi 3</a:t>
            </a:r>
            <a:r>
              <a:rPr lang="id-ID" sz="1700" dirty="0" smtClean="0">
                <a:latin typeface="+mn-lt"/>
              </a:rPr>
              <a:t>.</a:t>
            </a:r>
          </a:p>
          <a:p>
            <a:pPr algn="ctr"/>
            <a:r>
              <a:rPr lang="id-ID" sz="1700" dirty="0" smtClean="0">
                <a:latin typeface="+mn-lt"/>
              </a:rPr>
              <a:t>Memperkuat </a:t>
            </a:r>
            <a:r>
              <a:rPr lang="id-ID" sz="1700" dirty="0">
                <a:latin typeface="+mn-lt"/>
              </a:rPr>
              <a:t>Sumber Data dan Membangun Jejaringnya dengan Semua Pemangku </a:t>
            </a:r>
            <a:r>
              <a:rPr lang="id-ID" sz="1700" dirty="0" smtClean="0">
                <a:latin typeface="+mn-lt"/>
              </a:rPr>
              <a:t>Kepentingan</a:t>
            </a:r>
            <a:endParaRPr lang="id-ID" sz="1700" dirty="0">
              <a:latin typeface="+mn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19055" y="1484031"/>
            <a:ext cx="1645472" cy="470539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 cmpd="sng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900" b="1" dirty="0" smtClean="0">
                <a:solidFill>
                  <a:srgbClr val="FF0000"/>
                </a:solidFill>
              </a:rPr>
              <a:t>Visi.</a:t>
            </a:r>
          </a:p>
          <a:p>
            <a:pPr algn="ctr"/>
            <a:r>
              <a:rPr lang="id-ID" sz="1900" dirty="0" smtClean="0">
                <a:solidFill>
                  <a:schemeClr val="tx1"/>
                </a:solidFill>
              </a:rPr>
              <a:t>Mencapai </a:t>
            </a:r>
            <a:r>
              <a:rPr lang="id-ID" sz="1900" dirty="0">
                <a:solidFill>
                  <a:schemeClr val="tx1"/>
                </a:solidFill>
              </a:rPr>
              <a:t>SIK terintegrasi yang handal,  yang mampu memberi dukungan secara adekuat bagi manajemen pembangunan kesehatan</a:t>
            </a:r>
            <a:r>
              <a:rPr lang="en-ID" sz="1900" dirty="0">
                <a:solidFill>
                  <a:schemeClr val="tx1"/>
                </a:solidFill>
              </a:rPr>
              <a:t> </a:t>
            </a:r>
            <a:endParaRPr lang="en-US" sz="1900" dirty="0">
              <a:solidFill>
                <a:schemeClr val="tx1"/>
              </a:solidFill>
            </a:endParaRPr>
          </a:p>
          <a:p>
            <a:pPr algn="ctr"/>
            <a:endParaRPr lang="en-US" sz="1900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2125503" y="5073009"/>
            <a:ext cx="6679473" cy="136345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0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492691"/>
            <a:ext cx="4038600" cy="452596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55000" lnSpcReduction="20000"/>
          </a:bodyPr>
          <a:lstStyle/>
          <a:p>
            <a:pPr marL="269875" lvl="0" indent="-269875"/>
            <a:r>
              <a:rPr lang="id-ID" dirty="0"/>
              <a:t>UU </a:t>
            </a:r>
            <a:r>
              <a:rPr lang="en-US" dirty="0"/>
              <a:t>29/2004 </a:t>
            </a:r>
            <a:r>
              <a:rPr lang="id-ID" dirty="0" smtClean="0"/>
              <a:t>Pradok</a:t>
            </a:r>
          </a:p>
          <a:p>
            <a:pPr marL="269875" lvl="0" indent="-269875"/>
            <a:r>
              <a:rPr lang="id-ID" dirty="0" smtClean="0"/>
              <a:t>UU 40/2004 SJSN</a:t>
            </a:r>
          </a:p>
          <a:p>
            <a:pPr marL="269875" lvl="0" indent="-269875"/>
            <a:r>
              <a:rPr lang="id-ID" dirty="0" smtClean="0"/>
              <a:t>UU 11</a:t>
            </a:r>
            <a:r>
              <a:rPr lang="en-US" dirty="0" smtClean="0"/>
              <a:t>/</a:t>
            </a:r>
            <a:r>
              <a:rPr lang="id-ID" dirty="0" smtClean="0"/>
              <a:t>2008 ITE</a:t>
            </a:r>
          </a:p>
          <a:p>
            <a:pPr marL="269875" lvl="0" indent="-269875"/>
            <a:r>
              <a:rPr lang="id-ID" dirty="0" smtClean="0"/>
              <a:t>UU 14</a:t>
            </a:r>
            <a:r>
              <a:rPr lang="en-US" dirty="0" smtClean="0"/>
              <a:t>/</a:t>
            </a:r>
            <a:r>
              <a:rPr lang="id-ID" dirty="0" smtClean="0"/>
              <a:t>2008 KIP</a:t>
            </a:r>
          </a:p>
          <a:p>
            <a:pPr marL="269875" indent="-269875"/>
            <a:r>
              <a:rPr lang="en-US" dirty="0"/>
              <a:t>UU 36/2009 </a:t>
            </a:r>
            <a:r>
              <a:rPr lang="en-US" dirty="0" err="1"/>
              <a:t>Kesehatan</a:t>
            </a:r>
            <a:endParaRPr lang="en-US" dirty="0"/>
          </a:p>
          <a:p>
            <a:pPr marL="269875" lvl="0" indent="-269875"/>
            <a:r>
              <a:rPr lang="id-ID" dirty="0"/>
              <a:t>UU </a:t>
            </a:r>
            <a:r>
              <a:rPr lang="en-US" dirty="0"/>
              <a:t>44/2009 </a:t>
            </a:r>
            <a:r>
              <a:rPr lang="en-US" dirty="0" smtClean="0"/>
              <a:t>RS</a:t>
            </a:r>
          </a:p>
          <a:p>
            <a:pPr marL="269875" lvl="0" indent="-269875"/>
            <a:r>
              <a:rPr lang="en-US" dirty="0" smtClean="0"/>
              <a:t>U</a:t>
            </a:r>
            <a:r>
              <a:rPr lang="id-ID" dirty="0" smtClean="0"/>
              <a:t>U 23</a:t>
            </a:r>
            <a:r>
              <a:rPr lang="en-US" dirty="0" smtClean="0"/>
              <a:t>/</a:t>
            </a:r>
            <a:r>
              <a:rPr lang="id-ID" dirty="0" smtClean="0"/>
              <a:t>2013 Adminduk</a:t>
            </a:r>
          </a:p>
          <a:p>
            <a:pPr marL="269875" lvl="0" indent="-269875"/>
            <a:r>
              <a:rPr lang="en-US" dirty="0" smtClean="0"/>
              <a:t>PP 82/2012 P</a:t>
            </a:r>
            <a:r>
              <a:rPr lang="id-ID" dirty="0" smtClean="0"/>
              <a:t>S</a:t>
            </a:r>
            <a:r>
              <a:rPr lang="en-US" dirty="0" smtClean="0"/>
              <a:t>TE</a:t>
            </a:r>
          </a:p>
          <a:p>
            <a:pPr marL="269875" lvl="0" indent="-269875"/>
            <a:r>
              <a:rPr lang="en-US" dirty="0" smtClean="0"/>
              <a:t>PP 46/2014 SIK</a:t>
            </a:r>
          </a:p>
          <a:p>
            <a:pPr marL="269875" lvl="0" indent="-269875"/>
            <a:r>
              <a:rPr lang="en-US" dirty="0" err="1" smtClean="0"/>
              <a:t>Perpres</a:t>
            </a:r>
            <a:r>
              <a:rPr lang="en-US" dirty="0" smtClean="0"/>
              <a:t> 72/2012 SKN</a:t>
            </a:r>
          </a:p>
          <a:p>
            <a:pPr marL="269875" lvl="0" indent="-269875"/>
            <a:r>
              <a:rPr lang="en-US" dirty="0" err="1" smtClean="0"/>
              <a:t>Perpres</a:t>
            </a:r>
            <a:r>
              <a:rPr lang="en-US" dirty="0" smtClean="0"/>
              <a:t> 96/2014 RPI</a:t>
            </a:r>
          </a:p>
          <a:p>
            <a:pPr marL="269875" lvl="0" indent="-269875"/>
            <a:r>
              <a:rPr lang="en-US" dirty="0" smtClean="0"/>
              <a:t>KMK 50/1998 </a:t>
            </a:r>
            <a:r>
              <a:rPr lang="en-US" dirty="0" err="1" smtClean="0"/>
              <a:t>Pemberlakuan</a:t>
            </a:r>
            <a:r>
              <a:rPr lang="en-US" dirty="0" smtClean="0"/>
              <a:t> ICD 10</a:t>
            </a:r>
          </a:p>
          <a:p>
            <a:pPr marL="269875" indent="-269875"/>
            <a:r>
              <a:rPr lang="en-US" dirty="0" smtClean="0"/>
              <a:t>KMK </a:t>
            </a:r>
            <a:r>
              <a:rPr lang="en-US" dirty="0"/>
              <a:t>844/</a:t>
            </a:r>
            <a:r>
              <a:rPr lang="en-US" dirty="0" smtClean="0"/>
              <a:t>2006</a:t>
            </a:r>
            <a:r>
              <a:rPr lang="en-US" dirty="0"/>
              <a:t> </a:t>
            </a:r>
            <a:r>
              <a:rPr lang="en-US" dirty="0" err="1" smtClean="0"/>
              <a:t>Standar</a:t>
            </a:r>
            <a:r>
              <a:rPr lang="en-US" dirty="0" smtClean="0"/>
              <a:t> </a:t>
            </a:r>
            <a:r>
              <a:rPr lang="en-US" dirty="0" err="1" smtClean="0"/>
              <a:t>Kode</a:t>
            </a:r>
            <a:r>
              <a:rPr lang="en-US" dirty="0" smtClean="0"/>
              <a:t> Data</a:t>
            </a:r>
            <a:endParaRPr lang="en-US" dirty="0"/>
          </a:p>
          <a:p>
            <a:pPr marL="269875" indent="-269875"/>
            <a:r>
              <a:rPr lang="en-US" dirty="0" smtClean="0"/>
              <a:t>KMK </a:t>
            </a:r>
            <a:r>
              <a:rPr lang="en-US" dirty="0"/>
              <a:t>269/</a:t>
            </a:r>
            <a:r>
              <a:rPr lang="en-US" dirty="0" smtClean="0"/>
              <a:t>2008</a:t>
            </a:r>
            <a:r>
              <a:rPr lang="en-US" dirty="0"/>
              <a:t> </a:t>
            </a:r>
            <a:r>
              <a:rPr lang="en-US" dirty="0" err="1" smtClean="0"/>
              <a:t>Rekam</a:t>
            </a:r>
            <a:r>
              <a:rPr lang="en-US" dirty="0" smtClean="0"/>
              <a:t> </a:t>
            </a:r>
            <a:r>
              <a:rPr lang="en-US" dirty="0" err="1"/>
              <a:t>M</a:t>
            </a:r>
            <a:r>
              <a:rPr lang="en-US" dirty="0" err="1" smtClean="0"/>
              <a:t>edis</a:t>
            </a:r>
            <a:endParaRPr lang="en-US" dirty="0" smtClean="0"/>
          </a:p>
          <a:p>
            <a:pPr marL="269875" indent="-269875"/>
            <a:r>
              <a:rPr lang="id-ID" dirty="0" smtClean="0">
                <a:sym typeface="Wingdings" panose="05000000000000000000" pitchFamily="2" charset="2"/>
              </a:rPr>
              <a:t>PMK </a:t>
            </a:r>
            <a:r>
              <a:rPr lang="en-US" dirty="0"/>
              <a:t>171/</a:t>
            </a:r>
            <a:r>
              <a:rPr lang="en-US" dirty="0" smtClean="0"/>
              <a:t>2011 </a:t>
            </a:r>
            <a:r>
              <a:rPr lang="id-ID" dirty="0" smtClean="0">
                <a:sym typeface="Wingdings" panose="05000000000000000000" pitchFamily="2" charset="2"/>
              </a:rPr>
              <a:t>SIRS</a:t>
            </a:r>
          </a:p>
          <a:p>
            <a:pPr marL="269875" indent="-269875"/>
            <a:r>
              <a:rPr lang="id-ID" dirty="0" smtClean="0">
                <a:sym typeface="Wingdings" panose="05000000000000000000" pitchFamily="2" charset="2"/>
              </a:rPr>
              <a:t>PMK 5/2014 Panduan Praktek Klinis Dokter di Fasyankes Primer</a:t>
            </a:r>
          </a:p>
          <a:p>
            <a:pPr marL="269875" indent="-269875"/>
            <a:r>
              <a:rPr lang="id-ID" dirty="0" smtClean="0">
                <a:sym typeface="Wingdings" panose="05000000000000000000" pitchFamily="2" charset="2"/>
              </a:rPr>
              <a:t>PMK </a:t>
            </a:r>
            <a:r>
              <a:rPr lang="id-ID" dirty="0">
                <a:sym typeface="Wingdings" panose="05000000000000000000" pitchFamily="2" charset="2"/>
              </a:rPr>
              <a:t>75/2014 Puskesmas</a:t>
            </a:r>
          </a:p>
          <a:p>
            <a:pPr marL="269875" indent="-269875"/>
            <a:r>
              <a:rPr lang="id-ID" dirty="0">
                <a:sym typeface="Wingdings" panose="05000000000000000000" pitchFamily="2" charset="2"/>
              </a:rPr>
              <a:t>PMK 92/2014 Komunikasi </a:t>
            </a:r>
            <a:r>
              <a:rPr lang="id-ID" dirty="0" smtClean="0">
                <a:sym typeface="Wingdings" panose="05000000000000000000" pitchFamily="2" charset="2"/>
              </a:rPr>
              <a:t>Data</a:t>
            </a:r>
            <a:endParaRPr lang="id-ID" dirty="0">
              <a:sym typeface="Wingdings" panose="05000000000000000000" pitchFamily="2" charset="2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648200" y="1492691"/>
            <a:ext cx="4038600" cy="2257546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/>
              <a:t>draft:</a:t>
            </a:r>
          </a:p>
          <a:p>
            <a:pPr marL="269875" indent="-269875"/>
            <a:r>
              <a:rPr lang="en-US" dirty="0" smtClean="0"/>
              <a:t>RUU </a:t>
            </a:r>
            <a:r>
              <a:rPr lang="en-US" dirty="0" err="1" smtClean="0"/>
              <a:t>Perlindungan</a:t>
            </a:r>
            <a:r>
              <a:rPr lang="en-US" dirty="0" smtClean="0"/>
              <a:t> Data </a:t>
            </a:r>
            <a:r>
              <a:rPr lang="en-US" dirty="0" err="1" smtClean="0"/>
              <a:t>Pribadi</a:t>
            </a:r>
            <a:endParaRPr lang="en-US" dirty="0" smtClean="0"/>
          </a:p>
          <a:p>
            <a:pPr marL="269875" indent="-269875"/>
            <a:r>
              <a:rPr lang="en-US" dirty="0" err="1" smtClean="0"/>
              <a:t>RPMKominfo</a:t>
            </a:r>
            <a:r>
              <a:rPr lang="en-US" dirty="0" smtClean="0"/>
              <a:t> </a:t>
            </a:r>
            <a:r>
              <a:rPr lang="en-US" dirty="0" err="1" smtClean="0"/>
              <a:t>Perlindungan</a:t>
            </a:r>
            <a:r>
              <a:rPr lang="en-US" dirty="0" smtClean="0"/>
              <a:t> Data </a:t>
            </a:r>
            <a:r>
              <a:rPr lang="en-US" dirty="0" err="1" smtClean="0"/>
              <a:t>Pribadi</a:t>
            </a:r>
            <a:endParaRPr lang="en-US" dirty="0" smtClean="0"/>
          </a:p>
          <a:p>
            <a:pPr marL="269875" indent="-269875"/>
            <a:r>
              <a:rPr lang="en-US" dirty="0" smtClean="0"/>
              <a:t>RUU e-Government</a:t>
            </a:r>
          </a:p>
          <a:p>
            <a:pPr marL="269875" indent="-269875"/>
            <a:r>
              <a:rPr lang="en-US" dirty="0" smtClean="0"/>
              <a:t>RPMK SIP </a:t>
            </a:r>
            <a:r>
              <a:rPr lang="en-US" dirty="0" smtClean="0">
                <a:sym typeface="Wingdings"/>
              </a:rPr>
              <a:t> SP2TP</a:t>
            </a:r>
            <a:endParaRPr lang="en-US" dirty="0" smtClean="0"/>
          </a:p>
          <a:p>
            <a:pPr marL="269875" indent="-269875"/>
            <a:r>
              <a:rPr lang="en-US" dirty="0" smtClean="0"/>
              <a:t>RPMK </a:t>
            </a:r>
            <a:r>
              <a:rPr lang="en-US" dirty="0" err="1" smtClean="0"/>
              <a:t>Kamus</a:t>
            </a:r>
            <a:r>
              <a:rPr lang="en-US" dirty="0" smtClean="0"/>
              <a:t> Data </a:t>
            </a:r>
            <a:r>
              <a:rPr lang="en-US" dirty="0" err="1" smtClean="0"/>
              <a:t>Kesehatan</a:t>
            </a:r>
            <a:endParaRPr lang="en-US" dirty="0" smtClean="0"/>
          </a:p>
          <a:p>
            <a:pPr marL="269875" indent="-269875"/>
            <a:r>
              <a:rPr lang="en-US" dirty="0" smtClean="0"/>
              <a:t>RPMK </a:t>
            </a:r>
            <a:r>
              <a:rPr lang="en-US" dirty="0" err="1" smtClean="0"/>
              <a:t>Pemberlakuan</a:t>
            </a:r>
            <a:r>
              <a:rPr lang="en-US" dirty="0" smtClean="0"/>
              <a:t> SNI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Wajib</a:t>
            </a:r>
            <a:endParaRPr lang="en-US" dirty="0" smtClean="0"/>
          </a:p>
          <a:p>
            <a:pPr marL="269875" indent="-269875"/>
            <a:r>
              <a:rPr lang="en-US" dirty="0" smtClean="0"/>
              <a:t>RPMK </a:t>
            </a:r>
            <a:r>
              <a:rPr lang="en-US" dirty="0" err="1" smtClean="0"/>
              <a:t>Perberlakuan</a:t>
            </a:r>
            <a:r>
              <a:rPr lang="en-US" dirty="0" smtClean="0"/>
              <a:t> </a:t>
            </a:r>
            <a:r>
              <a:rPr lang="en-US" dirty="0" err="1" smtClean="0"/>
              <a:t>Aplikasi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r>
              <a:rPr lang="en-US" dirty="0" smtClean="0"/>
              <a:t> </a:t>
            </a:r>
            <a:r>
              <a:rPr lang="en-US" dirty="0" err="1" smtClean="0"/>
              <a:t>Kesehatan</a:t>
            </a:r>
            <a:endParaRPr lang="en-US" dirty="0" smtClean="0"/>
          </a:p>
        </p:txBody>
      </p:sp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 err="1" smtClean="0"/>
              <a:t>Regulasi</a:t>
            </a:r>
            <a:r>
              <a:rPr lang="en-US" sz="3200" dirty="0" smtClean="0"/>
              <a:t> SIK/e-</a:t>
            </a:r>
            <a:r>
              <a:rPr lang="en-US" sz="3200" dirty="0" err="1" smtClean="0"/>
              <a:t>Kesehatan</a:t>
            </a:r>
            <a:r>
              <a:rPr lang="en-US" sz="3200" dirty="0" smtClean="0"/>
              <a:t> </a:t>
            </a:r>
            <a:r>
              <a:rPr lang="en-US" sz="3200" dirty="0" err="1" smtClean="0"/>
              <a:t>sebagai</a:t>
            </a:r>
            <a:r>
              <a:rPr lang="en-US" sz="3200" dirty="0" smtClean="0"/>
              <a:t> Tata </a:t>
            </a:r>
            <a:r>
              <a:rPr lang="en-US" sz="3200" dirty="0" err="1" smtClean="0"/>
              <a:t>Kelola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23938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Tata </a:t>
            </a:r>
            <a:r>
              <a:rPr lang="en-US" dirty="0" err="1" smtClean="0"/>
              <a:t>Kelola</a:t>
            </a:r>
            <a:r>
              <a:rPr lang="en-US" dirty="0" smtClean="0"/>
              <a:t> SIK </a:t>
            </a:r>
            <a:r>
              <a:rPr lang="en-US" dirty="0" err="1" smtClean="0"/>
              <a:t>dalam</a:t>
            </a:r>
            <a:r>
              <a:rPr lang="en-US" dirty="0" smtClean="0"/>
              <a:t> PP 46/2014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id-ID" dirty="0" smtClean="0"/>
              <a:t>TUJUAN PENGATURAN</a:t>
            </a:r>
          </a:p>
          <a:p>
            <a:r>
              <a:rPr lang="id-ID" dirty="0" smtClean="0"/>
              <a:t>menjamin </a:t>
            </a:r>
            <a:r>
              <a:rPr lang="id-ID" dirty="0"/>
              <a:t>ketersediaan, kualitas, dan akses terhadap Informasi Kesehatan yang bernilai pengetahuan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id-ID" dirty="0"/>
              <a:t>dapat dipertanggungjawabkan; </a:t>
            </a:r>
            <a:endParaRPr lang="en-US" dirty="0"/>
          </a:p>
          <a:p>
            <a:r>
              <a:rPr lang="en-US" dirty="0" err="1"/>
              <a:t>menertibkan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menyinkronkan</a:t>
            </a:r>
            <a:r>
              <a:rPr lang="en-US" dirty="0"/>
              <a:t> </a:t>
            </a:r>
            <a:r>
              <a:rPr lang="en-US" dirty="0" err="1"/>
              <a:t>penyelenggaraan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yang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terintegrasi</a:t>
            </a:r>
            <a:r>
              <a:rPr lang="en-US" dirty="0"/>
              <a:t>; </a:t>
            </a:r>
          </a:p>
          <a:p>
            <a:r>
              <a:rPr lang="en-US" dirty="0" err="1"/>
              <a:t>memberdayakan</a:t>
            </a:r>
            <a:r>
              <a:rPr lang="en-US" dirty="0"/>
              <a:t> </a:t>
            </a:r>
            <a:r>
              <a:rPr lang="en-US" dirty="0" err="1"/>
              <a:t>peran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,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</a:t>
            </a:r>
            <a:r>
              <a:rPr lang="en-US" dirty="0" err="1"/>
              <a:t>profesi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penyelenggaraan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; </a:t>
            </a:r>
            <a:r>
              <a:rPr lang="en-US" dirty="0" err="1"/>
              <a:t>dan</a:t>
            </a:r>
            <a:endParaRPr lang="en-US" dirty="0"/>
          </a:p>
          <a:p>
            <a:r>
              <a:rPr lang="id-ID" dirty="0"/>
              <a:t>mewujudkan penyelenggaraan Sistem Informasi Kesehatan dalam ruang lingkup sistem kesehatan nasional yang berdaya guna dan berhasil guna melalui kerja sama, koordinasi, integrasi, dan sinkronisasi dalam mendukung penyelenggaraan pembangunan kesehatan </a:t>
            </a:r>
            <a:r>
              <a:rPr lang="en-US" dirty="0"/>
              <a:t>yang </a:t>
            </a:r>
            <a:r>
              <a:rPr lang="en-US" dirty="0" err="1"/>
              <a:t>berkesinambungan</a:t>
            </a:r>
            <a:r>
              <a:rPr lang="id-ID" dirty="0"/>
              <a:t>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47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PP </a:t>
            </a:r>
            <a:r>
              <a:rPr lang="en-US" dirty="0" smtClean="0"/>
              <a:t>No 46 </a:t>
            </a:r>
            <a:r>
              <a:rPr lang="en-US" dirty="0" err="1" smtClean="0"/>
              <a:t>Tahun</a:t>
            </a:r>
            <a:r>
              <a:rPr lang="en-US" dirty="0" smtClean="0"/>
              <a:t> 2014</a:t>
            </a:r>
            <a:endParaRPr lang="id-ID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761314461"/>
              </p:ext>
            </p:extLst>
          </p:nvPr>
        </p:nvGraphicFramePr>
        <p:xfrm>
          <a:off x="612777" y="1066800"/>
          <a:ext cx="7919665" cy="5628640"/>
        </p:xfrm>
        <a:graphic>
          <a:graphicData uri="http://schemas.openxmlformats.org/drawingml/2006/table">
            <a:tbl>
              <a:tblPr bandRow="1">
                <a:tableStyleId>{10A1B5D5-9B99-4C35-A422-299274C87663}</a:tableStyleId>
              </a:tblPr>
              <a:tblGrid>
                <a:gridCol w="4824937"/>
                <a:gridCol w="1398875"/>
                <a:gridCol w="1695853"/>
              </a:tblGrid>
              <a:tr h="370840"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Bab</a:t>
                      </a:r>
                      <a:r>
                        <a:rPr lang="id-ID" sz="1800" baseline="0" dirty="0" smtClean="0"/>
                        <a:t> 1 Ketentuan Umum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smtClean="0"/>
                        <a:t>2 Pasal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Pasal 1-2</a:t>
                      </a:r>
                      <a:endParaRPr lang="id-ID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Bab 2 Data, Informasi, dan Indikator Kesehatan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23 Pasal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Pasal 3-25</a:t>
                      </a:r>
                      <a:endParaRPr lang="id-ID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Bab 3 Pengelolaan Sistem Informasi Kesehatan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18 Pasal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Pasal 26-43</a:t>
                      </a:r>
                      <a:endParaRPr lang="id-ID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Bab 4 Sumber Daya Sistem Informasi Kesehatan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14 Pasal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Pasal 44-57</a:t>
                      </a:r>
                      <a:endParaRPr lang="id-ID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Bab 5 Pengembangan Sistem Informasi Kesehatan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3 Pasal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Pasal 58-60</a:t>
                      </a:r>
                      <a:endParaRPr lang="id-ID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Bab 6 Diseminasi dan Penggunaan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9 Pasal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Pasal 61-69</a:t>
                      </a:r>
                      <a:endParaRPr lang="id-ID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Bab 7 Pemantauan,</a:t>
                      </a:r>
                      <a:r>
                        <a:rPr lang="id-ID" sz="1800" baseline="0" dirty="0" smtClean="0"/>
                        <a:t> Evaluasi, dan Pelaporan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1 Pasal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Pasal 70</a:t>
                      </a:r>
                      <a:endParaRPr lang="id-ID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Bab 8 Pendanaan Sistem Informasi Kesehatan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2 Pasal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Pasal 71-72</a:t>
                      </a:r>
                      <a:endParaRPr lang="id-ID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Bab 9 Peran Serta Masyarakat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2 Pasal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Pasal 73-74</a:t>
                      </a:r>
                      <a:endParaRPr lang="id-ID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Bab 10 Pembinaan dan Pengawasan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2 Pasal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Pasal 75-76</a:t>
                      </a:r>
                      <a:endParaRPr lang="id-ID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Bab 11 Sanksi Administratif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2 Pasal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Pasal 77-78</a:t>
                      </a:r>
                      <a:endParaRPr lang="id-ID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Bab 12 Ketentuan Peralihan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1 Pasal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Pasal 79</a:t>
                      </a:r>
                      <a:endParaRPr lang="id-ID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Bab 13 Ketentuan Penutup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2 Pasal</a:t>
                      </a:r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Pasal 80-81</a:t>
                      </a:r>
                      <a:endParaRPr lang="id-ID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548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3600" dirty="0" smtClean="0"/>
              <a:t>Pemetaan Peran dalam Penyelenggaraan SIK</a:t>
            </a:r>
            <a:endParaRPr lang="id-ID" sz="36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0465621"/>
              </p:ext>
            </p:extLst>
          </p:nvPr>
        </p:nvGraphicFramePr>
        <p:xfrm>
          <a:off x="304800" y="990598"/>
          <a:ext cx="8406933" cy="5587595"/>
        </p:xfrm>
        <a:graphic>
          <a:graphicData uri="http://schemas.openxmlformats.org/drawingml/2006/table">
            <a:tbl>
              <a:tblPr firstRow="1">
                <a:tableStyleId>{22838BEF-8BB2-4498-84A7-C5851F593DF1}</a:tableStyleId>
              </a:tblPr>
              <a:tblGrid>
                <a:gridCol w="516236"/>
                <a:gridCol w="1401210"/>
                <a:gridCol w="2358629"/>
                <a:gridCol w="1138218"/>
                <a:gridCol w="894312"/>
                <a:gridCol w="1056918"/>
                <a:gridCol w="520705"/>
                <a:gridCol w="520705"/>
              </a:tblGrid>
              <a:tr h="309032">
                <a:tc rowSpan="2" gridSpan="3">
                  <a:txBody>
                    <a:bodyPr/>
                    <a:lstStyle/>
                    <a:p>
                      <a:pPr algn="ctr"/>
                      <a:r>
                        <a:rPr lang="id-ID" sz="1300" dirty="0" smtClean="0"/>
                        <a:t>Urusan Penyelenggaraan SIK</a:t>
                      </a:r>
                      <a:endParaRPr lang="id-ID" sz="1300" dirty="0">
                        <a:solidFill>
                          <a:schemeClr val="tx1"/>
                        </a:solidFill>
                      </a:endParaRPr>
                    </a:p>
                  </a:txBody>
                  <a:tcPr marT="43988" marB="43988"/>
                </a:tc>
                <a:tc rowSpan="2"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300" dirty="0" smtClean="0"/>
                        <a:t>Pemerintah</a:t>
                      </a:r>
                      <a:endParaRPr lang="id-ID" sz="1300" dirty="0">
                        <a:solidFill>
                          <a:schemeClr val="tx1"/>
                        </a:solidFill>
                      </a:endParaRPr>
                    </a:p>
                  </a:txBody>
                  <a:tcPr marT="43988" marB="43988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300" dirty="0" smtClean="0"/>
                        <a:t>Provinsi</a:t>
                      </a:r>
                      <a:endParaRPr lang="id-ID" sz="1300" dirty="0">
                        <a:solidFill>
                          <a:schemeClr val="tx1"/>
                        </a:solidFill>
                      </a:endParaRPr>
                    </a:p>
                  </a:txBody>
                  <a:tcPr marT="43988" marB="43988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300" dirty="0" smtClean="0"/>
                        <a:t>Kabupaten/ Kota</a:t>
                      </a:r>
                      <a:endParaRPr lang="id-ID" sz="1300" dirty="0">
                        <a:solidFill>
                          <a:schemeClr val="tx1"/>
                        </a:solidFill>
                      </a:endParaRPr>
                    </a:p>
                  </a:txBody>
                  <a:tcPr marT="43988" marB="43988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d-ID" sz="1300" dirty="0" smtClean="0"/>
                        <a:t>Fasyankes</a:t>
                      </a:r>
                      <a:endParaRPr lang="id-ID" sz="1300" dirty="0">
                        <a:solidFill>
                          <a:schemeClr val="tx1"/>
                        </a:solidFill>
                      </a:endParaRPr>
                    </a:p>
                  </a:txBody>
                  <a:tcPr marT="43988" marB="43988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517520">
                <a:tc gridSpan="3"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d-ID" sz="1300" kern="1200" dirty="0" smtClean="0"/>
                        <a:t>RS</a:t>
                      </a:r>
                      <a:endParaRPr lang="id-ID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d-ID" sz="1300" kern="1200" dirty="0" smtClean="0"/>
                        <a:t>PKM</a:t>
                      </a:r>
                      <a:endParaRPr lang="id-ID" sz="13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3988" marB="43988"/>
                </a:tc>
              </a:tr>
              <a:tr h="309032">
                <a:tc rowSpan="14">
                  <a:txBody>
                    <a:bodyPr/>
                    <a:lstStyle/>
                    <a:p>
                      <a:r>
                        <a:rPr lang="id-ID" sz="1300" dirty="0" smtClean="0"/>
                        <a:t>SIK</a:t>
                      </a:r>
                      <a:endParaRPr lang="id-ID" sz="1300" dirty="0"/>
                    </a:p>
                  </a:txBody>
                  <a:tcPr marT="43988" marB="43988"/>
                </a:tc>
                <a:tc rowSpan="4">
                  <a:txBody>
                    <a:bodyPr/>
                    <a:lstStyle/>
                    <a:p>
                      <a:r>
                        <a:rPr lang="id-ID" sz="1300" dirty="0" smtClean="0"/>
                        <a:t>Standarisasi SIK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r>
                        <a:rPr lang="id-ID" sz="1300" dirty="0" smtClean="0"/>
                        <a:t>Pengaturan</a:t>
                      </a:r>
                      <a:r>
                        <a:rPr lang="id-ID" sz="1300" baseline="0" dirty="0" smtClean="0"/>
                        <a:t> lebih lanjut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endParaRPr lang="id-ID" sz="1300" dirty="0"/>
                    </a:p>
                  </a:txBody>
                  <a:tcPr marT="43988" marB="43988"/>
                </a:tc>
              </a:tr>
              <a:tr h="309032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300" dirty="0" smtClean="0"/>
                        <a:t>Data, Informasi, Indikator</a:t>
                      </a:r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endParaRPr lang="id-ID" sz="1300" dirty="0"/>
                    </a:p>
                  </a:txBody>
                  <a:tcPr marT="43988" marB="43988"/>
                </a:tc>
              </a:tr>
              <a:tr h="309032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300" dirty="0" smtClean="0"/>
                        <a:t>Standar Sistem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endParaRPr lang="id-ID" sz="1300" dirty="0"/>
                    </a:p>
                  </a:txBody>
                  <a:tcPr marT="43988" marB="43988"/>
                </a:tc>
              </a:tr>
              <a:tr h="309032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300" dirty="0" smtClean="0"/>
                        <a:t>Tata Kelola</a:t>
                      </a:r>
                      <a:r>
                        <a:rPr lang="id-ID" sz="1300" baseline="0" dirty="0" smtClean="0"/>
                        <a:t> SIK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 smtClean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endParaRPr lang="id-ID" sz="1300" dirty="0"/>
                    </a:p>
                  </a:txBody>
                  <a:tcPr marT="43988" marB="43988"/>
                </a:tc>
              </a:tr>
              <a:tr h="312733"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id-ID" sz="1300" dirty="0" smtClean="0"/>
                        <a:t>Pengelolaan SIK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r>
                        <a:rPr lang="id-ID" sz="1300" dirty="0" smtClean="0"/>
                        <a:t>Pengelolaan Data/Informasi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</a:tr>
              <a:tr h="312733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300" dirty="0" smtClean="0"/>
                        <a:t>Manajemen SIK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endParaRPr lang="id-ID" sz="1300" dirty="0"/>
                    </a:p>
                  </a:txBody>
                  <a:tcPr marT="43988" marB="43988"/>
                </a:tc>
              </a:tr>
              <a:tr h="309032"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id-ID" sz="1300" dirty="0" smtClean="0"/>
                        <a:t>Sumber Daya SIK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r>
                        <a:rPr lang="id-ID" sz="1300" dirty="0" smtClean="0"/>
                        <a:t>Sarana/Prasarana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endParaRPr lang="id-ID" sz="1300" dirty="0"/>
                    </a:p>
                  </a:txBody>
                  <a:tcPr marT="43988" marB="43988"/>
                </a:tc>
              </a:tr>
              <a:tr h="309032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300" dirty="0" smtClean="0"/>
                        <a:t>SDM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endParaRPr lang="id-ID" sz="1300" dirty="0"/>
                    </a:p>
                  </a:txBody>
                  <a:tcPr marT="43988" marB="43988"/>
                </a:tc>
              </a:tr>
              <a:tr h="309032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300" dirty="0" smtClean="0"/>
                        <a:t>Pendanaan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endParaRPr lang="id-ID" sz="1300" dirty="0"/>
                    </a:p>
                  </a:txBody>
                  <a:tcPr marT="43988" marB="43988"/>
                </a:tc>
              </a:tr>
              <a:tr h="312733"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id-ID" sz="1300" dirty="0" smtClean="0"/>
                        <a:t>Pengembangan SIK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300" dirty="0" smtClean="0"/>
                        <a:t>Pengembangan</a:t>
                      </a:r>
                      <a:endParaRPr lang="id-ID" sz="13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 smtClean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d-ID" sz="1300" dirty="0" smtClean="0"/>
                    </a:p>
                  </a:txBody>
                  <a:tcPr marT="43988" marB="43988"/>
                </a:tc>
              </a:tr>
              <a:tr h="517520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err="1" smtClean="0"/>
                        <a:t>Penyebarluasan</a:t>
                      </a:r>
                      <a:r>
                        <a:rPr lang="en-US" sz="1300" dirty="0" smtClean="0"/>
                        <a:t> &amp; </a:t>
                      </a:r>
                      <a:r>
                        <a:rPr lang="en-US" sz="1300" dirty="0" err="1" smtClean="0"/>
                        <a:t>Penggunaan</a:t>
                      </a:r>
                      <a:endParaRPr lang="id-ID" sz="13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</a:tr>
              <a:tr h="524036"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id-ID" sz="1300" dirty="0" smtClean="0"/>
                        <a:t>Monev dan Binwas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300" dirty="0" smtClean="0"/>
                        <a:t>Pemantauan, Evaluasi, dan Pelaporan</a:t>
                      </a:r>
                      <a:endParaRPr lang="id-ID" sz="13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 smtClean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d-ID" sz="1300" dirty="0" smtClean="0"/>
                    </a:p>
                  </a:txBody>
                  <a:tcPr marT="43988" marB="43988"/>
                </a:tc>
              </a:tr>
              <a:tr h="309032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300" dirty="0" smtClean="0"/>
                        <a:t>Pembinaan dan Pengawasan</a:t>
                      </a:r>
                      <a:endParaRPr lang="id-ID" sz="13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endParaRPr lang="id-ID" sz="1300" dirty="0"/>
                    </a:p>
                  </a:txBody>
                  <a:tcPr marT="43988" marB="43988"/>
                </a:tc>
              </a:tr>
              <a:tr h="309032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300" dirty="0" smtClean="0"/>
                        <a:t>Sanksi Administratif</a:t>
                      </a:r>
                      <a:endParaRPr lang="id-ID" sz="13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300" dirty="0" smtClean="0">
                          <a:sym typeface="Wingdings"/>
                        </a:rPr>
                        <a:t></a:t>
                      </a:r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endParaRPr lang="id-ID" sz="1300" dirty="0"/>
                    </a:p>
                  </a:txBody>
                  <a:tcPr marT="43988" marB="43988"/>
                </a:tc>
                <a:tc>
                  <a:txBody>
                    <a:bodyPr/>
                    <a:lstStyle/>
                    <a:p>
                      <a:pPr algn="ctr"/>
                      <a:endParaRPr lang="id-ID" sz="1300" dirty="0"/>
                    </a:p>
                  </a:txBody>
                  <a:tcPr marT="43988" marB="43988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601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2"/>
            <a:ext cx="8229600" cy="792162"/>
          </a:xfrm>
        </p:spPr>
        <p:txBody>
          <a:bodyPr>
            <a:noAutofit/>
          </a:bodyPr>
          <a:lstStyle/>
          <a:p>
            <a:pPr algn="ctr"/>
            <a:r>
              <a:rPr lang="en-US" sz="3200" dirty="0" err="1" smtClean="0"/>
              <a:t>Kewajiban</a:t>
            </a:r>
            <a:r>
              <a:rPr lang="en-US" sz="3200" dirty="0" smtClean="0"/>
              <a:t> </a:t>
            </a:r>
            <a:r>
              <a:rPr lang="en-US" sz="3200" dirty="0" err="1" smtClean="0"/>
              <a:t>Pengelola</a:t>
            </a:r>
            <a:r>
              <a:rPr lang="en-US" sz="3200" dirty="0" smtClean="0"/>
              <a:t> SIK </a:t>
            </a:r>
            <a:r>
              <a:rPr lang="en-US" sz="3200" dirty="0" err="1" smtClean="0"/>
              <a:t>Kabupaten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8229600" cy="5059363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nn-NO" dirty="0"/>
              <a:t>PP no 46 </a:t>
            </a:r>
            <a:r>
              <a:rPr lang="nn-NO" dirty="0" err="1"/>
              <a:t>tahun</a:t>
            </a:r>
            <a:r>
              <a:rPr lang="nn-NO" dirty="0"/>
              <a:t> 2014 </a:t>
            </a:r>
            <a:r>
              <a:rPr lang="nn-NO" dirty="0" err="1" smtClean="0"/>
              <a:t>juga</a:t>
            </a:r>
            <a:r>
              <a:rPr lang="nn-NO" dirty="0" smtClean="0"/>
              <a:t> </a:t>
            </a:r>
            <a:r>
              <a:rPr lang="nn-NO" dirty="0" err="1"/>
              <a:t>menyebutkan</a:t>
            </a:r>
            <a:r>
              <a:rPr lang="nn-NO" dirty="0"/>
              <a:t> </a:t>
            </a:r>
            <a:r>
              <a:rPr lang="nn-NO" dirty="0" err="1"/>
              <a:t>kewajiban</a:t>
            </a:r>
            <a:r>
              <a:rPr lang="nn-NO" dirty="0"/>
              <a:t> </a:t>
            </a:r>
            <a:r>
              <a:rPr lang="nn-NO" dirty="0" err="1"/>
              <a:t>pengelola</a:t>
            </a:r>
            <a:r>
              <a:rPr lang="nn-NO" dirty="0"/>
              <a:t> </a:t>
            </a:r>
            <a:r>
              <a:rPr lang="nn-NO" dirty="0" err="1"/>
              <a:t>Sistem</a:t>
            </a:r>
            <a:r>
              <a:rPr lang="nn-NO" dirty="0"/>
              <a:t> </a:t>
            </a:r>
            <a:r>
              <a:rPr lang="nn-NO" dirty="0" err="1"/>
              <a:t>Informasi</a:t>
            </a:r>
            <a:r>
              <a:rPr lang="nn-NO" dirty="0"/>
              <a:t> </a:t>
            </a:r>
            <a:r>
              <a:rPr lang="nn-NO" dirty="0" err="1" smtClean="0"/>
              <a:t>Kesehatan</a:t>
            </a:r>
            <a:r>
              <a:rPr lang="nn-NO" dirty="0" smtClean="0"/>
              <a:t>, </a:t>
            </a:r>
            <a:r>
              <a:rPr lang="nn-NO" dirty="0" err="1" smtClean="0"/>
              <a:t>kewajiban</a:t>
            </a:r>
            <a:r>
              <a:rPr lang="nn-NO" dirty="0" smtClean="0"/>
              <a:t> </a:t>
            </a:r>
            <a:r>
              <a:rPr lang="nn-NO" dirty="0" err="1" smtClean="0"/>
              <a:t>pengelola</a:t>
            </a:r>
            <a:r>
              <a:rPr lang="nn-NO" dirty="0" smtClean="0"/>
              <a:t> SIK </a:t>
            </a:r>
            <a:r>
              <a:rPr lang="nn-NO" dirty="0" err="1" smtClean="0"/>
              <a:t>adalah</a:t>
            </a:r>
            <a:r>
              <a:rPr lang="nn-NO" dirty="0" smtClean="0"/>
              <a:t>: </a:t>
            </a:r>
            <a:endParaRPr lang="en-US" dirty="0"/>
          </a:p>
          <a:p>
            <a:pPr lvl="1"/>
            <a:r>
              <a:rPr lang="id-ID" dirty="0"/>
              <a:t>melakukan </a:t>
            </a:r>
            <a:r>
              <a:rPr lang="id-ID" b="1" dirty="0" smtClean="0"/>
              <a:t>konsolidasi </a:t>
            </a:r>
            <a:r>
              <a:rPr lang="id-ID" b="1" dirty="0"/>
              <a:t>data</a:t>
            </a:r>
            <a:r>
              <a:rPr lang="id-ID" dirty="0"/>
              <a:t> (</a:t>
            </a:r>
            <a:r>
              <a:rPr lang="id-ID" i="1" dirty="0"/>
              <a:t>data clearing</a:t>
            </a:r>
            <a:r>
              <a:rPr lang="id-ID" dirty="0"/>
              <a:t>) sebelum penyebarluasan Data dan Informasi Kesehatan kepada pengguna</a:t>
            </a:r>
            <a:endParaRPr lang="en-US" dirty="0"/>
          </a:p>
          <a:p>
            <a:pPr lvl="1"/>
            <a:r>
              <a:rPr lang="id-ID" dirty="0"/>
              <a:t>memberikan Data dan Informasi </a:t>
            </a:r>
            <a:r>
              <a:rPr lang="id-ID" b="1" dirty="0"/>
              <a:t>(laporan)</a:t>
            </a:r>
            <a:r>
              <a:rPr lang="id-ID" dirty="0"/>
              <a:t> Kesehatan yang diminta oleh Kementerian Kesehatan selaku pengelola Sistem Informasi Kesehatan nasional; </a:t>
            </a:r>
            <a:endParaRPr lang="en-US" dirty="0"/>
          </a:p>
          <a:p>
            <a:pPr lvl="1"/>
            <a:r>
              <a:rPr lang="id-ID" dirty="0"/>
              <a:t>menyediakan </a:t>
            </a:r>
            <a:r>
              <a:rPr lang="id-ID" b="1" dirty="0"/>
              <a:t>akses pengiriman Data dan Informasi Kesehatan</a:t>
            </a:r>
            <a:r>
              <a:rPr lang="id-ID" dirty="0"/>
              <a:t> kepada Kementerian Kesehatan selaku pengelola Sistem Informasi Kesehatan nasional; </a:t>
            </a:r>
            <a:endParaRPr lang="en-US" dirty="0"/>
          </a:p>
          <a:p>
            <a:pPr lvl="1"/>
            <a:r>
              <a:rPr lang="id-ID" dirty="0"/>
              <a:t>menyediakan </a:t>
            </a:r>
            <a:r>
              <a:rPr lang="id-ID" b="1" dirty="0"/>
              <a:t>akses pengambilan Data dan Informasi Kesehatan</a:t>
            </a:r>
            <a:r>
              <a:rPr lang="id-ID" dirty="0"/>
              <a:t> bagi pengelola Sistem Informasi Kesehatan nasional dan/atau </a:t>
            </a:r>
            <a:endParaRPr lang="en-US" dirty="0"/>
          </a:p>
          <a:p>
            <a:pPr lvl="1"/>
            <a:r>
              <a:rPr lang="id-ID" dirty="0"/>
              <a:t>menyediakan </a:t>
            </a:r>
            <a:r>
              <a:rPr lang="id-ID" b="1" dirty="0"/>
              <a:t>akses keterbukaan Informasi Kesehatan</a:t>
            </a:r>
            <a:r>
              <a:rPr lang="id-ID" dirty="0"/>
              <a:t> bagi masyarakat untuk Informasi Kesehatan yang bersifat terbuka.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77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588444" y="881251"/>
            <a:ext cx="5841825" cy="5496251"/>
            <a:chOff x="1588438" y="881247"/>
            <a:chExt cx="5841825" cy="5496251"/>
          </a:xfrm>
        </p:grpSpPr>
        <p:sp>
          <p:nvSpPr>
            <p:cNvPr id="11281" name="Oval 53"/>
            <p:cNvSpPr>
              <a:spLocks noChangeArrowheads="1"/>
            </p:cNvSpPr>
            <p:nvPr/>
          </p:nvSpPr>
          <p:spPr bwMode="auto">
            <a:xfrm>
              <a:off x="3930585" y="881247"/>
              <a:ext cx="1223962" cy="1224021"/>
            </a:xfrm>
            <a:prstGeom prst="ellipse">
              <a:avLst/>
            </a:prstGeom>
            <a:solidFill>
              <a:srgbClr val="008000"/>
            </a:soli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tx1"/>
                </a:buClr>
                <a:buSzPct val="8000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SzPct val="80000"/>
                <a:buFont typeface="Palatino Linotype" pitchFamily="18" charset="0"/>
                <a:buChar char="−"/>
                <a:defRPr sz="2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SzPct val="8000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SzPct val="80000"/>
                <a:buFont typeface="Palatino Linotype" pitchFamily="18" charset="0"/>
                <a:buChar char="−"/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1"/>
                </a:buClr>
                <a:buSzPct val="8000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000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000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000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000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d-ID" altLang="id-ID" sz="1400" b="1" dirty="0" smtClean="0">
                  <a:solidFill>
                    <a:schemeClr val="bg1"/>
                  </a:solidFill>
                  <a:latin typeface="Calibri"/>
                </a:rPr>
                <a:t>KEMENTERIAN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d-ID" altLang="id-ID" sz="1400" b="1" dirty="0" smtClean="0">
                  <a:solidFill>
                    <a:schemeClr val="bg1"/>
                  </a:solidFill>
                  <a:latin typeface="Calibri"/>
                </a:rPr>
                <a:t>KESEHATAN</a:t>
              </a:r>
              <a:endParaRPr lang="id-ID" altLang="id-ID" sz="1400" b="1" dirty="0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11283" name="Oval 53"/>
            <p:cNvSpPr>
              <a:spLocks noChangeArrowheads="1"/>
            </p:cNvSpPr>
            <p:nvPr/>
          </p:nvSpPr>
          <p:spPr bwMode="auto">
            <a:xfrm>
              <a:off x="4077485" y="4661746"/>
              <a:ext cx="928688" cy="900156"/>
            </a:xfrm>
            <a:prstGeom prst="ellipse">
              <a:avLst/>
            </a:prstGeom>
            <a:solidFill>
              <a:srgbClr val="CCFFCC"/>
            </a:soli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id-ID" sz="1400" b="1" dirty="0" smtClean="0">
                  <a:solidFill>
                    <a:prstClr val="black"/>
                  </a:solidFill>
                  <a:latin typeface="Calibri"/>
                </a:rPr>
                <a:t>PUSKES</a:t>
              </a:r>
            </a:p>
            <a:p>
              <a:pPr algn="ctr" eaLnBrk="1" hangingPunct="1"/>
              <a:r>
                <a:rPr lang="en-US" altLang="id-ID" sz="1400" b="1" dirty="0" smtClean="0">
                  <a:solidFill>
                    <a:prstClr val="black"/>
                  </a:solidFill>
                  <a:latin typeface="Calibri"/>
                </a:rPr>
                <a:t>MAS</a:t>
              </a:r>
            </a:p>
            <a:p>
              <a:pPr algn="ctr" eaLnBrk="1" hangingPunct="1"/>
              <a:r>
                <a:rPr lang="en-US" altLang="id-ID" sz="1400" b="1" dirty="0" smtClean="0">
                  <a:solidFill>
                    <a:prstClr val="black"/>
                  </a:solidFill>
                  <a:latin typeface="Calibri"/>
                </a:rPr>
                <a:t>(FKTP)</a:t>
              </a:r>
              <a:endParaRPr lang="id-ID" altLang="id-ID" sz="14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84" name="Oval 53"/>
            <p:cNvSpPr>
              <a:spLocks noChangeArrowheads="1"/>
            </p:cNvSpPr>
            <p:nvPr/>
          </p:nvSpPr>
          <p:spPr bwMode="auto">
            <a:xfrm>
              <a:off x="2669525" y="3593216"/>
              <a:ext cx="928688" cy="900155"/>
            </a:xfrm>
            <a:prstGeom prst="ellipse">
              <a:avLst/>
            </a:prstGeom>
            <a:solidFill>
              <a:srgbClr val="CCFFCC"/>
            </a:soli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id-ID" altLang="id-ID" sz="1400" b="1" dirty="0" smtClean="0">
                  <a:solidFill>
                    <a:prstClr val="black"/>
                  </a:solidFill>
                  <a:latin typeface="Calibri"/>
                </a:rPr>
                <a:t>DINKES</a:t>
              </a:r>
            </a:p>
            <a:p>
              <a:pPr algn="ctr" eaLnBrk="1" hangingPunct="1"/>
              <a:r>
                <a:rPr lang="id-ID" altLang="id-ID" sz="1400" b="1" dirty="0" smtClean="0">
                  <a:solidFill>
                    <a:prstClr val="black"/>
                  </a:solidFill>
                  <a:latin typeface="Calibri"/>
                </a:rPr>
                <a:t>KAB</a:t>
              </a:r>
              <a:endParaRPr lang="id-ID" altLang="id-ID" sz="14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86" name="Oval 53"/>
            <p:cNvSpPr>
              <a:spLocks noChangeArrowheads="1"/>
            </p:cNvSpPr>
            <p:nvPr/>
          </p:nvSpPr>
          <p:spPr bwMode="auto">
            <a:xfrm>
              <a:off x="4077485" y="2657473"/>
              <a:ext cx="928688" cy="900155"/>
            </a:xfrm>
            <a:prstGeom prst="ellipse">
              <a:avLst/>
            </a:prstGeom>
            <a:solidFill>
              <a:srgbClr val="CCFFCC"/>
            </a:soli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tx1"/>
                </a:buClr>
                <a:buSzPct val="8000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SzPct val="80000"/>
                <a:buFont typeface="Palatino Linotype" pitchFamily="18" charset="0"/>
                <a:buChar char="−"/>
                <a:defRPr sz="2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SzPct val="8000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SzPct val="80000"/>
                <a:buFont typeface="Palatino Linotype" pitchFamily="18" charset="0"/>
                <a:buChar char="−"/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1"/>
                </a:buClr>
                <a:buSzPct val="8000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000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000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000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000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d-ID" altLang="id-ID" sz="1400" b="1" dirty="0">
                  <a:solidFill>
                    <a:prstClr val="black"/>
                  </a:solidFill>
                  <a:latin typeface="Calibri"/>
                </a:rPr>
                <a:t>DINKES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d-ID" altLang="id-ID" sz="1400" b="1" dirty="0">
                  <a:solidFill>
                    <a:prstClr val="black"/>
                  </a:solidFill>
                  <a:latin typeface="Calibri"/>
                </a:rPr>
                <a:t>PROV</a:t>
              </a:r>
            </a:p>
          </p:txBody>
        </p:sp>
        <p:sp>
          <p:nvSpPr>
            <p:cNvPr id="11306" name="Oval 53"/>
            <p:cNvSpPr>
              <a:spLocks noChangeArrowheads="1"/>
            </p:cNvSpPr>
            <p:nvPr/>
          </p:nvSpPr>
          <p:spPr bwMode="auto">
            <a:xfrm>
              <a:off x="6349176" y="976251"/>
              <a:ext cx="1081087" cy="1044625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tx1"/>
                </a:buClr>
                <a:buSzPct val="8000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SzPct val="80000"/>
                <a:buFont typeface="Palatino Linotype" pitchFamily="18" charset="0"/>
                <a:buChar char="−"/>
                <a:defRPr sz="2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SzPct val="8000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SzPct val="80000"/>
                <a:buFont typeface="Palatino Linotype" pitchFamily="18" charset="0"/>
                <a:buChar char="−"/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1"/>
                </a:buClr>
                <a:buSzPct val="8000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000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000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000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000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d-ID" altLang="id-ID" sz="1400" b="1" dirty="0" smtClean="0">
                  <a:solidFill>
                    <a:srgbClr val="000000"/>
                  </a:solidFill>
                  <a:latin typeface="Calibri"/>
                </a:rPr>
                <a:t>BPJS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d-ID" altLang="id-ID" sz="1400" b="1" dirty="0" smtClean="0">
                  <a:solidFill>
                    <a:srgbClr val="000000"/>
                  </a:solidFill>
                  <a:latin typeface="Calibri"/>
                </a:rPr>
                <a:t>KESEHATAN</a:t>
              </a:r>
              <a:endParaRPr lang="id-ID" altLang="id-ID" sz="1400" b="1" dirty="0">
                <a:solidFill>
                  <a:srgbClr val="000000"/>
                </a:solidFill>
                <a:latin typeface="Calibri"/>
              </a:endParaRPr>
            </a:p>
          </p:txBody>
        </p:sp>
        <p:cxnSp>
          <p:nvCxnSpPr>
            <p:cNvPr id="83" name="Elbow Connector 82"/>
            <p:cNvCxnSpPr>
              <a:stCxn id="11284" idx="0"/>
              <a:endCxn id="11281" idx="3"/>
            </p:cNvCxnSpPr>
            <p:nvPr/>
          </p:nvCxnSpPr>
          <p:spPr>
            <a:xfrm rot="5400000" flipH="1" flipV="1">
              <a:off x="2788248" y="2271635"/>
              <a:ext cx="1667202" cy="975961"/>
            </a:xfrm>
            <a:prstGeom prst="bentConnector3">
              <a:avLst>
                <a:gd name="adj1" fmla="val 99846"/>
              </a:avLst>
            </a:prstGeom>
            <a:ln w="12700" cmpd="sng"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Oval 53"/>
            <p:cNvSpPr>
              <a:spLocks noChangeArrowheads="1"/>
            </p:cNvSpPr>
            <p:nvPr/>
          </p:nvSpPr>
          <p:spPr bwMode="auto">
            <a:xfrm>
              <a:off x="5420488" y="3580160"/>
              <a:ext cx="928688" cy="900156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id-ID" sz="1400" b="1" dirty="0" smtClean="0">
                  <a:solidFill>
                    <a:prstClr val="black"/>
                  </a:solidFill>
                  <a:latin typeface="Calibri"/>
                </a:rPr>
                <a:t>RUMAH</a:t>
              </a:r>
            </a:p>
            <a:p>
              <a:pPr algn="ctr" eaLnBrk="1" hangingPunct="1"/>
              <a:r>
                <a:rPr lang="en-US" altLang="id-ID" sz="1400" b="1" dirty="0" smtClean="0">
                  <a:solidFill>
                    <a:prstClr val="black"/>
                  </a:solidFill>
                  <a:latin typeface="Calibri"/>
                </a:rPr>
                <a:t>SAKIT</a:t>
              </a:r>
            </a:p>
            <a:p>
              <a:pPr algn="ctr" eaLnBrk="1" hangingPunct="1"/>
              <a:r>
                <a:rPr lang="en-US" altLang="id-ID" sz="1400" b="1" dirty="0" smtClean="0">
                  <a:solidFill>
                    <a:prstClr val="black"/>
                  </a:solidFill>
                  <a:latin typeface="Calibri"/>
                </a:rPr>
                <a:t>(FKTR)</a:t>
              </a:r>
              <a:endParaRPr lang="id-ID" altLang="id-ID" sz="1400" b="1" dirty="0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56" name="Straight Arrow Connector 55"/>
            <p:cNvCxnSpPr>
              <a:stCxn id="11284" idx="6"/>
              <a:endCxn id="31" idx="2"/>
            </p:cNvCxnSpPr>
            <p:nvPr/>
          </p:nvCxnSpPr>
          <p:spPr>
            <a:xfrm flipV="1">
              <a:off x="3598213" y="4030238"/>
              <a:ext cx="1822275" cy="13056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Elbow Connector 70"/>
            <p:cNvCxnSpPr>
              <a:stCxn id="11284" idx="7"/>
              <a:endCxn id="11286" idx="2"/>
            </p:cNvCxnSpPr>
            <p:nvPr/>
          </p:nvCxnSpPr>
          <p:spPr>
            <a:xfrm rot="5400000" flipH="1" flipV="1">
              <a:off x="3461102" y="3108659"/>
              <a:ext cx="617490" cy="615275"/>
            </a:xfrm>
            <a:prstGeom prst="bentConnector2">
              <a:avLst/>
            </a:prstGeom>
            <a:ln w="12700" cmpd="sng"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Elbow Connector 75"/>
            <p:cNvCxnSpPr>
              <a:stCxn id="31" idx="6"/>
              <a:endCxn id="11306" idx="4"/>
            </p:cNvCxnSpPr>
            <p:nvPr/>
          </p:nvCxnSpPr>
          <p:spPr>
            <a:xfrm flipV="1">
              <a:off x="6349176" y="2020876"/>
              <a:ext cx="540544" cy="2009362"/>
            </a:xfrm>
            <a:prstGeom prst="bentConnector2">
              <a:avLst/>
            </a:prstGeom>
            <a:ln w="12700" cmpd="sng"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Elbow Connector 79"/>
            <p:cNvCxnSpPr>
              <a:stCxn id="11306" idx="5"/>
              <a:endCxn id="11283" idx="6"/>
            </p:cNvCxnSpPr>
            <p:nvPr/>
          </p:nvCxnSpPr>
          <p:spPr>
            <a:xfrm rot="5400000">
              <a:off x="4517092" y="2356975"/>
              <a:ext cx="3243930" cy="2265768"/>
            </a:xfrm>
            <a:prstGeom prst="bentConnector2">
              <a:avLst/>
            </a:prstGeom>
            <a:ln w="12700" cmpd="sng"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Elbow Connector 81"/>
            <p:cNvCxnSpPr>
              <a:stCxn id="31" idx="1"/>
              <a:endCxn id="11286" idx="6"/>
            </p:cNvCxnSpPr>
            <p:nvPr/>
          </p:nvCxnSpPr>
          <p:spPr>
            <a:xfrm rot="16200000" flipV="1">
              <a:off x="4979115" y="3134609"/>
              <a:ext cx="604434" cy="550318"/>
            </a:xfrm>
            <a:prstGeom prst="bentConnector2">
              <a:avLst/>
            </a:prstGeom>
            <a:ln w="12700" cmpd="sng"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Oval 53"/>
            <p:cNvSpPr>
              <a:spLocks noChangeArrowheads="1"/>
            </p:cNvSpPr>
            <p:nvPr/>
          </p:nvSpPr>
          <p:spPr bwMode="auto">
            <a:xfrm>
              <a:off x="1588438" y="985938"/>
              <a:ext cx="1081087" cy="1044625"/>
            </a:xfrm>
            <a:prstGeom prst="ellipse">
              <a:avLst/>
            </a:prstGeom>
            <a:solidFill>
              <a:srgbClr val="FFFF00"/>
            </a:soli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tx1"/>
                </a:buClr>
                <a:buSzPct val="8000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SzPct val="80000"/>
                <a:buFont typeface="Palatino Linotype" pitchFamily="18" charset="0"/>
                <a:buChar char="−"/>
                <a:defRPr sz="2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SzPct val="8000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SzPct val="80000"/>
                <a:buFont typeface="Palatino Linotype" pitchFamily="18" charset="0"/>
                <a:buChar char="−"/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1"/>
                </a:buClr>
                <a:buSzPct val="8000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000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000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000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8000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d-ID" altLang="id-ID" sz="1400" b="1" dirty="0" smtClean="0">
                  <a:solidFill>
                    <a:prstClr val="black"/>
                  </a:solidFill>
                  <a:latin typeface="Calibri"/>
                </a:rPr>
                <a:t>LINTAS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d-ID" altLang="id-ID" sz="1400" b="1" dirty="0" smtClean="0">
                  <a:solidFill>
                    <a:prstClr val="black"/>
                  </a:solidFill>
                  <a:latin typeface="Calibri"/>
                </a:rPr>
                <a:t>SEKTOR</a:t>
              </a:r>
              <a:endParaRPr lang="en-AU" altLang="id-ID" sz="1400" b="1" dirty="0" smtClean="0">
                <a:solidFill>
                  <a:prstClr val="black"/>
                </a:solidFill>
                <a:latin typeface="Calibri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AU" altLang="id-ID" sz="1400" b="1" dirty="0" smtClean="0">
                  <a:solidFill>
                    <a:prstClr val="black"/>
                  </a:solidFill>
                  <a:latin typeface="Calibri"/>
                </a:rPr>
                <a:t>&amp; MASY</a:t>
              </a:r>
              <a:endParaRPr lang="id-ID" altLang="id-ID" sz="1400" b="1" dirty="0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90" name="Elbow Connector 89"/>
            <p:cNvCxnSpPr>
              <a:stCxn id="11306" idx="0"/>
              <a:endCxn id="89" idx="0"/>
            </p:cNvCxnSpPr>
            <p:nvPr/>
          </p:nvCxnSpPr>
          <p:spPr>
            <a:xfrm rot="16200000" flipH="1" flipV="1">
              <a:off x="4504507" y="-1399275"/>
              <a:ext cx="9687" cy="4760738"/>
            </a:xfrm>
            <a:prstGeom prst="bentConnector3">
              <a:avLst>
                <a:gd name="adj1" fmla="val -5290430"/>
              </a:avLst>
            </a:prstGeom>
            <a:ln w="12700" cmpd="sng"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Elbow Connector 98"/>
            <p:cNvCxnSpPr>
              <a:stCxn id="11284" idx="2"/>
              <a:endCxn id="89" idx="4"/>
            </p:cNvCxnSpPr>
            <p:nvPr/>
          </p:nvCxnSpPr>
          <p:spPr>
            <a:xfrm rot="10800000">
              <a:off x="2128983" y="2030564"/>
              <a:ext cx="540543" cy="2012731"/>
            </a:xfrm>
            <a:prstGeom prst="bentConnector2">
              <a:avLst/>
            </a:prstGeom>
            <a:ln w="12700" cmpd="sng"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Elbow Connector 101"/>
            <p:cNvCxnSpPr>
              <a:stCxn id="11283" idx="2"/>
              <a:endCxn id="89" idx="2"/>
            </p:cNvCxnSpPr>
            <p:nvPr/>
          </p:nvCxnSpPr>
          <p:spPr>
            <a:xfrm rot="10800000">
              <a:off x="1588439" y="1508252"/>
              <a:ext cx="2489047" cy="3603573"/>
            </a:xfrm>
            <a:prstGeom prst="bentConnector3">
              <a:avLst>
                <a:gd name="adj1" fmla="val 109184"/>
              </a:avLst>
            </a:prstGeom>
            <a:ln w="12700" cmpd="sng"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Arrow Connector 121"/>
            <p:cNvCxnSpPr>
              <a:stCxn id="89" idx="6"/>
              <a:endCxn id="11281" idx="2"/>
            </p:cNvCxnSpPr>
            <p:nvPr/>
          </p:nvCxnSpPr>
          <p:spPr>
            <a:xfrm flipV="1">
              <a:off x="2669525" y="1493258"/>
              <a:ext cx="1261060" cy="14993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Arrow Connector 124"/>
            <p:cNvCxnSpPr>
              <a:stCxn id="11281" idx="6"/>
              <a:endCxn id="11306" idx="2"/>
            </p:cNvCxnSpPr>
            <p:nvPr/>
          </p:nvCxnSpPr>
          <p:spPr>
            <a:xfrm>
              <a:off x="5154547" y="1493258"/>
              <a:ext cx="1194629" cy="5306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Arrow Connector 133"/>
            <p:cNvCxnSpPr>
              <a:stCxn id="11286" idx="0"/>
              <a:endCxn id="11281" idx="4"/>
            </p:cNvCxnSpPr>
            <p:nvPr/>
          </p:nvCxnSpPr>
          <p:spPr>
            <a:xfrm flipV="1">
              <a:off x="4541829" y="2105268"/>
              <a:ext cx="737" cy="552205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53"/>
            <p:cNvSpPr>
              <a:spLocks noChangeArrowheads="1"/>
            </p:cNvSpPr>
            <p:nvPr/>
          </p:nvSpPr>
          <p:spPr bwMode="auto">
            <a:xfrm>
              <a:off x="2669524" y="5477341"/>
              <a:ext cx="928688" cy="900156"/>
            </a:xfrm>
            <a:prstGeom prst="ellipse">
              <a:avLst/>
            </a:prstGeom>
            <a:solidFill>
              <a:srgbClr val="CCFFCC"/>
            </a:soli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id-ID" sz="1400" b="1" dirty="0" smtClean="0">
                  <a:solidFill>
                    <a:prstClr val="black"/>
                  </a:solidFill>
                  <a:latin typeface="Calibri"/>
                </a:rPr>
                <a:t>JARINGAN</a:t>
              </a:r>
            </a:p>
            <a:p>
              <a:pPr algn="ctr" eaLnBrk="1" hangingPunct="1"/>
              <a:r>
                <a:rPr lang="en-US" altLang="id-ID" sz="1400" b="1" dirty="0" smtClean="0">
                  <a:solidFill>
                    <a:prstClr val="black"/>
                  </a:solidFill>
                  <a:latin typeface="Calibri"/>
                </a:rPr>
                <a:t>PUSKES</a:t>
              </a:r>
            </a:p>
            <a:p>
              <a:pPr algn="ctr" eaLnBrk="1" hangingPunct="1"/>
              <a:r>
                <a:rPr lang="en-US" altLang="id-ID" sz="1400" b="1" dirty="0" smtClean="0">
                  <a:solidFill>
                    <a:prstClr val="black"/>
                  </a:solidFill>
                  <a:latin typeface="Calibri"/>
                </a:rPr>
                <a:t>MAS</a:t>
              </a:r>
              <a:endParaRPr lang="id-ID" altLang="id-ID" sz="14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Oval 53"/>
            <p:cNvSpPr>
              <a:spLocks noChangeArrowheads="1"/>
            </p:cNvSpPr>
            <p:nvPr/>
          </p:nvSpPr>
          <p:spPr bwMode="auto">
            <a:xfrm>
              <a:off x="5420489" y="5477342"/>
              <a:ext cx="928688" cy="900156"/>
            </a:xfrm>
            <a:prstGeom prst="ellipse">
              <a:avLst/>
            </a:prstGeom>
            <a:solidFill>
              <a:srgbClr val="DBEEF4"/>
            </a:solidFill>
            <a:ln w="127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id-ID" sz="1400" b="1" dirty="0" smtClean="0">
                  <a:solidFill>
                    <a:prstClr val="black"/>
                  </a:solidFill>
                  <a:latin typeface="Calibri"/>
                </a:rPr>
                <a:t>JEJARING</a:t>
              </a:r>
            </a:p>
            <a:p>
              <a:pPr algn="ctr" eaLnBrk="1" hangingPunct="1"/>
              <a:r>
                <a:rPr lang="en-US" altLang="id-ID" sz="1400" b="1" dirty="0" smtClean="0">
                  <a:solidFill>
                    <a:prstClr val="black"/>
                  </a:solidFill>
                  <a:latin typeface="Calibri"/>
                </a:rPr>
                <a:t>FASYANKES</a:t>
              </a:r>
            </a:p>
            <a:p>
              <a:pPr algn="ctr" eaLnBrk="1" hangingPunct="1"/>
              <a:r>
                <a:rPr lang="en-US" altLang="id-ID" sz="1400" b="1" dirty="0" smtClean="0">
                  <a:solidFill>
                    <a:prstClr val="black"/>
                  </a:solidFill>
                  <a:latin typeface="Calibri"/>
                </a:rPr>
                <a:t>(FKTP)</a:t>
              </a:r>
              <a:endParaRPr lang="id-ID" altLang="id-ID" sz="1400" b="1" dirty="0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32" name="Elbow Connector 31"/>
            <p:cNvCxnSpPr>
              <a:stCxn id="11283" idx="3"/>
              <a:endCxn id="25" idx="6"/>
            </p:cNvCxnSpPr>
            <p:nvPr/>
          </p:nvCxnSpPr>
          <p:spPr>
            <a:xfrm rot="5400000">
              <a:off x="3657179" y="5371110"/>
              <a:ext cx="497342" cy="615276"/>
            </a:xfrm>
            <a:prstGeom prst="bentConnector2">
              <a:avLst/>
            </a:prstGeom>
            <a:ln w="12700" cmpd="sng"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Elbow Connector 34"/>
            <p:cNvCxnSpPr>
              <a:stCxn id="11283" idx="5"/>
              <a:endCxn id="26" idx="2"/>
            </p:cNvCxnSpPr>
            <p:nvPr/>
          </p:nvCxnSpPr>
          <p:spPr>
            <a:xfrm rot="16200000" flipH="1">
              <a:off x="4896658" y="5403588"/>
              <a:ext cx="497343" cy="550319"/>
            </a:xfrm>
            <a:prstGeom prst="bentConnector2">
              <a:avLst/>
            </a:prstGeom>
            <a:ln w="12700" cmpd="sng"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stCxn id="11283" idx="1"/>
              <a:endCxn id="11284" idx="5"/>
            </p:cNvCxnSpPr>
            <p:nvPr/>
          </p:nvCxnSpPr>
          <p:spPr>
            <a:xfrm flipH="1" flipV="1">
              <a:off x="3462210" y="4361546"/>
              <a:ext cx="751278" cy="432025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>
              <a:stCxn id="11283" idx="7"/>
              <a:endCxn id="31" idx="3"/>
            </p:cNvCxnSpPr>
            <p:nvPr/>
          </p:nvCxnSpPr>
          <p:spPr>
            <a:xfrm flipV="1">
              <a:off x="4870170" y="4348491"/>
              <a:ext cx="686321" cy="445080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Elbow Connector 48"/>
            <p:cNvCxnSpPr>
              <a:stCxn id="11306" idx="6"/>
              <a:endCxn id="26" idx="6"/>
            </p:cNvCxnSpPr>
            <p:nvPr/>
          </p:nvCxnSpPr>
          <p:spPr>
            <a:xfrm flipH="1">
              <a:off x="6349177" y="1498564"/>
              <a:ext cx="1081086" cy="4428856"/>
            </a:xfrm>
            <a:prstGeom prst="bentConnector3">
              <a:avLst>
                <a:gd name="adj1" fmla="val -21145"/>
              </a:avLst>
            </a:prstGeom>
            <a:ln w="12700" cmpd="sng"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Elbow Connector 35"/>
            <p:cNvCxnSpPr>
              <a:stCxn id="31" idx="0"/>
              <a:endCxn id="11281" idx="5"/>
            </p:cNvCxnSpPr>
            <p:nvPr/>
          </p:nvCxnSpPr>
          <p:spPr>
            <a:xfrm rot="16200000" flipV="1">
              <a:off x="4602994" y="2298322"/>
              <a:ext cx="1654146" cy="909530"/>
            </a:xfrm>
            <a:prstGeom prst="bentConnector3">
              <a:avLst>
                <a:gd name="adj1" fmla="val 99291"/>
              </a:avLst>
            </a:prstGeom>
            <a:ln w="12700" cmpd="sng"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Elbow Connector 28"/>
            <p:cNvCxnSpPr>
              <a:stCxn id="11286" idx="1"/>
              <a:endCxn id="89" idx="5"/>
            </p:cNvCxnSpPr>
            <p:nvPr/>
          </p:nvCxnSpPr>
          <p:spPr>
            <a:xfrm rot="16200000" flipV="1">
              <a:off x="2906488" y="1482297"/>
              <a:ext cx="911717" cy="1702285"/>
            </a:xfrm>
            <a:prstGeom prst="bentConnector3">
              <a:avLst>
                <a:gd name="adj1" fmla="val 50000"/>
              </a:avLst>
            </a:prstGeom>
            <a:ln w="12700" cmpd="sng"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Rectangle 39"/>
          <p:cNvSpPr/>
          <p:nvPr/>
        </p:nvSpPr>
        <p:spPr>
          <a:xfrm>
            <a:off x="107348" y="113047"/>
            <a:ext cx="21011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id-ID" altLang="id-ID" sz="2000" b="1" dirty="0" smtClean="0">
                <a:solidFill>
                  <a:prstClr val="black"/>
                </a:solidFill>
                <a:latin typeface="Calibri"/>
              </a:rPr>
              <a:t>Tata Kelola SIK</a:t>
            </a:r>
            <a:endParaRPr lang="id-ID" altLang="id-ID" sz="20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123442" y="5967236"/>
            <a:ext cx="9828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FF"/>
                </a:solidFill>
              </a:rPr>
              <a:t>RPMK SIP</a:t>
            </a: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690282" y="3094754"/>
            <a:ext cx="12007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PMK 92/2014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148112" y="3092967"/>
            <a:ext cx="11784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FF"/>
                </a:solidFill>
              </a:rPr>
              <a:t>PMK 171/2011</a:t>
            </a: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21425" y="5742756"/>
            <a:ext cx="10306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FF"/>
                </a:solidFill>
              </a:rPr>
              <a:t>PP 46/2014</a:t>
            </a: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158674" y="4337971"/>
            <a:ext cx="11869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PMK </a:t>
            </a:r>
            <a:r>
              <a:rPr lang="en-US" dirty="0" smtClean="0"/>
              <a:t>75/2014</a:t>
            </a:r>
          </a:p>
          <a:p>
            <a:r>
              <a:rPr lang="en-US" dirty="0" smtClean="0"/>
              <a:t>RPMK SIP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55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-92069" y="2910417"/>
            <a:ext cx="6743328" cy="3838235"/>
            <a:chOff x="104494" y="977579"/>
            <a:chExt cx="8755585" cy="4983592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8882" y="2668635"/>
              <a:ext cx="8534400" cy="1282700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278882" y="3957192"/>
              <a:ext cx="8534400" cy="339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 err="1" smtClean="0">
                  <a:latin typeface="Arial"/>
                  <a:cs typeface="Arial"/>
                </a:rPr>
                <a:t>Interoperabilitas</a:t>
              </a:r>
              <a:endParaRPr lang="en-US" sz="1100" dirty="0">
                <a:latin typeface="Arial"/>
                <a:cs typeface="Arial"/>
              </a:endParaRP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1951051" y="4447449"/>
              <a:ext cx="1511906" cy="1339976"/>
              <a:chOff x="1951051" y="4447449"/>
              <a:chExt cx="1511906" cy="1339976"/>
            </a:xfrm>
          </p:grpSpPr>
          <p:pic>
            <p:nvPicPr>
              <p:cNvPr id="45" name="Picture 44" descr="mobile_active.png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54160" y="4447449"/>
                <a:ext cx="529498" cy="734465"/>
              </a:xfrm>
              <a:prstGeom prst="rect">
                <a:avLst/>
              </a:prstGeom>
            </p:spPr>
          </p:pic>
          <p:sp>
            <p:nvSpPr>
              <p:cNvPr id="47" name="TextBox 46"/>
              <p:cNvSpPr txBox="1"/>
              <p:nvPr/>
            </p:nvSpPr>
            <p:spPr>
              <a:xfrm>
                <a:off x="1951051" y="5227958"/>
                <a:ext cx="1511906" cy="5594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 err="1" smtClean="0">
                    <a:latin typeface="Arial"/>
                    <a:cs typeface="Arial"/>
                  </a:rPr>
                  <a:t>Aplikasi</a:t>
                </a:r>
                <a:r>
                  <a:rPr lang="en-US" sz="1100" dirty="0" smtClean="0">
                    <a:latin typeface="Arial"/>
                    <a:cs typeface="Arial"/>
                  </a:rPr>
                  <a:t> </a:t>
                </a:r>
                <a:r>
                  <a:rPr lang="en-US" sz="1100" dirty="0" err="1" smtClean="0">
                    <a:latin typeface="Arial"/>
                    <a:cs typeface="Arial"/>
                  </a:rPr>
                  <a:t>Bergerak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3749414" y="4447448"/>
              <a:ext cx="1511906" cy="1307497"/>
              <a:chOff x="3749414" y="4447448"/>
              <a:chExt cx="1511906" cy="1307497"/>
            </a:xfrm>
          </p:grpSpPr>
          <p:pic>
            <p:nvPicPr>
              <p:cNvPr id="50" name="Picture 49" descr="doctor_active.pn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58149" y="4447448"/>
                <a:ext cx="683104" cy="734465"/>
              </a:xfrm>
              <a:prstGeom prst="rect">
                <a:avLst/>
              </a:prstGeom>
            </p:spPr>
          </p:pic>
          <p:sp>
            <p:nvSpPr>
              <p:cNvPr id="51" name="TextBox 50"/>
              <p:cNvSpPr txBox="1"/>
              <p:nvPr/>
            </p:nvSpPr>
            <p:spPr>
              <a:xfrm>
                <a:off x="3749414" y="5195478"/>
                <a:ext cx="1511906" cy="5594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 err="1" smtClean="0">
                    <a:latin typeface="Arial"/>
                    <a:cs typeface="Arial"/>
                  </a:rPr>
                  <a:t>Sistem</a:t>
                </a:r>
                <a:r>
                  <a:rPr lang="en-US" sz="1100" dirty="0" smtClean="0">
                    <a:latin typeface="Arial"/>
                    <a:cs typeface="Arial"/>
                  </a:rPr>
                  <a:t> </a:t>
                </a:r>
                <a:r>
                  <a:rPr lang="en-US" sz="1100" dirty="0" err="1" smtClean="0">
                    <a:latin typeface="Arial"/>
                    <a:cs typeface="Arial"/>
                  </a:rPr>
                  <a:t>Informasi</a:t>
                </a:r>
                <a:r>
                  <a:rPr lang="en-US" sz="1100" dirty="0" smtClean="0">
                    <a:latin typeface="Arial"/>
                    <a:cs typeface="Arial"/>
                  </a:rPr>
                  <a:t> FKTP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>
              <a:off x="5543422" y="4434996"/>
              <a:ext cx="1511906" cy="1286209"/>
              <a:chOff x="5543422" y="4434996"/>
              <a:chExt cx="1511906" cy="1286209"/>
            </a:xfrm>
          </p:grpSpPr>
          <p:pic>
            <p:nvPicPr>
              <p:cNvPr id="53" name="Picture 52" descr="building_active.png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03621" y="4434996"/>
                <a:ext cx="747000" cy="726440"/>
              </a:xfrm>
              <a:prstGeom prst="rect">
                <a:avLst/>
              </a:prstGeom>
            </p:spPr>
          </p:pic>
          <p:sp>
            <p:nvSpPr>
              <p:cNvPr id="54" name="TextBox 53"/>
              <p:cNvSpPr txBox="1"/>
              <p:nvPr/>
            </p:nvSpPr>
            <p:spPr>
              <a:xfrm>
                <a:off x="5543422" y="5161738"/>
                <a:ext cx="1511906" cy="5594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 err="1" smtClean="0">
                    <a:latin typeface="Arial"/>
                    <a:cs typeface="Arial"/>
                  </a:rPr>
                  <a:t>Sistem</a:t>
                </a:r>
                <a:r>
                  <a:rPr lang="en-US" sz="1100" dirty="0" smtClean="0">
                    <a:latin typeface="Arial"/>
                    <a:cs typeface="Arial"/>
                  </a:rPr>
                  <a:t> </a:t>
                </a:r>
                <a:r>
                  <a:rPr lang="en-US" sz="1100" dirty="0" err="1" smtClean="0">
                    <a:latin typeface="Arial"/>
                    <a:cs typeface="Arial"/>
                  </a:rPr>
                  <a:t>Informasi</a:t>
                </a:r>
                <a:r>
                  <a:rPr lang="en-US" sz="1100" dirty="0" smtClean="0">
                    <a:latin typeface="Arial"/>
                    <a:cs typeface="Arial"/>
                  </a:rPr>
                  <a:t> FKTR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55" name="Group 54"/>
            <p:cNvGrpSpPr/>
            <p:nvPr/>
          </p:nvGrpSpPr>
          <p:grpSpPr>
            <a:xfrm>
              <a:off x="104494" y="1030634"/>
              <a:ext cx="1511906" cy="1496248"/>
              <a:chOff x="104494" y="1030634"/>
              <a:chExt cx="1511906" cy="1496248"/>
            </a:xfrm>
          </p:grpSpPr>
          <p:pic>
            <p:nvPicPr>
              <p:cNvPr id="57" name="Picture 56" descr="FR_active.png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910" y="1030634"/>
                <a:ext cx="780098" cy="792480"/>
              </a:xfrm>
              <a:prstGeom prst="rect">
                <a:avLst/>
              </a:prstGeom>
            </p:spPr>
          </p:pic>
          <p:sp>
            <p:nvSpPr>
              <p:cNvPr id="58" name="TextBox 57"/>
              <p:cNvSpPr txBox="1"/>
              <p:nvPr/>
            </p:nvSpPr>
            <p:spPr>
              <a:xfrm>
                <a:off x="104494" y="1747625"/>
                <a:ext cx="1511906" cy="7792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 err="1" smtClean="0">
                    <a:latin typeface="Arial"/>
                    <a:cs typeface="Arial"/>
                  </a:rPr>
                  <a:t>Registrasi</a:t>
                </a:r>
                <a:r>
                  <a:rPr lang="en-US" sz="1100" dirty="0" smtClean="0">
                    <a:latin typeface="Arial"/>
                    <a:cs typeface="Arial"/>
                  </a:rPr>
                  <a:t> </a:t>
                </a:r>
                <a:r>
                  <a:rPr lang="en-US" sz="1100" dirty="0" err="1" smtClean="0">
                    <a:latin typeface="Arial"/>
                    <a:cs typeface="Arial"/>
                  </a:rPr>
                  <a:t>Pelayanan</a:t>
                </a:r>
                <a:r>
                  <a:rPr lang="en-US" sz="1100" dirty="0" smtClean="0">
                    <a:latin typeface="Arial"/>
                    <a:cs typeface="Arial"/>
                  </a:rPr>
                  <a:t> </a:t>
                </a:r>
                <a:r>
                  <a:rPr lang="en-US" sz="1100" dirty="0" err="1" smtClean="0">
                    <a:latin typeface="Arial"/>
                    <a:cs typeface="Arial"/>
                  </a:rPr>
                  <a:t>Kesehatan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59" name="Group 58"/>
            <p:cNvGrpSpPr/>
            <p:nvPr/>
          </p:nvGrpSpPr>
          <p:grpSpPr>
            <a:xfrm>
              <a:off x="1540044" y="1030634"/>
              <a:ext cx="1511906" cy="1289507"/>
              <a:chOff x="1540044" y="1030634"/>
              <a:chExt cx="1511906" cy="1289507"/>
            </a:xfrm>
          </p:grpSpPr>
          <p:pic>
            <p:nvPicPr>
              <p:cNvPr id="60" name="Picture 59" descr="CR_active.png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04901" y="1030634"/>
                <a:ext cx="841768" cy="804077"/>
              </a:xfrm>
              <a:prstGeom prst="rect">
                <a:avLst/>
              </a:prstGeom>
            </p:spPr>
          </p:pic>
          <p:sp>
            <p:nvSpPr>
              <p:cNvPr id="61" name="TextBox 60"/>
              <p:cNvSpPr txBox="1"/>
              <p:nvPr/>
            </p:nvSpPr>
            <p:spPr>
              <a:xfrm>
                <a:off x="1540044" y="1760674"/>
                <a:ext cx="1511906" cy="5594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 err="1" smtClean="0">
                    <a:latin typeface="Arial"/>
                    <a:cs typeface="Arial"/>
                  </a:rPr>
                  <a:t>Registrasi</a:t>
                </a:r>
                <a:r>
                  <a:rPr lang="en-US" sz="1100" dirty="0" smtClean="0">
                    <a:latin typeface="Arial"/>
                    <a:cs typeface="Arial"/>
                  </a:rPr>
                  <a:t> </a:t>
                </a:r>
                <a:r>
                  <a:rPr lang="en-US" sz="1100" dirty="0" err="1" smtClean="0">
                    <a:latin typeface="Arial"/>
                    <a:cs typeface="Arial"/>
                  </a:rPr>
                  <a:t>Pasien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62" name="Group 61"/>
            <p:cNvGrpSpPr/>
            <p:nvPr/>
          </p:nvGrpSpPr>
          <p:grpSpPr>
            <a:xfrm>
              <a:off x="2959072" y="1013864"/>
              <a:ext cx="1511906" cy="1737968"/>
              <a:chOff x="2959072" y="1013864"/>
              <a:chExt cx="1511906" cy="1737968"/>
            </a:xfrm>
          </p:grpSpPr>
          <p:pic>
            <p:nvPicPr>
              <p:cNvPr id="63" name="Picture 62" descr="HMIS_active.png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05945" y="1013864"/>
                <a:ext cx="847090" cy="792480"/>
              </a:xfrm>
              <a:prstGeom prst="rect">
                <a:avLst/>
              </a:prstGeom>
            </p:spPr>
          </p:pic>
          <p:sp>
            <p:nvSpPr>
              <p:cNvPr id="64" name="TextBox 63"/>
              <p:cNvSpPr txBox="1"/>
              <p:nvPr/>
            </p:nvSpPr>
            <p:spPr>
              <a:xfrm>
                <a:off x="2959072" y="1752784"/>
                <a:ext cx="1511906" cy="9990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 err="1" smtClean="0">
                    <a:latin typeface="Arial"/>
                    <a:cs typeface="Arial"/>
                  </a:rPr>
                  <a:t>Sistem</a:t>
                </a:r>
                <a:r>
                  <a:rPr lang="en-US" sz="1100" dirty="0" smtClean="0">
                    <a:latin typeface="Arial"/>
                    <a:cs typeface="Arial"/>
                  </a:rPr>
                  <a:t> </a:t>
                </a:r>
                <a:r>
                  <a:rPr lang="en-US" sz="1100" dirty="0" err="1" smtClean="0">
                    <a:latin typeface="Arial"/>
                    <a:cs typeface="Arial"/>
                  </a:rPr>
                  <a:t>Informasi</a:t>
                </a:r>
                <a:r>
                  <a:rPr lang="en-US" sz="1100" dirty="0" smtClean="0">
                    <a:latin typeface="Arial"/>
                    <a:cs typeface="Arial"/>
                  </a:rPr>
                  <a:t> </a:t>
                </a:r>
                <a:r>
                  <a:rPr lang="en-US" sz="1100" dirty="0" err="1" smtClean="0">
                    <a:latin typeface="Arial"/>
                    <a:cs typeface="Arial"/>
                  </a:rPr>
                  <a:t>Manajemen</a:t>
                </a:r>
                <a:r>
                  <a:rPr lang="en-US" sz="1100" dirty="0" smtClean="0">
                    <a:latin typeface="Arial"/>
                    <a:cs typeface="Arial"/>
                  </a:rPr>
                  <a:t> </a:t>
                </a:r>
                <a:r>
                  <a:rPr lang="en-US" sz="1100" dirty="0" err="1" smtClean="0">
                    <a:latin typeface="Arial"/>
                    <a:cs typeface="Arial"/>
                  </a:rPr>
                  <a:t>Kesehatan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>
              <a:off x="4436735" y="977579"/>
              <a:ext cx="1604864" cy="1344028"/>
              <a:chOff x="4436735" y="977579"/>
              <a:chExt cx="1604864" cy="1344028"/>
            </a:xfrm>
          </p:grpSpPr>
          <p:pic>
            <p:nvPicPr>
              <p:cNvPr id="66" name="Picture 65" descr="SHR_active.png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34686" y="977579"/>
                <a:ext cx="641441" cy="828765"/>
              </a:xfrm>
              <a:prstGeom prst="rect">
                <a:avLst/>
              </a:prstGeom>
            </p:spPr>
          </p:pic>
          <p:sp>
            <p:nvSpPr>
              <p:cNvPr id="67" name="TextBox 66"/>
              <p:cNvSpPr txBox="1"/>
              <p:nvPr/>
            </p:nvSpPr>
            <p:spPr>
              <a:xfrm>
                <a:off x="4436735" y="1762140"/>
                <a:ext cx="1604864" cy="5594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 err="1" smtClean="0">
                    <a:latin typeface="Arial"/>
                    <a:cs typeface="Arial"/>
                  </a:rPr>
                  <a:t>Penyimpanan</a:t>
                </a:r>
                <a:r>
                  <a:rPr lang="en-US" sz="1100" dirty="0" smtClean="0">
                    <a:latin typeface="Arial"/>
                    <a:cs typeface="Arial"/>
                  </a:rPr>
                  <a:t> </a:t>
                </a:r>
                <a:r>
                  <a:rPr lang="en-US" sz="1100" dirty="0" err="1" smtClean="0">
                    <a:latin typeface="Arial"/>
                    <a:cs typeface="Arial"/>
                  </a:rPr>
                  <a:t>Rekam</a:t>
                </a:r>
                <a:r>
                  <a:rPr lang="en-US" sz="1100" dirty="0" smtClean="0">
                    <a:latin typeface="Arial"/>
                    <a:cs typeface="Arial"/>
                  </a:rPr>
                  <a:t> </a:t>
                </a:r>
                <a:r>
                  <a:rPr lang="en-US" sz="1100" dirty="0" err="1" smtClean="0">
                    <a:latin typeface="Arial"/>
                    <a:cs typeface="Arial"/>
                  </a:rPr>
                  <a:t>Medis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>
              <a:off x="5998345" y="1030634"/>
              <a:ext cx="1511906" cy="1516559"/>
              <a:chOff x="5998345" y="1030634"/>
              <a:chExt cx="1511906" cy="1516559"/>
            </a:xfrm>
          </p:grpSpPr>
          <p:pic>
            <p:nvPicPr>
              <p:cNvPr id="69" name="Picture 68" descr="TS_active.png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59309" y="1030634"/>
                <a:ext cx="1054428" cy="792479"/>
              </a:xfrm>
              <a:prstGeom prst="rect">
                <a:avLst/>
              </a:prstGeom>
            </p:spPr>
          </p:pic>
          <p:sp>
            <p:nvSpPr>
              <p:cNvPr id="70" name="TextBox 69"/>
              <p:cNvSpPr txBox="1"/>
              <p:nvPr/>
            </p:nvSpPr>
            <p:spPr>
              <a:xfrm>
                <a:off x="5998345" y="1767936"/>
                <a:ext cx="1511906" cy="7792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 err="1" smtClean="0">
                    <a:latin typeface="Arial"/>
                    <a:cs typeface="Arial"/>
                  </a:rPr>
                  <a:t>Terminologi</a:t>
                </a:r>
                <a:r>
                  <a:rPr lang="en-US" sz="1100" dirty="0" smtClean="0">
                    <a:latin typeface="Arial"/>
                    <a:cs typeface="Arial"/>
                  </a:rPr>
                  <a:t> </a:t>
                </a:r>
                <a:r>
                  <a:rPr lang="en-US" sz="1100" dirty="0" err="1" smtClean="0">
                    <a:latin typeface="Arial"/>
                    <a:cs typeface="Arial"/>
                  </a:rPr>
                  <a:t>Registrasi</a:t>
                </a:r>
                <a:r>
                  <a:rPr lang="en-US" sz="1100" dirty="0" smtClean="0">
                    <a:latin typeface="Arial"/>
                    <a:cs typeface="Arial"/>
                  </a:rPr>
                  <a:t> </a:t>
                </a:r>
                <a:r>
                  <a:rPr lang="en-US" sz="1100" dirty="0" err="1" smtClean="0">
                    <a:latin typeface="Arial"/>
                    <a:cs typeface="Arial"/>
                  </a:rPr>
                  <a:t>Kesehatan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72" name="Group 71"/>
            <p:cNvGrpSpPr/>
            <p:nvPr/>
          </p:nvGrpSpPr>
          <p:grpSpPr>
            <a:xfrm>
              <a:off x="7348173" y="977579"/>
              <a:ext cx="1511906" cy="1558473"/>
              <a:chOff x="7348173" y="977579"/>
              <a:chExt cx="1511906" cy="1558473"/>
            </a:xfrm>
          </p:grpSpPr>
          <p:pic>
            <p:nvPicPr>
              <p:cNvPr id="73" name="Picture 72" descr="HWR_active.png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58649" y="977579"/>
                <a:ext cx="827919" cy="845534"/>
              </a:xfrm>
              <a:prstGeom prst="rect">
                <a:avLst/>
              </a:prstGeom>
            </p:spPr>
          </p:pic>
          <p:sp>
            <p:nvSpPr>
              <p:cNvPr id="74" name="TextBox 73"/>
              <p:cNvSpPr txBox="1"/>
              <p:nvPr/>
            </p:nvSpPr>
            <p:spPr>
              <a:xfrm>
                <a:off x="7348173" y="1756795"/>
                <a:ext cx="1511906" cy="7792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 err="1" smtClean="0">
                    <a:latin typeface="Arial"/>
                    <a:cs typeface="Arial"/>
                  </a:rPr>
                  <a:t>Registrasi</a:t>
                </a:r>
                <a:r>
                  <a:rPr lang="en-US" sz="1100" dirty="0" smtClean="0">
                    <a:latin typeface="Arial"/>
                    <a:cs typeface="Arial"/>
                  </a:rPr>
                  <a:t> </a:t>
                </a:r>
                <a:r>
                  <a:rPr lang="en-US" sz="1100" dirty="0" err="1" smtClean="0">
                    <a:latin typeface="Arial"/>
                    <a:cs typeface="Arial"/>
                  </a:rPr>
                  <a:t>Tenaga</a:t>
                </a:r>
                <a:r>
                  <a:rPr lang="en-US" sz="1100" dirty="0" smtClean="0">
                    <a:latin typeface="Arial"/>
                    <a:cs typeface="Arial"/>
                  </a:rPr>
                  <a:t> </a:t>
                </a:r>
                <a:r>
                  <a:rPr lang="en-US" sz="1100" dirty="0" err="1" smtClean="0">
                    <a:latin typeface="Arial"/>
                    <a:cs typeface="Arial"/>
                  </a:rPr>
                  <a:t>Kesehatan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75" name="Group 74"/>
            <p:cNvGrpSpPr/>
            <p:nvPr/>
          </p:nvGrpSpPr>
          <p:grpSpPr>
            <a:xfrm>
              <a:off x="7168851" y="4409181"/>
              <a:ext cx="1511906" cy="1551990"/>
              <a:chOff x="7168851" y="4409181"/>
              <a:chExt cx="1511906" cy="1551990"/>
            </a:xfrm>
          </p:grpSpPr>
          <p:pic>
            <p:nvPicPr>
              <p:cNvPr id="77" name="Picture 76" descr="lab_active.png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17345" y="4409181"/>
                <a:ext cx="620595" cy="734466"/>
              </a:xfrm>
              <a:prstGeom prst="rect">
                <a:avLst/>
              </a:prstGeom>
            </p:spPr>
          </p:pic>
          <p:sp>
            <p:nvSpPr>
              <p:cNvPr id="78" name="TextBox 77"/>
              <p:cNvSpPr txBox="1"/>
              <p:nvPr/>
            </p:nvSpPr>
            <p:spPr>
              <a:xfrm>
                <a:off x="7168851" y="5181914"/>
                <a:ext cx="1511906" cy="7792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 err="1" smtClean="0">
                    <a:latin typeface="Arial"/>
                    <a:cs typeface="Arial"/>
                  </a:rPr>
                  <a:t>Sistem</a:t>
                </a:r>
                <a:r>
                  <a:rPr lang="en-US" sz="1100" dirty="0" smtClean="0">
                    <a:latin typeface="Arial"/>
                    <a:cs typeface="Arial"/>
                  </a:rPr>
                  <a:t> </a:t>
                </a:r>
                <a:r>
                  <a:rPr lang="en-US" sz="1100" dirty="0" err="1" smtClean="0">
                    <a:latin typeface="Arial"/>
                    <a:cs typeface="Arial"/>
                  </a:rPr>
                  <a:t>Informasi</a:t>
                </a:r>
                <a:r>
                  <a:rPr lang="en-US" sz="1100" dirty="0" smtClean="0">
                    <a:latin typeface="Arial"/>
                    <a:cs typeface="Arial"/>
                  </a:rPr>
                  <a:t> </a:t>
                </a:r>
                <a:r>
                  <a:rPr lang="en-US" sz="1100" dirty="0" err="1" smtClean="0">
                    <a:latin typeface="Arial"/>
                    <a:cs typeface="Arial"/>
                  </a:rPr>
                  <a:t>Laboratorium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79" name="Group 78"/>
            <p:cNvGrpSpPr/>
            <p:nvPr/>
          </p:nvGrpSpPr>
          <p:grpSpPr>
            <a:xfrm>
              <a:off x="392995" y="4455474"/>
              <a:ext cx="1511906" cy="1109062"/>
              <a:chOff x="392995" y="4455474"/>
              <a:chExt cx="1511906" cy="1109062"/>
            </a:xfrm>
          </p:grpSpPr>
          <p:pic>
            <p:nvPicPr>
              <p:cNvPr id="81" name="Picture 80" descr="chart_active.png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9363" y="4455474"/>
                <a:ext cx="726440" cy="726440"/>
              </a:xfrm>
              <a:prstGeom prst="rect">
                <a:avLst/>
              </a:prstGeom>
            </p:spPr>
          </p:pic>
          <p:sp>
            <p:nvSpPr>
              <p:cNvPr id="84" name="TextBox 83"/>
              <p:cNvSpPr txBox="1"/>
              <p:nvPr/>
            </p:nvSpPr>
            <p:spPr>
              <a:xfrm>
                <a:off x="392995" y="5224860"/>
                <a:ext cx="1511906" cy="3396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 err="1" smtClean="0">
                    <a:latin typeface="Arial"/>
                    <a:cs typeface="Arial"/>
                  </a:rPr>
                  <a:t>Aplikasi</a:t>
                </a:r>
                <a:r>
                  <a:rPr lang="en-US" sz="1100" dirty="0" smtClean="0">
                    <a:latin typeface="Arial"/>
                    <a:cs typeface="Arial"/>
                  </a:rPr>
                  <a:t> </a:t>
                </a:r>
                <a:r>
                  <a:rPr lang="en-US" sz="1100" dirty="0" err="1" smtClean="0">
                    <a:latin typeface="Arial"/>
                    <a:cs typeface="Arial"/>
                  </a:rPr>
                  <a:t>Monev</a:t>
                </a:r>
                <a:endParaRPr lang="en-US" sz="1100" dirty="0">
                  <a:latin typeface="Arial"/>
                  <a:cs typeface="Arial"/>
                </a:endParaRPr>
              </a:p>
            </p:txBody>
          </p:sp>
        </p:grpSp>
      </p:grpSp>
      <p:cxnSp>
        <p:nvCxnSpPr>
          <p:cNvPr id="86" name="Elbow Connector 85"/>
          <p:cNvCxnSpPr/>
          <p:nvPr/>
        </p:nvCxnSpPr>
        <p:spPr>
          <a:xfrm rot="10800000" flipV="1">
            <a:off x="2970596" y="1413181"/>
            <a:ext cx="2854773" cy="783823"/>
          </a:xfrm>
          <a:prstGeom prst="bentConnector3">
            <a:avLst>
              <a:gd name="adj1" fmla="val 99884"/>
            </a:avLst>
          </a:prstGeom>
          <a:ln w="57150">
            <a:tailEnd type="triangle" w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043" y="384649"/>
            <a:ext cx="2737854" cy="2525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622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ROAD MAP </a:t>
            </a:r>
            <a:r>
              <a:rPr lang="en-US" sz="3200" dirty="0"/>
              <a:t>S</a:t>
            </a:r>
            <a:r>
              <a:rPr lang="en-US" sz="3200" dirty="0" smtClean="0"/>
              <a:t>IK DINAS KESEHATAN KABUPATEN SUMEDANG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4378161"/>
              </p:ext>
            </p:extLst>
          </p:nvPr>
        </p:nvGraphicFramePr>
        <p:xfrm>
          <a:off x="533400" y="1447801"/>
          <a:ext cx="81534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8967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724" y="-27384"/>
            <a:ext cx="7376700" cy="667202"/>
          </a:xfrm>
        </p:spPr>
        <p:txBody>
          <a:bodyPr>
            <a:normAutofit/>
          </a:bodyPr>
          <a:lstStyle/>
          <a:p>
            <a:r>
              <a:rPr lang="en-AU" sz="2800" b="1" dirty="0" smtClean="0">
                <a:latin typeface="+mn-lt"/>
              </a:rPr>
              <a:t>IMPLEMENTASI E-PUSKESMAS TAHUN 2019</a:t>
            </a:r>
            <a:endParaRPr lang="en-AU" sz="2800" b="1" dirty="0">
              <a:latin typeface="+mn-lt"/>
            </a:endParaRPr>
          </a:p>
        </p:txBody>
      </p:sp>
      <p:graphicFrame>
        <p:nvGraphicFramePr>
          <p:cNvPr id="6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89276"/>
              </p:ext>
            </p:extLst>
          </p:nvPr>
        </p:nvGraphicFramePr>
        <p:xfrm>
          <a:off x="609600" y="746760"/>
          <a:ext cx="7848600" cy="6035040"/>
        </p:xfrm>
        <a:graphic>
          <a:graphicData uri="http://schemas.openxmlformats.org/drawingml/2006/table">
            <a:tbl>
              <a:tblPr/>
              <a:tblGrid>
                <a:gridCol w="615577"/>
                <a:gridCol w="2462305"/>
                <a:gridCol w="2343022"/>
                <a:gridCol w="2427696"/>
              </a:tblGrid>
              <a:tr h="1110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PUSKESMAS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PENDAMPINGAN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IMPLEMENTASI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Jatinangor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Cisempur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Cimanggung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Sawahdadap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Tanjungsari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Margajaya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Sukasari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Haurngombong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Pamulihan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Rancakalong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Sumedang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Selatan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Sukagalih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Kotakaler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Situ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Padasuka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Ganeas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Situraja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Cisitu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Darmaraja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Cibugel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Wado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Jatinunggal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Jatigede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Tomo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Ujungjaya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Conggeang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Paseh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Cimalaka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Cisarua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Sukamantri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Tanjungkerta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Tanjungmedar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Buahdua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Hariang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14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Surian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SUDAH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053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229600" cy="1143000"/>
          </a:xfrm>
        </p:spPr>
        <p:txBody>
          <a:bodyPr/>
          <a:lstStyle/>
          <a:p>
            <a:pPr algn="ctr"/>
            <a:r>
              <a:rPr lang="en-ID" dirty="0" err="1" smtClean="0"/>
              <a:t>Hasil</a:t>
            </a:r>
            <a:r>
              <a:rPr lang="en-ID" dirty="0" smtClean="0"/>
              <a:t> Review SIK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Kompleksitas</a:t>
            </a:r>
            <a:r>
              <a:rPr lang="en-US" dirty="0" smtClean="0"/>
              <a:t>  </a:t>
            </a:r>
            <a:r>
              <a:rPr lang="en-US" dirty="0" err="1"/>
              <a:t>Formulir</a:t>
            </a:r>
            <a:r>
              <a:rPr lang="en-US" dirty="0"/>
              <a:t> </a:t>
            </a:r>
            <a:r>
              <a:rPr lang="en-US" dirty="0" err="1"/>
              <a:t>Prosedur</a:t>
            </a:r>
            <a:r>
              <a:rPr lang="en-US" dirty="0"/>
              <a:t> </a:t>
            </a:r>
            <a:r>
              <a:rPr lang="en-US" dirty="0" err="1" smtClean="0"/>
              <a:t>Pengisian</a:t>
            </a:r>
            <a:r>
              <a:rPr lang="en-US" dirty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masih</a:t>
            </a:r>
            <a:r>
              <a:rPr lang="en-US" dirty="0" smtClean="0"/>
              <a:t> </a:t>
            </a:r>
            <a:r>
              <a:rPr lang="en-US" dirty="0" err="1" smtClean="0"/>
              <a:t>tahapan</a:t>
            </a:r>
            <a:r>
              <a:rPr lang="en-US" dirty="0" smtClean="0"/>
              <a:t> </a:t>
            </a:r>
            <a:r>
              <a:rPr lang="en-US" dirty="0" err="1" smtClean="0"/>
              <a:t>pelayanan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gedung</a:t>
            </a:r>
            <a:r>
              <a:rPr lang="en-US" dirty="0" smtClean="0"/>
              <a:t> di </a:t>
            </a:r>
            <a:r>
              <a:rPr lang="en-US" dirty="0" err="1" smtClean="0"/>
              <a:t>Puskesmas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Kompetensi</a:t>
            </a:r>
            <a:r>
              <a:rPr lang="en-US" dirty="0" smtClean="0"/>
              <a:t> </a:t>
            </a:r>
            <a:r>
              <a:rPr lang="en-US" dirty="0" err="1" smtClean="0"/>
              <a:t>Petugas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r>
              <a:rPr lang="en-US" dirty="0" smtClean="0"/>
              <a:t>  </a:t>
            </a:r>
            <a:r>
              <a:rPr lang="en-US" dirty="0" err="1" smtClean="0"/>
              <a:t>Kesehatan</a:t>
            </a:r>
            <a:r>
              <a:rPr lang="en-US" dirty="0"/>
              <a:t> </a:t>
            </a:r>
            <a:r>
              <a:rPr lang="en-US" dirty="0" smtClean="0"/>
              <a:t>(di </a:t>
            </a:r>
            <a:r>
              <a:rPr lang="en-US" dirty="0" err="1"/>
              <a:t>Puskesmas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/>
              <a:t>SDM IT</a:t>
            </a:r>
            <a:r>
              <a:rPr lang="en-US" dirty="0" smtClean="0"/>
              <a:t>)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Regulasi</a:t>
            </a:r>
            <a:r>
              <a:rPr lang="en-US" dirty="0" smtClean="0"/>
              <a:t> : SK </a:t>
            </a:r>
            <a:r>
              <a:rPr lang="en-US" dirty="0" err="1" smtClean="0"/>
              <a:t>Kepala</a:t>
            </a:r>
            <a:r>
              <a:rPr lang="en-US" dirty="0" smtClean="0"/>
              <a:t> </a:t>
            </a:r>
            <a:r>
              <a:rPr lang="en-US" dirty="0" err="1" smtClean="0"/>
              <a:t>Dinas</a:t>
            </a:r>
            <a:r>
              <a:rPr lang="en-US" dirty="0" smtClean="0"/>
              <a:t> </a:t>
            </a:r>
            <a:r>
              <a:rPr lang="en-US" dirty="0" err="1" smtClean="0"/>
              <a:t>Kesehatan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Implementasi</a:t>
            </a:r>
            <a:r>
              <a:rPr lang="en-US" dirty="0" smtClean="0"/>
              <a:t> E-</a:t>
            </a:r>
            <a:r>
              <a:rPr lang="en-US" dirty="0" err="1" smtClean="0"/>
              <a:t>Puskesmas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Pelatihan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Bimbingan</a:t>
            </a:r>
            <a:r>
              <a:rPr lang="en-US" dirty="0" smtClean="0"/>
              <a:t> :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dilaksanakan</a:t>
            </a:r>
            <a:r>
              <a:rPr lang="en-US" dirty="0" smtClean="0"/>
              <a:t>, di </a:t>
            </a:r>
            <a:r>
              <a:rPr lang="en-US" dirty="0" err="1" smtClean="0"/>
              <a:t>sediakan</a:t>
            </a:r>
            <a:r>
              <a:rPr lang="en-US" dirty="0" smtClean="0"/>
              <a:t> </a:t>
            </a:r>
            <a:r>
              <a:rPr lang="en-US" dirty="0" err="1" smtClean="0"/>
              <a:t>grup</a:t>
            </a:r>
            <a:r>
              <a:rPr lang="en-US" dirty="0" smtClean="0"/>
              <a:t> WA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Infrastruktur</a:t>
            </a:r>
            <a:r>
              <a:rPr lang="en-US" dirty="0"/>
              <a:t> / </a:t>
            </a:r>
            <a:r>
              <a:rPr lang="en-US" dirty="0" err="1"/>
              <a:t>sarana</a:t>
            </a:r>
            <a:r>
              <a:rPr lang="en-US" dirty="0"/>
              <a:t> </a:t>
            </a:r>
            <a:r>
              <a:rPr lang="en-US" dirty="0" err="1" smtClean="0"/>
              <a:t>prasarana</a:t>
            </a:r>
            <a:r>
              <a:rPr lang="en-US" dirty="0" smtClean="0"/>
              <a:t> ; </a:t>
            </a:r>
            <a:r>
              <a:rPr lang="en-US" dirty="0" err="1" smtClean="0"/>
              <a:t>diajukan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BLUD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bankeu</a:t>
            </a:r>
            <a:r>
              <a:rPr lang="en-US" dirty="0" smtClean="0"/>
              <a:t> </a:t>
            </a:r>
            <a:r>
              <a:rPr lang="en-US" dirty="0" err="1" smtClean="0"/>
              <a:t>provinsi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Kualitas</a:t>
            </a:r>
            <a:r>
              <a:rPr lang="en-US" dirty="0"/>
              <a:t> Data </a:t>
            </a:r>
            <a:r>
              <a:rPr lang="en-US" dirty="0" smtClean="0"/>
              <a:t>(</a:t>
            </a:r>
            <a:r>
              <a:rPr lang="en-US" dirty="0" err="1" smtClean="0"/>
              <a:t>baru</a:t>
            </a:r>
            <a:r>
              <a:rPr lang="en-US" dirty="0" smtClean="0"/>
              <a:t> Data </a:t>
            </a:r>
            <a:r>
              <a:rPr lang="en-US" dirty="0" err="1" smtClean="0"/>
              <a:t>Pelayanan</a:t>
            </a:r>
            <a:r>
              <a:rPr lang="en-US" dirty="0" smtClean="0"/>
              <a:t> </a:t>
            </a:r>
            <a:r>
              <a:rPr lang="en-US" dirty="0" err="1" smtClean="0"/>
              <a:t>Pasien</a:t>
            </a:r>
            <a:r>
              <a:rPr lang="en-US" dirty="0" smtClean="0"/>
              <a:t>, </a:t>
            </a:r>
            <a:r>
              <a:rPr lang="en-US" dirty="0" err="1" smtClean="0"/>
              <a:t>belum</a:t>
            </a:r>
            <a:r>
              <a:rPr lang="en-US" dirty="0" smtClean="0"/>
              <a:t> </a:t>
            </a:r>
            <a:r>
              <a:rPr lang="en-US" dirty="0" err="1" smtClean="0"/>
              <a:t>pelaporan</a:t>
            </a:r>
            <a:r>
              <a:rPr lang="en-US" dirty="0" smtClean="0"/>
              <a:t> </a:t>
            </a:r>
            <a:r>
              <a:rPr lang="en-US" dirty="0" err="1" smtClean="0"/>
              <a:t>seksi</a:t>
            </a:r>
            <a:r>
              <a:rPr lang="en-US" dirty="0" smtClean="0"/>
              <a:t>/program</a:t>
            </a:r>
            <a:r>
              <a:rPr lang="en-US" dirty="0" smtClean="0"/>
              <a:t>)</a:t>
            </a:r>
            <a:endParaRPr lang="id-ID" dirty="0" smtClean="0"/>
          </a:p>
          <a:p>
            <a:pPr marL="514350" indent="-514350">
              <a:buFont typeface="+mj-lt"/>
              <a:buAutoNum type="arabicPeriod"/>
            </a:pPr>
            <a:r>
              <a:rPr lang="id-ID" dirty="0" smtClean="0"/>
              <a:t>Pemeliharaan server P care dan E Puskesmas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 smtClean="0"/>
              <a:t>Pengumpulan format disesuaikan dengan formula perhitungan dan dilengkapi dengan definisi operasional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 smtClean="0"/>
              <a:t>Hasil export laporan e puskesmas harus di rapihkan</a:t>
            </a:r>
          </a:p>
          <a:p>
            <a:pPr marL="514350" indent="-514350">
              <a:buFont typeface="+mj-lt"/>
              <a:buAutoNum type="arabicPeriod"/>
            </a:pPr>
            <a:r>
              <a:rPr lang="id-ID" smtClean="0"/>
              <a:t>Penyempurnaan export komdat (urutan item ) di vacumkan</a:t>
            </a:r>
            <a:endParaRPr lang="id-ID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365760" lvl="1" indent="0">
              <a:buNone/>
            </a:pPr>
            <a:r>
              <a:rPr lang="en-US" dirty="0" smtClean="0"/>
              <a:t>	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16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sekian dan terima kasi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448" y="822960"/>
            <a:ext cx="6076950" cy="456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508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3566</TotalTime>
  <Words>1708</Words>
  <Application>Microsoft Office PowerPoint</Application>
  <PresentationFormat>On-screen Show (4:3)</PresentationFormat>
  <Paragraphs>438</Paragraphs>
  <Slides>18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Office Theme</vt:lpstr>
      <vt:lpstr>Flow</vt:lpstr>
      <vt:lpstr>Concourse</vt:lpstr>
      <vt:lpstr>EVALUASI  SISTEM INFORMASI KESEHATAN</vt:lpstr>
      <vt:lpstr>PowerPoint Presentation</vt:lpstr>
      <vt:lpstr>PowerPoint Presentation</vt:lpstr>
      <vt:lpstr>DASAR HUKUM</vt:lpstr>
      <vt:lpstr>PowerPoint Presentation</vt:lpstr>
      <vt:lpstr>Strategi e-Kesehatan Nasional</vt:lpstr>
      <vt:lpstr>Kerangka Kebijakan SIK</vt:lpstr>
      <vt:lpstr>Regulasi SIK/e-Kesehatan sebagai Tata Kelola</vt:lpstr>
      <vt:lpstr>Tata Kelola SIK dalam PP 46/2014</vt:lpstr>
      <vt:lpstr>PP No 46 Tahun 2014</vt:lpstr>
      <vt:lpstr>Pemetaan Peran dalam Penyelenggaraan SIK</vt:lpstr>
      <vt:lpstr>Kewajiban Pengelola SIK Kabupaten </vt:lpstr>
      <vt:lpstr>PowerPoint Presentation</vt:lpstr>
      <vt:lpstr>PowerPoint Presentation</vt:lpstr>
      <vt:lpstr>ROAD MAP SIK DINAS KESEHATAN KABUPATEN SUMEDANG</vt:lpstr>
      <vt:lpstr>IMPLEMENTASI E-PUSKESMAS TAHUN 2019</vt:lpstr>
      <vt:lpstr>Hasil Review SIK</vt:lpstr>
      <vt:lpstr>PowerPoint Presentation</vt:lpstr>
    </vt:vector>
  </TitlesOfParts>
  <Company>Individual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Puskesmas</dc:creator>
  <cp:lastModifiedBy>ASUS</cp:lastModifiedBy>
  <cp:revision>45</cp:revision>
  <cp:lastPrinted>2019-07-30T03:07:20Z</cp:lastPrinted>
  <dcterms:created xsi:type="dcterms:W3CDTF">2013-01-02T07:55:23Z</dcterms:created>
  <dcterms:modified xsi:type="dcterms:W3CDTF">2019-07-31T03:21:54Z</dcterms:modified>
</cp:coreProperties>
</file>