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0"/>
  </p:notesMasterIdLst>
  <p:sldIdLst>
    <p:sldId id="256" r:id="rId2"/>
    <p:sldId id="269" r:id="rId3"/>
    <p:sldId id="276" r:id="rId4"/>
    <p:sldId id="270" r:id="rId5"/>
    <p:sldId id="275" r:id="rId6"/>
    <p:sldId id="271" r:id="rId7"/>
    <p:sldId id="277" r:id="rId8"/>
    <p:sldId id="272" r:id="rId9"/>
    <p:sldId id="273" r:id="rId10"/>
    <p:sldId id="278" r:id="rId11"/>
    <p:sldId id="274" r:id="rId12"/>
    <p:sldId id="279" r:id="rId13"/>
    <p:sldId id="260" r:id="rId14"/>
    <p:sldId id="264" r:id="rId15"/>
    <p:sldId id="282" r:id="rId16"/>
    <p:sldId id="284" r:id="rId17"/>
    <p:sldId id="283" r:id="rId18"/>
    <p:sldId id="281" r:id="rId19"/>
  </p:sldIdLst>
  <p:sldSz cx="9144000" cy="6858000" type="screen4x3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1402" y="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2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131CA3D-82E7-4596-BA15-040106349ED5}" type="doc">
      <dgm:prSet loTypeId="urn:microsoft.com/office/officeart/2005/8/layout/target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114360B-F362-46A5-9580-684CCFA0A1BC}">
      <dgm:prSet phldrT="[Text]"/>
      <dgm:spPr>
        <a:scene3d>
          <a:camera prst="orthographicFront"/>
          <a:lightRig rig="threePt" dir="t"/>
        </a:scene3d>
        <a:sp3d extrusionH="387350">
          <a:bevelT w="209550" h="577850" prst="slope"/>
          <a:extrusionClr>
            <a:srgbClr val="FF0000"/>
          </a:extrusionClr>
        </a:sp3d>
      </dgm:spPr>
      <dgm:t>
        <a:bodyPr/>
        <a:lstStyle/>
        <a:p>
          <a:r>
            <a:rPr lang="id-ID" dirty="0" smtClean="0"/>
            <a:t>Permasalahan 2013-2017</a:t>
          </a:r>
          <a:endParaRPr lang="en-US" dirty="0"/>
        </a:p>
      </dgm:t>
    </dgm:pt>
    <dgm:pt modelId="{2775CF81-855D-49AF-B286-FFF98174CC2D}" type="parTrans" cxnId="{05DAE015-6BA0-43EE-B319-4ABB39AF97D9}">
      <dgm:prSet/>
      <dgm:spPr/>
      <dgm:t>
        <a:bodyPr/>
        <a:lstStyle/>
        <a:p>
          <a:endParaRPr lang="en-US"/>
        </a:p>
      </dgm:t>
    </dgm:pt>
    <dgm:pt modelId="{59BB7E6C-839A-434C-9DDF-8D302DFAA850}" type="sibTrans" cxnId="{05DAE015-6BA0-43EE-B319-4ABB39AF97D9}">
      <dgm:prSet/>
      <dgm:spPr/>
      <dgm:t>
        <a:bodyPr/>
        <a:lstStyle/>
        <a:p>
          <a:endParaRPr lang="en-US"/>
        </a:p>
      </dgm:t>
    </dgm:pt>
    <dgm:pt modelId="{6653ECF0-CC0F-4AF0-BAEF-B1AE3A02A0B6}" type="pres">
      <dgm:prSet presAssocID="{F131CA3D-82E7-4596-BA15-040106349ED5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9C2A6C8-A5BA-43EB-A2C1-7E32B89C4AFC}" type="pres">
      <dgm:prSet presAssocID="{C114360B-F362-46A5-9580-684CCFA0A1BC}" presName="circle1" presStyleLbl="node1" presStyleIdx="0" presStyleCnt="1" custScaleX="36749" custScaleY="22351" custLinFactNeighborX="-3683" custLinFactNeighborY="-50550"/>
      <dgm:spPr/>
    </dgm:pt>
    <dgm:pt modelId="{F540111F-CC31-4AE2-AAB7-98B5C331332B}" type="pres">
      <dgm:prSet presAssocID="{C114360B-F362-46A5-9580-684CCFA0A1BC}" presName="space" presStyleCnt="0"/>
      <dgm:spPr/>
    </dgm:pt>
    <dgm:pt modelId="{8E9D48DD-D883-4518-8A23-0877DAE04CE7}" type="pres">
      <dgm:prSet presAssocID="{C114360B-F362-46A5-9580-684CCFA0A1BC}" presName="rect1" presStyleLbl="alignAcc1" presStyleIdx="0" presStyleCnt="1" custScaleX="116871" custScaleY="22902" custLinFactNeighborX="5279" custLinFactNeighborY="-51285"/>
      <dgm:spPr/>
      <dgm:t>
        <a:bodyPr/>
        <a:lstStyle/>
        <a:p>
          <a:endParaRPr lang="en-US"/>
        </a:p>
      </dgm:t>
    </dgm:pt>
    <dgm:pt modelId="{443615F0-45B9-4494-8513-E390C09D01A7}" type="pres">
      <dgm:prSet presAssocID="{C114360B-F362-46A5-9580-684CCFA0A1BC}" presName="rect1ParTxNoCh" presStyleLbl="alignAcc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5DAE015-6BA0-43EE-B319-4ABB39AF97D9}" srcId="{F131CA3D-82E7-4596-BA15-040106349ED5}" destId="{C114360B-F362-46A5-9580-684CCFA0A1BC}" srcOrd="0" destOrd="0" parTransId="{2775CF81-855D-49AF-B286-FFF98174CC2D}" sibTransId="{59BB7E6C-839A-434C-9DDF-8D302DFAA850}"/>
    <dgm:cxn modelId="{5A78C654-49CF-4F45-A86E-3DE466B6E03B}" type="presOf" srcId="{F131CA3D-82E7-4596-BA15-040106349ED5}" destId="{6653ECF0-CC0F-4AF0-BAEF-B1AE3A02A0B6}" srcOrd="0" destOrd="0" presId="urn:microsoft.com/office/officeart/2005/8/layout/target3"/>
    <dgm:cxn modelId="{D21B1666-BFBA-4C7F-B234-F730BAC3E08D}" type="presOf" srcId="{C114360B-F362-46A5-9580-684CCFA0A1BC}" destId="{8E9D48DD-D883-4518-8A23-0877DAE04CE7}" srcOrd="0" destOrd="0" presId="urn:microsoft.com/office/officeart/2005/8/layout/target3"/>
    <dgm:cxn modelId="{7E2AF098-DC7F-4759-96FC-43D674AECD71}" type="presOf" srcId="{C114360B-F362-46A5-9580-684CCFA0A1BC}" destId="{443615F0-45B9-4494-8513-E390C09D01A7}" srcOrd="1" destOrd="0" presId="urn:microsoft.com/office/officeart/2005/8/layout/target3"/>
    <dgm:cxn modelId="{08FE8BA5-2145-488F-92B8-D2AD0BCBD3D7}" type="presParOf" srcId="{6653ECF0-CC0F-4AF0-BAEF-B1AE3A02A0B6}" destId="{69C2A6C8-A5BA-43EB-A2C1-7E32B89C4AFC}" srcOrd="0" destOrd="0" presId="urn:microsoft.com/office/officeart/2005/8/layout/target3"/>
    <dgm:cxn modelId="{822E6EED-0D0C-4A69-A0E3-5DAE2F023FDE}" type="presParOf" srcId="{6653ECF0-CC0F-4AF0-BAEF-B1AE3A02A0B6}" destId="{F540111F-CC31-4AE2-AAB7-98B5C331332B}" srcOrd="1" destOrd="0" presId="urn:microsoft.com/office/officeart/2005/8/layout/target3"/>
    <dgm:cxn modelId="{DC3FD21B-6796-4DD3-B099-C8B54DC02DCD}" type="presParOf" srcId="{6653ECF0-CC0F-4AF0-BAEF-B1AE3A02A0B6}" destId="{8E9D48DD-D883-4518-8A23-0877DAE04CE7}" srcOrd="2" destOrd="0" presId="urn:microsoft.com/office/officeart/2005/8/layout/target3"/>
    <dgm:cxn modelId="{6510936D-5F83-48EF-8CA0-04915FB890B0}" type="presParOf" srcId="{6653ECF0-CC0F-4AF0-BAEF-B1AE3A02A0B6}" destId="{443615F0-45B9-4494-8513-E390C09D01A7}" srcOrd="3" destOrd="0" presId="urn:microsoft.com/office/officeart/2005/8/layout/target3"/>
  </dgm:cxnLst>
  <dgm:bg>
    <a:blipFill>
      <a:blip xmlns:r="http://schemas.openxmlformats.org/officeDocument/2006/relationships" r:embed="rId1"/>
      <a:stretch>
        <a:fillRect/>
      </a:stretch>
    </a:blipFill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C2A6C8-A5BA-43EB-A2C1-7E32B89C4AFC}">
      <dsp:nvSpPr>
        <dsp:cNvPr id="0" name=""/>
        <dsp:cNvSpPr/>
      </dsp:nvSpPr>
      <dsp:spPr>
        <a:xfrm>
          <a:off x="395516" y="42492"/>
          <a:ext cx="2016197" cy="1226265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E9D48DD-D883-4518-8A23-0877DAE04CE7}">
      <dsp:nvSpPr>
        <dsp:cNvPr id="0" name=""/>
        <dsp:cNvSpPr/>
      </dsp:nvSpPr>
      <dsp:spPr>
        <a:xfrm>
          <a:off x="1403638" y="0"/>
          <a:ext cx="7480678" cy="125649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 extrusionH="387350">
          <a:bevelT w="209550" h="577850" prst="slope"/>
          <a:extrusionClr>
            <a:srgbClr val="FF0000"/>
          </a:extrusionClr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0" tIns="190500" rIns="190500" bIns="190500" numCol="1" spcCol="1270" anchor="ctr" anchorCtr="0">
          <a:noAutofit/>
        </a:bodyPr>
        <a:lstStyle/>
        <a:p>
          <a:pPr lvl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5000" kern="1200" dirty="0" smtClean="0"/>
            <a:t>Permasalahan 2013-2017</a:t>
          </a:r>
          <a:endParaRPr lang="en-US" sz="5000" kern="1200" dirty="0"/>
        </a:p>
      </dsp:txBody>
      <dsp:txXfrm>
        <a:off x="1403638" y="0"/>
        <a:ext cx="7480678" cy="125649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A8870B-9E58-4D27-B77E-AB91C517F76E}" type="datetimeFigureOut">
              <a:rPr lang="id-ID" smtClean="0"/>
              <a:t>09/02/2018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DE37F5-C10A-4E27-8D39-73ADA3FF713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323291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DE37F5-C10A-4E27-8D39-73ADA3FF7135}" type="slidenum">
              <a:rPr lang="id-ID" smtClean="0"/>
              <a:t>1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0838874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08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id-ID" altLang="en-US" smtClean="0"/>
              <a:t>Pencatatan &amp; pelaporan mencakup seluruh pelayanan di Puskesmas secara terpadu melalui SIP. 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mtClean="0"/>
              <a:t>P</a:t>
            </a:r>
            <a:r>
              <a:rPr lang="id-ID" altLang="en-US" smtClean="0"/>
              <a:t>rogram-program yang dilaksanakan di Puskesmas dilakukan dengan pendekatan continuum of care &amp; life cycle. Seluruh kegiatan yang dilaksanakan dicatatat dan dilaporkan secara terpadu melalui SIP. </a:t>
            </a:r>
          </a:p>
        </p:txBody>
      </p:sp>
      <p:sp>
        <p:nvSpPr>
          <p:cNvPr id="809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C7F2BF97-38A8-46F6-BFE2-4FD6199FE45E}" type="slidenum">
              <a:rPr lang="id-ID" altLang="en-US" smtClean="0"/>
              <a:pPr/>
              <a:t>14</a:t>
            </a:fld>
            <a:endParaRPr lang="id-ID" altLang="en-US" smtClean="0"/>
          </a:p>
        </p:txBody>
      </p:sp>
    </p:spTree>
    <p:extLst>
      <p:ext uri="{BB962C8B-B14F-4D97-AF65-F5344CB8AC3E}">
        <p14:creationId xmlns:p14="http://schemas.microsoft.com/office/powerpoint/2010/main" val="29733022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552DA561-A225-4F59-BCAC-5D2669BFF3A9}" type="datetimeFigureOut">
              <a:rPr lang="id-ID" smtClean="0"/>
              <a:t>09/02/2018</a:t>
            </a:fld>
            <a:endParaRPr lang="id-ID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id-ID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3D951310-54A7-4AC0-B3DA-511E7A017595}" type="slidenum">
              <a:rPr lang="id-ID" smtClean="0"/>
              <a:t>‹#›</a:t>
            </a:fld>
            <a:endParaRPr lang="id-ID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3000">
        <p14:prism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52DA561-A225-4F59-BCAC-5D2669BFF3A9}" type="datetimeFigureOut">
              <a:rPr lang="id-ID" smtClean="0"/>
              <a:t>09/02/2018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D951310-54A7-4AC0-B3DA-511E7A017595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prism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52DA561-A225-4F59-BCAC-5D2669BFF3A9}" type="datetimeFigureOut">
              <a:rPr lang="id-ID" smtClean="0"/>
              <a:t>09/02/2018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3D951310-54A7-4AC0-B3DA-511E7A017595}" type="slidenum">
              <a:rPr lang="id-ID" smtClean="0"/>
              <a:t>‹#›</a:t>
            </a:fld>
            <a:endParaRPr lang="id-ID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3000">
        <p14:prism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52DA561-A225-4F59-BCAC-5D2669BFF3A9}" type="datetimeFigureOut">
              <a:rPr lang="id-ID" smtClean="0"/>
              <a:t>09/02/2018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D951310-54A7-4AC0-B3DA-511E7A017595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prism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52DA561-A225-4F59-BCAC-5D2669BFF3A9}" type="datetimeFigureOut">
              <a:rPr lang="id-ID" smtClean="0"/>
              <a:t>09/02/2018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D951310-54A7-4AC0-B3DA-511E7A017595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prism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52DA561-A225-4F59-BCAC-5D2669BFF3A9}" type="datetimeFigureOut">
              <a:rPr lang="id-ID" smtClean="0"/>
              <a:t>09/02/2018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D951310-54A7-4AC0-B3DA-511E7A017595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prism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52DA561-A225-4F59-BCAC-5D2669BFF3A9}" type="datetimeFigureOut">
              <a:rPr lang="id-ID" smtClean="0"/>
              <a:t>09/02/2018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D951310-54A7-4AC0-B3DA-511E7A017595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prism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52DA561-A225-4F59-BCAC-5D2669BFF3A9}" type="datetimeFigureOut">
              <a:rPr lang="id-ID" smtClean="0"/>
              <a:t>09/02/2018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D951310-54A7-4AC0-B3DA-511E7A017595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prism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52DA561-A225-4F59-BCAC-5D2669BFF3A9}" type="datetimeFigureOut">
              <a:rPr lang="id-ID" smtClean="0"/>
              <a:t>09/02/2018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D951310-54A7-4AC0-B3DA-511E7A017595}" type="slidenum">
              <a:rPr lang="id-ID" smtClean="0"/>
              <a:t>‹#›</a:t>
            </a:fld>
            <a:endParaRPr lang="id-ID"/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3000">
        <p14:prism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52DA561-A225-4F59-BCAC-5D2669BFF3A9}" type="datetimeFigureOut">
              <a:rPr lang="id-ID" smtClean="0"/>
              <a:t>09/02/2018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D951310-54A7-4AC0-B3DA-511E7A017595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prism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552DA561-A225-4F59-BCAC-5D2669BFF3A9}" type="datetimeFigureOut">
              <a:rPr lang="id-ID" smtClean="0"/>
              <a:t>09/02/2018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3D951310-54A7-4AC0-B3DA-511E7A017595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prism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552DA561-A225-4F59-BCAC-5D2669BFF3A9}" type="datetimeFigureOut">
              <a:rPr lang="id-ID" smtClean="0"/>
              <a:t>09/02/2018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id-ID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3D951310-54A7-4AC0-B3DA-511E7A017595}" type="slidenum">
              <a:rPr lang="id-ID" smtClean="0"/>
              <a:t>‹#›</a:t>
            </a:fld>
            <a:endParaRPr lang="id-ID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slow" p14:dur="3000">
        <p14:prism/>
      </p:transition>
    </mc:Choice>
    <mc:Fallback xmlns="">
      <p:transition spd="slow">
        <p:fade/>
      </p:transition>
    </mc:Fallback>
  </mc:AlternateConten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.xml"/><Relationship Id="rId4" Type="http://schemas.openxmlformats.org/officeDocument/2006/relationships/audio" Target="../media/audio1.wav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4.xml"/><Relationship Id="rId5" Type="http://schemas.openxmlformats.org/officeDocument/2006/relationships/audio" Target="../media/audio2.wav"/><Relationship Id="rId4" Type="http://schemas.microsoft.com/office/2007/relationships/hdphoto" Target="../media/hdphoto2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.xml"/><Relationship Id="rId4" Type="http://schemas.openxmlformats.org/officeDocument/2006/relationships/audio" Target="../media/audio1.wav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3.wav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audio" Target="../media/audio4.wav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4.xml"/><Relationship Id="rId4" Type="http://schemas.openxmlformats.org/officeDocument/2006/relationships/audio" Target="../media/audio5.wav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66250">
              <a:srgbClr val="C0C0C0"/>
            </a:gs>
            <a:gs pos="47100">
              <a:srgbClr val="D2D2D2"/>
            </a:gs>
            <a:gs pos="0">
              <a:schemeClr val="bg1">
                <a:tint val="78000"/>
                <a:satMod val="220000"/>
              </a:schemeClr>
            </a:gs>
            <a:gs pos="100000">
              <a:schemeClr val="bg1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Bu Anna\New folder\Foto Sekretariatan\12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1"/>
            <a:ext cx="9180512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88900" h="69850" prst="softRound"/>
            </a:sp3d>
          </a:bodyPr>
          <a:lstStyle/>
          <a:p>
            <a:r>
              <a:rPr lang="id-ID" b="1" dirty="0" smtClean="0"/>
              <a:t>capaian Program Bidang Kesehatan s</a:t>
            </a:r>
            <a:r>
              <a:rPr lang="en-US" b="1" dirty="0" smtClean="0"/>
              <a:t>/</a:t>
            </a:r>
            <a:r>
              <a:rPr lang="id-ID" b="1" dirty="0" smtClean="0"/>
              <a:t>d tahun 2017</a:t>
            </a:r>
            <a:endParaRPr lang="id-ID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d-ID" dirty="0" smtClean="0">
                <a:solidFill>
                  <a:srgbClr val="FF0000"/>
                </a:solidFill>
                <a:effectLst>
                  <a:glow rad="127000">
                    <a:schemeClr val="accent1">
                      <a:alpha val="52000"/>
                    </a:schemeClr>
                  </a:glow>
                  <a:reflection blurRad="6350" endPos="0" dir="5400000" sy="-100000" algn="bl" rotWithShape="0"/>
                </a:effectLst>
              </a:rPr>
              <a:t>Sekretaris Dinas Kesehatan </a:t>
            </a:r>
          </a:p>
          <a:p>
            <a:r>
              <a:rPr lang="id-ID" dirty="0" smtClean="0">
                <a:solidFill>
                  <a:srgbClr val="FF0000"/>
                </a:solidFill>
                <a:effectLst>
                  <a:glow rad="127000">
                    <a:schemeClr val="accent1">
                      <a:alpha val="52000"/>
                    </a:schemeClr>
                  </a:glow>
                  <a:reflection blurRad="6350" endPos="0" dir="5400000" sy="-100000" algn="bl" rotWithShape="0"/>
                </a:effectLst>
              </a:rPr>
              <a:t>Kab</a:t>
            </a:r>
            <a:r>
              <a:rPr lang="en-US" dirty="0" err="1" smtClean="0">
                <a:solidFill>
                  <a:srgbClr val="FF0000"/>
                </a:solidFill>
                <a:effectLst>
                  <a:glow rad="127000">
                    <a:schemeClr val="accent1">
                      <a:alpha val="52000"/>
                    </a:schemeClr>
                  </a:glow>
                  <a:reflection blurRad="6350" endPos="0" dir="5400000" sy="-100000" algn="bl" rotWithShape="0"/>
                </a:effectLst>
              </a:rPr>
              <a:t>upaten</a:t>
            </a:r>
            <a:r>
              <a:rPr lang="id-ID" dirty="0" smtClean="0">
                <a:solidFill>
                  <a:srgbClr val="FF0000"/>
                </a:solidFill>
                <a:effectLst>
                  <a:glow rad="127000">
                    <a:schemeClr val="accent1">
                      <a:alpha val="52000"/>
                    </a:schemeClr>
                  </a:glow>
                  <a:reflection blurRad="6350" endPos="0" dir="5400000" sy="-100000" algn="bl" rotWithShape="0"/>
                </a:effectLst>
              </a:rPr>
              <a:t> Sumedang</a:t>
            </a:r>
            <a:endParaRPr lang="id-ID" dirty="0">
              <a:solidFill>
                <a:srgbClr val="FF0000"/>
              </a:solidFill>
              <a:effectLst>
                <a:glow rad="127000">
                  <a:schemeClr val="accent1">
                    <a:alpha val="52000"/>
                  </a:schemeClr>
                </a:glow>
                <a:reflection blurRad="6350" endPos="0" dir="5400000" sy="-100000" algn="bl" rotWithShape="0"/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64088" y="4468470"/>
            <a:ext cx="3240360" cy="369332"/>
          </a:xfrm>
          <a:prstGeom prst="rect">
            <a:avLst/>
          </a:prstGeom>
          <a:noFill/>
          <a:ln>
            <a:solidFill>
              <a:schemeClr val="accent1">
                <a:alpha val="0"/>
              </a:schemeClr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 rtlCol="0">
            <a:normAutofit/>
          </a:bodyPr>
          <a:lstStyle/>
          <a:p>
            <a:r>
              <a:rPr lang="en-US" dirty="0">
                <a:solidFill>
                  <a:srgbClr val="FFFF00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50800" sx="1000" sy="1000" algn="ctr" rotWithShape="0">
                    <a:srgbClr val="92D050"/>
                  </a:outerShdw>
                </a:effectLst>
              </a:rPr>
              <a:t>d</a:t>
            </a:r>
            <a:r>
              <a:rPr lang="en-US" dirty="0" smtClean="0">
                <a:solidFill>
                  <a:srgbClr val="FFFF00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50800" sx="1000" sy="1000" algn="ctr" rotWithShape="0">
                    <a:srgbClr val="92D050"/>
                  </a:outerShdw>
                </a:effectLst>
              </a:rPr>
              <a:t>r. Anna H </a:t>
            </a:r>
            <a:r>
              <a:rPr lang="en-US" dirty="0" err="1" smtClean="0">
                <a:solidFill>
                  <a:srgbClr val="FFFF00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50800" sx="1000" sy="1000" algn="ctr" rotWithShape="0">
                    <a:srgbClr val="92D050"/>
                  </a:outerShdw>
                </a:effectLst>
              </a:rPr>
              <a:t>Sabana</a:t>
            </a:r>
            <a:r>
              <a:rPr lang="en-US" dirty="0" smtClean="0">
                <a:solidFill>
                  <a:srgbClr val="FFFF00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50800" sx="1000" sy="1000" algn="ctr" rotWithShape="0">
                    <a:srgbClr val="92D050"/>
                  </a:outerShdw>
                </a:effectLst>
              </a:rPr>
              <a:t>., MKM</a:t>
            </a:r>
            <a:endParaRPr lang="en-US" dirty="0">
              <a:solidFill>
                <a:srgbClr val="FFFF00"/>
              </a:solidFill>
              <a:effectLst>
                <a:glow rad="139700">
                  <a:schemeClr val="accent5">
                    <a:satMod val="175000"/>
                    <a:alpha val="40000"/>
                  </a:schemeClr>
                </a:glow>
                <a:outerShdw blurRad="50800" sx="1000" sy="1000" algn="ctr" rotWithShape="0">
                  <a:srgbClr val="92D05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412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8172400" cy="1628800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/>
            <a:lightRig rig="threePt" dir="t"/>
          </a:scene3d>
          <a:sp3d>
            <a:bevelT prst="relaxedInset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352928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id-ID" dirty="0">
                <a:gradFill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</a:rPr>
              <a:t>CAPAIAN KEBERHASILAN urusan kesehatan </a:t>
            </a:r>
            <a:r>
              <a:rPr lang="id-ID" dirty="0" smtClean="0">
                <a:gradFill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</a:rPr>
              <a:t>s</a:t>
            </a:r>
            <a:r>
              <a:rPr lang="en-US" dirty="0" smtClean="0">
                <a:gradFill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</a:rPr>
              <a:t>/</a:t>
            </a:r>
            <a:r>
              <a:rPr lang="id-ID" dirty="0" smtClean="0">
                <a:gradFill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</a:rPr>
              <a:t>d </a:t>
            </a:r>
            <a:r>
              <a:rPr lang="id-ID" dirty="0">
                <a:gradFill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</a:rPr>
              <a:t>akhir tahun 2017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11560" y="1628800"/>
            <a:ext cx="7560840" cy="4968552"/>
          </a:xfrm>
        </p:spPr>
        <p:txBody>
          <a:bodyPr>
            <a:normAutofit fontScale="85000" lnSpcReduction="20000"/>
          </a:bodyPr>
          <a:lstStyle/>
          <a:p>
            <a:pPr lvl="0" algn="just"/>
            <a:r>
              <a:rPr lang="id-ID" dirty="0" smtClean="0">
                <a:solidFill>
                  <a:srgbClr val="FF0000"/>
                </a:solidFill>
                <a:effectLst>
                  <a:outerShdw blurRad="50800" dist="50800" dir="5400000" algn="ctr" rotWithShape="0">
                    <a:srgbClr val="000000">
                      <a:alpha val="95000"/>
                    </a:srgbClr>
                  </a:outerShdw>
                </a:effectLst>
              </a:rPr>
              <a:t>Terakreditasinya </a:t>
            </a:r>
            <a:r>
              <a:rPr lang="id-ID" dirty="0">
                <a:solidFill>
                  <a:srgbClr val="FF0000"/>
                </a:solidFill>
                <a:effectLst>
                  <a:outerShdw blurRad="50800" dist="50800" dir="5400000" algn="ctr" rotWithShape="0">
                    <a:srgbClr val="000000">
                      <a:alpha val="95000"/>
                    </a:srgbClr>
                  </a:outerShdw>
                </a:effectLst>
              </a:rPr>
              <a:t>sarana Puskesmas sebanyak 5 Puskesmas sejak Tahun 2016 dan menjadi 11 Puskesmas di akhir </a:t>
            </a:r>
            <a:r>
              <a:rPr lang="id-ID" dirty="0" smtClean="0">
                <a:solidFill>
                  <a:srgbClr val="FF0000"/>
                </a:solidFill>
                <a:effectLst>
                  <a:outerShdw blurRad="50800" dist="50800" dir="5400000" algn="ctr" rotWithShape="0">
                    <a:srgbClr val="000000">
                      <a:alpha val="95000"/>
                    </a:srgbClr>
                  </a:outerShdw>
                </a:effectLst>
              </a:rPr>
              <a:t>2017</a:t>
            </a:r>
            <a:r>
              <a:rPr lang="en-US" dirty="0" smtClean="0">
                <a:solidFill>
                  <a:srgbClr val="FF0000"/>
                </a:solidFill>
                <a:effectLst>
                  <a:outerShdw blurRad="50800" dist="50800" dir="5400000" algn="ctr" rotWithShape="0">
                    <a:srgbClr val="000000">
                      <a:alpha val="95000"/>
                    </a:srgbClr>
                  </a:outerShdw>
                </a:effectLst>
              </a:rPr>
              <a:t> ( </a:t>
            </a:r>
            <a:r>
              <a:rPr lang="en-US" dirty="0" err="1" smtClean="0">
                <a:solidFill>
                  <a:srgbClr val="FF0000"/>
                </a:solidFill>
                <a:effectLst>
                  <a:outerShdw blurRad="50800" dist="50800" dir="5400000" algn="ctr" rotWithShape="0">
                    <a:srgbClr val="000000">
                      <a:alpha val="95000"/>
                    </a:srgbClr>
                  </a:outerShdw>
                </a:effectLst>
              </a:rPr>
              <a:t>Madya</a:t>
            </a:r>
            <a:r>
              <a:rPr lang="en-US" dirty="0" smtClean="0">
                <a:solidFill>
                  <a:srgbClr val="FF0000"/>
                </a:solidFill>
                <a:effectLst>
                  <a:outerShdw blurRad="50800" dist="50800" dir="5400000" algn="ctr" rotWithShape="0">
                    <a:srgbClr val="000000">
                      <a:alpha val="95000"/>
                    </a:srgbClr>
                  </a:outerShdw>
                </a:effectLst>
              </a:rPr>
              <a:t> 6 ; </a:t>
            </a:r>
            <a:r>
              <a:rPr lang="en-US" dirty="0" err="1" smtClean="0">
                <a:solidFill>
                  <a:srgbClr val="FF0000"/>
                </a:solidFill>
                <a:effectLst>
                  <a:outerShdw blurRad="50800" dist="50800" dir="5400000" algn="ctr" rotWithShape="0">
                    <a:srgbClr val="000000">
                      <a:alpha val="95000"/>
                    </a:srgbClr>
                  </a:outerShdw>
                </a:effectLst>
              </a:rPr>
              <a:t>Dasar</a:t>
            </a:r>
            <a:r>
              <a:rPr lang="en-US" dirty="0" smtClean="0">
                <a:solidFill>
                  <a:srgbClr val="FF0000"/>
                </a:solidFill>
                <a:effectLst>
                  <a:outerShdw blurRad="50800" dist="50800" dir="5400000" algn="ctr" rotWithShape="0">
                    <a:srgbClr val="000000">
                      <a:alpha val="95000"/>
                    </a:srgbClr>
                  </a:outerShdw>
                </a:effectLst>
              </a:rPr>
              <a:t> 5 ) </a:t>
            </a:r>
            <a:endParaRPr lang="id-ID" dirty="0">
              <a:solidFill>
                <a:srgbClr val="FF0000"/>
              </a:solidFill>
              <a:effectLst>
                <a:outerShdw blurRad="50800" dist="50800" dir="5400000" algn="ctr" rotWithShape="0">
                  <a:srgbClr val="000000">
                    <a:alpha val="95000"/>
                  </a:srgbClr>
                </a:outerShdw>
              </a:effectLst>
            </a:endParaRPr>
          </a:p>
          <a:p>
            <a:pPr lvl="0" algn="just"/>
            <a:r>
              <a:rPr lang="id-ID" dirty="0">
                <a:solidFill>
                  <a:srgbClr val="92D050"/>
                </a:solidFill>
                <a:effectLst>
                  <a:outerShdw blurRad="50800" dist="50800" dir="5400000" algn="ctr" rotWithShape="0">
                    <a:srgbClr val="000000">
                      <a:alpha val="95000"/>
                    </a:srgbClr>
                  </a:outerShdw>
                </a:effectLst>
              </a:rPr>
              <a:t>Tercapainya peningkatan jumlah Puskesmas dari 32 menjadi 35 Puskesmas dan menjadi UPT PPK BLUD ( </a:t>
            </a:r>
            <a:r>
              <a:rPr lang="en-US" dirty="0" smtClean="0">
                <a:solidFill>
                  <a:srgbClr val="92D050"/>
                </a:solidFill>
                <a:effectLst>
                  <a:outerShdw blurRad="50800" dist="50800" dir="5400000" algn="ctr" rotWithShape="0">
                    <a:srgbClr val="000000">
                      <a:alpha val="95000"/>
                    </a:srgbClr>
                  </a:outerShdw>
                </a:effectLst>
              </a:rPr>
              <a:t>U</a:t>
            </a:r>
            <a:r>
              <a:rPr lang="id-ID" dirty="0" smtClean="0">
                <a:solidFill>
                  <a:srgbClr val="92D050"/>
                </a:solidFill>
                <a:effectLst>
                  <a:outerShdw blurRad="50800" dist="50800" dir="5400000" algn="ctr" rotWithShape="0">
                    <a:srgbClr val="000000">
                      <a:alpha val="95000"/>
                    </a:srgbClr>
                  </a:outerShdw>
                </a:effectLst>
              </a:rPr>
              <a:t>nit </a:t>
            </a:r>
            <a:r>
              <a:rPr lang="id-ID" dirty="0">
                <a:solidFill>
                  <a:srgbClr val="92D050"/>
                </a:solidFill>
                <a:effectLst>
                  <a:outerShdw blurRad="50800" dist="50800" dir="5400000" algn="ctr" rotWithShape="0">
                    <a:srgbClr val="000000">
                      <a:alpha val="95000"/>
                    </a:srgbClr>
                  </a:outerShdw>
                </a:effectLst>
              </a:rPr>
              <a:t>Pelaksana </a:t>
            </a:r>
            <a:r>
              <a:rPr lang="id-ID" dirty="0" smtClean="0">
                <a:solidFill>
                  <a:srgbClr val="92D050"/>
                </a:solidFill>
                <a:effectLst>
                  <a:outerShdw blurRad="50800" dist="50800" dir="5400000" algn="ctr" rotWithShape="0">
                    <a:srgbClr val="000000">
                      <a:alpha val="95000"/>
                    </a:srgbClr>
                  </a:outerShdw>
                </a:effectLst>
              </a:rPr>
              <a:t>Teknis </a:t>
            </a:r>
            <a:r>
              <a:rPr lang="id-ID" dirty="0">
                <a:solidFill>
                  <a:srgbClr val="92D050"/>
                </a:solidFill>
                <a:effectLst>
                  <a:outerShdw blurRad="50800" dist="50800" dir="5400000" algn="ctr" rotWithShape="0">
                    <a:srgbClr val="000000">
                      <a:alpha val="95000"/>
                    </a:srgbClr>
                  </a:outerShdw>
                </a:effectLst>
              </a:rPr>
              <a:t>Pengelola Keuangan Badan Layanan Umum </a:t>
            </a:r>
            <a:r>
              <a:rPr lang="id-ID" dirty="0" smtClean="0">
                <a:solidFill>
                  <a:srgbClr val="92D050"/>
                </a:solidFill>
                <a:effectLst>
                  <a:outerShdw blurRad="50800" dist="50800" dir="5400000" algn="ctr" rotWithShape="0">
                    <a:srgbClr val="000000">
                      <a:alpha val="95000"/>
                    </a:srgbClr>
                  </a:outerShdw>
                </a:effectLst>
              </a:rPr>
              <a:t>Daerah</a:t>
            </a:r>
            <a:r>
              <a:rPr lang="en-US" dirty="0" smtClean="0">
                <a:solidFill>
                  <a:srgbClr val="92D050"/>
                </a:solidFill>
                <a:effectLst>
                  <a:outerShdw blurRad="50800" dist="50800" dir="5400000" algn="ctr" rotWithShape="0">
                    <a:srgbClr val="000000">
                      <a:alpha val="95000"/>
                    </a:srgbClr>
                  </a:outerShdw>
                </a:effectLst>
              </a:rPr>
              <a:t> </a:t>
            </a:r>
            <a:r>
              <a:rPr lang="en-US" dirty="0" err="1" smtClean="0">
                <a:solidFill>
                  <a:srgbClr val="92D050"/>
                </a:solidFill>
                <a:effectLst>
                  <a:outerShdw blurRad="50800" dist="50800" dir="5400000" algn="ctr" rotWithShape="0">
                    <a:srgbClr val="000000">
                      <a:alpha val="95000"/>
                    </a:srgbClr>
                  </a:outerShdw>
                </a:effectLst>
              </a:rPr>
              <a:t>dan</a:t>
            </a:r>
            <a:r>
              <a:rPr lang="en-US" dirty="0" smtClean="0">
                <a:solidFill>
                  <a:srgbClr val="92D050"/>
                </a:solidFill>
                <a:effectLst>
                  <a:outerShdw blurRad="50800" dist="50800" dir="5400000" algn="ctr" rotWithShape="0">
                    <a:srgbClr val="000000">
                      <a:alpha val="95000"/>
                    </a:srgbClr>
                  </a:outerShdw>
                </a:effectLst>
              </a:rPr>
              <a:t> </a:t>
            </a:r>
            <a:r>
              <a:rPr lang="en-US" dirty="0" err="1" smtClean="0">
                <a:solidFill>
                  <a:srgbClr val="92D050"/>
                </a:solidFill>
                <a:effectLst>
                  <a:outerShdw blurRad="50800" dist="50800" dir="5400000" algn="ctr" rotWithShape="0">
                    <a:srgbClr val="000000">
                      <a:alpha val="95000"/>
                    </a:srgbClr>
                  </a:outerShdw>
                </a:effectLst>
              </a:rPr>
              <a:t>Labkesda</a:t>
            </a:r>
            <a:r>
              <a:rPr lang="id-ID" dirty="0" smtClean="0">
                <a:solidFill>
                  <a:srgbClr val="92D050"/>
                </a:solidFill>
                <a:effectLst>
                  <a:outerShdw blurRad="50800" dist="50800" dir="5400000" algn="ctr" rotWithShape="0">
                    <a:srgbClr val="000000">
                      <a:alpha val="95000"/>
                    </a:srgbClr>
                  </a:outerShdw>
                </a:effectLst>
              </a:rPr>
              <a:t>) </a:t>
            </a:r>
            <a:r>
              <a:rPr lang="id-ID" dirty="0">
                <a:solidFill>
                  <a:srgbClr val="92D050"/>
                </a:solidFill>
                <a:effectLst>
                  <a:outerShdw blurRad="50800" dist="50800" dir="5400000" algn="ctr" rotWithShape="0">
                    <a:srgbClr val="000000">
                      <a:alpha val="95000"/>
                    </a:srgbClr>
                  </a:outerShdw>
                </a:effectLst>
              </a:rPr>
              <a:t>sejak awal tahun 2017</a:t>
            </a:r>
          </a:p>
          <a:p>
            <a:pPr lvl="0" algn="just"/>
            <a:r>
              <a:rPr lang="id-ID" dirty="0">
                <a:solidFill>
                  <a:srgbClr val="0070C0"/>
                </a:solidFill>
                <a:effectLst>
                  <a:outerShdw blurRad="50800" dist="50800" dir="5400000" algn="ctr" rotWithShape="0">
                    <a:srgbClr val="000000">
                      <a:alpha val="95000"/>
                    </a:srgbClr>
                  </a:outerShdw>
                </a:effectLst>
              </a:rPr>
              <a:t>Jumlah Puskesmas perawatan baru tercapai 12 dari target 14 Puskesmas perawatan</a:t>
            </a:r>
          </a:p>
          <a:p>
            <a:pPr lvl="0" algn="just"/>
            <a:r>
              <a:rPr lang="id-ID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>
                      <a:alpha val="95000"/>
                    </a:srgbClr>
                  </a:outerShdw>
                </a:effectLst>
              </a:rPr>
              <a:t>Jumlah Puskesmas mampu PONED baru tercapai 15 dari target 24</a:t>
            </a:r>
          </a:p>
          <a:p>
            <a:pPr lvl="0" algn="just"/>
            <a:r>
              <a:rPr lang="id-ID" dirty="0">
                <a:solidFill>
                  <a:schemeClr val="bg2">
                    <a:lumMod val="75000"/>
                  </a:schemeClr>
                </a:solidFill>
                <a:effectLst>
                  <a:outerShdw blurRad="50800" dist="50800" dir="5400000" algn="ctr" rotWithShape="0">
                    <a:srgbClr val="000000">
                      <a:alpha val="95000"/>
                    </a:srgbClr>
                  </a:outerShdw>
                </a:effectLst>
              </a:rPr>
              <a:t>Rumah Sakit  </a:t>
            </a:r>
            <a:r>
              <a:rPr lang="en-US" dirty="0" smtClean="0">
                <a:solidFill>
                  <a:schemeClr val="bg2">
                    <a:lumMod val="75000"/>
                  </a:schemeClr>
                </a:solidFill>
                <a:effectLst>
                  <a:outerShdw blurRad="50800" dist="50800" dir="5400000" algn="ctr" rotWithShape="0">
                    <a:srgbClr val="000000">
                      <a:alpha val="95000"/>
                    </a:srgbClr>
                  </a:outerShdw>
                </a:effectLst>
              </a:rPr>
              <a:t>T</a:t>
            </a:r>
            <a:r>
              <a:rPr lang="id-ID" dirty="0" smtClean="0">
                <a:solidFill>
                  <a:schemeClr val="bg2">
                    <a:lumMod val="75000"/>
                  </a:schemeClr>
                </a:solidFill>
                <a:effectLst>
                  <a:outerShdw blurRad="50800" dist="50800" dir="5400000" algn="ctr" rotWithShape="0">
                    <a:srgbClr val="000000">
                      <a:alpha val="95000"/>
                    </a:srgbClr>
                  </a:outerShdw>
                </a:effectLst>
              </a:rPr>
              <a:t>anpa </a:t>
            </a:r>
            <a:r>
              <a:rPr lang="en-US" dirty="0" err="1" smtClean="0">
                <a:solidFill>
                  <a:schemeClr val="bg2">
                    <a:lumMod val="75000"/>
                  </a:schemeClr>
                </a:solidFill>
                <a:effectLst>
                  <a:outerShdw blurRad="50800" dist="50800" dir="5400000" algn="ctr" rotWithShape="0">
                    <a:srgbClr val="000000">
                      <a:alpha val="95000"/>
                    </a:srgbClr>
                  </a:outerShdw>
                </a:effectLst>
              </a:rPr>
              <a:t>Ke</a:t>
            </a:r>
            <a:r>
              <a:rPr lang="id-ID" dirty="0" smtClean="0">
                <a:solidFill>
                  <a:schemeClr val="bg2">
                    <a:lumMod val="75000"/>
                  </a:schemeClr>
                </a:solidFill>
                <a:effectLst>
                  <a:outerShdw blurRad="50800" dist="50800" dir="5400000" algn="ctr" rotWithShape="0">
                    <a:srgbClr val="000000">
                      <a:alpha val="95000"/>
                    </a:srgbClr>
                  </a:outerShdw>
                </a:effectLst>
              </a:rPr>
              <a:t>las </a:t>
            </a:r>
            <a:r>
              <a:rPr lang="id-ID" dirty="0">
                <a:solidFill>
                  <a:schemeClr val="bg2">
                    <a:lumMod val="75000"/>
                  </a:schemeClr>
                </a:solidFill>
                <a:effectLst>
                  <a:outerShdw blurRad="50800" dist="50800" dir="5400000" algn="ctr" rotWithShape="0">
                    <a:srgbClr val="000000">
                      <a:alpha val="95000"/>
                    </a:srgbClr>
                  </a:outerShdw>
                </a:effectLst>
              </a:rPr>
              <a:t>sudah berproses sampai kepada tahapan persiapan seleksi calon mitra pengelola Rumah Sakit Pratama di akhir 2017</a:t>
            </a:r>
          </a:p>
          <a:p>
            <a:pPr algn="just"/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614128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87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73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9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996" tmFilter="0, 0; 0.125,0.2665; 0.25,0.4; 0.375,0.465; 0.5,0.5;  0.625,0.535; 0.75,0.6; 0.875,0.7335; 1,1">
                                          <p:stCondLst>
                                            <p:cond delay="99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498" tmFilter="0, 0; 0.125,0.2665; 0.25,0.4; 0.375,0.465; 0.5,0.5;  0.625,0.535; 0.75,0.6; 0.875,0.7335; 1,1">
                                          <p:stCondLst>
                                            <p:cond delay="198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46" tmFilter="0, 0; 0.125,0.2665; 0.25,0.4; 0.375,0.465; 0.5,0.5;  0.625,0.535; 0.75,0.6; 0.875,0.7335; 1,1">
                                          <p:stCondLst>
                                            <p:cond delay="248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39">
                                          <p:stCondLst>
                                            <p:cond delay="97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249" decel="50000">
                                          <p:stCondLst>
                                            <p:cond delay="101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39">
                                          <p:stCondLst>
                                            <p:cond delay="19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249" decel="50000">
                                          <p:stCondLst>
                                            <p:cond delay="200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39">
                                          <p:stCondLst>
                                            <p:cond delay="2463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249" decel="50000">
                                          <p:stCondLst>
                                            <p:cond delay="250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39">
                                          <p:stCondLst>
                                            <p:cond delay="27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249" decel="50000">
                                          <p:stCondLst>
                                            <p:cond delay="275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Wallpaper-Bunga-Tulip-Putih-Bersih"/>
          <p:cNvPicPr>
            <a:picLocks noGrp="1" noChangeAspect="1"/>
          </p:cNvPicPr>
          <p:nvPr isPhoto="1"/>
        </p:nvPicPr>
        <p:blipFill>
          <a:blip r:embed="rId3">
            <a:lum bright="3000" contras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4584" y="0"/>
            <a:ext cx="9828584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ontent Placeholder 3"/>
          <p:cNvSpPr>
            <a:spLocks noGrp="1"/>
          </p:cNvSpPr>
          <p:nvPr>
            <p:ph sz="half" idx="1"/>
          </p:nvPr>
        </p:nvSpPr>
        <p:spPr>
          <a:xfrm>
            <a:off x="178496" y="310344"/>
            <a:ext cx="8965504" cy="6142992"/>
          </a:xfrm>
        </p:spPr>
        <p:txBody>
          <a:bodyPr>
            <a:normAutofit fontScale="92500" lnSpcReduction="10000"/>
          </a:bodyPr>
          <a:lstStyle/>
          <a:p>
            <a:pPr lvl="0" algn="just"/>
            <a:r>
              <a:rPr lang="id-ID" dirty="0" smtClean="0">
                <a:solidFill>
                  <a:srgbClr val="FF0000"/>
                </a:solidFill>
                <a:effectLst>
                  <a:glow>
                    <a:schemeClr val="accent1"/>
                  </a:glow>
                  <a:outerShdw blurRad="50800" dist="50800" sx="1000" sy="1000" algn="ctr" rotWithShape="0">
                    <a:srgbClr val="000000"/>
                  </a:outerShdw>
                  <a:reflection endPos="0" dist="50800" dir="5400000" sy="-100000" algn="bl" rotWithShape="0"/>
                </a:effectLst>
              </a:rPr>
              <a:t>Aplikasi </a:t>
            </a:r>
            <a:r>
              <a:rPr lang="id-ID" dirty="0">
                <a:solidFill>
                  <a:srgbClr val="FF0000"/>
                </a:solidFill>
                <a:effectLst>
                  <a:glow>
                    <a:schemeClr val="accent1"/>
                  </a:glow>
                  <a:outerShdw blurRad="50800" dist="50800" sx="1000" sy="1000" algn="ctr" rotWithShape="0">
                    <a:srgbClr val="000000"/>
                  </a:outerShdw>
                  <a:reflection endPos="0" dist="50800" dir="5400000" sy="-100000" algn="bl" rotWithShape="0"/>
                </a:effectLst>
              </a:rPr>
              <a:t>Sarana dan Prasarana Alat Kesehatan </a:t>
            </a:r>
            <a:r>
              <a:rPr lang="en-US" dirty="0" smtClean="0">
                <a:solidFill>
                  <a:srgbClr val="FF0000"/>
                </a:solidFill>
                <a:effectLst>
                  <a:glow>
                    <a:schemeClr val="accent1"/>
                  </a:glow>
                  <a:outerShdw blurRad="50800" dist="50800" sx="1000" sy="1000" algn="ctr" rotWithShape="0">
                    <a:srgbClr val="000000"/>
                  </a:outerShdw>
                  <a:reflection endPos="0" dist="50800" dir="5400000" sy="-100000" algn="bl" rotWithShape="0"/>
                </a:effectLst>
              </a:rPr>
              <a:t>(</a:t>
            </a:r>
            <a:r>
              <a:rPr lang="id-ID" dirty="0" smtClean="0">
                <a:solidFill>
                  <a:srgbClr val="FF0000"/>
                </a:solidFill>
                <a:effectLst>
                  <a:glow>
                    <a:schemeClr val="accent1"/>
                  </a:glow>
                  <a:outerShdw blurRad="50800" dist="50800" sx="1000" sy="1000" algn="ctr" rotWithShape="0">
                    <a:srgbClr val="000000"/>
                  </a:outerShdw>
                  <a:reflection endPos="0" dist="50800" dir="5400000" sy="-100000" algn="bl" rotWithShape="0"/>
                </a:effectLst>
              </a:rPr>
              <a:t>ASPAK</a:t>
            </a:r>
            <a:r>
              <a:rPr lang="en-US" dirty="0" smtClean="0">
                <a:solidFill>
                  <a:srgbClr val="FF0000"/>
                </a:solidFill>
                <a:effectLst>
                  <a:glow>
                    <a:schemeClr val="accent1"/>
                  </a:glow>
                  <a:outerShdw blurRad="50800" dist="50800" sx="1000" sy="1000" algn="ctr" rotWithShape="0">
                    <a:srgbClr val="000000"/>
                  </a:outerShdw>
                  <a:reflection endPos="0" dist="50800" dir="5400000" sy="-100000" algn="bl" rotWithShape="0"/>
                </a:effectLst>
              </a:rPr>
              <a:t>)</a:t>
            </a:r>
            <a:r>
              <a:rPr lang="id-ID" dirty="0" smtClean="0">
                <a:solidFill>
                  <a:srgbClr val="FF0000"/>
                </a:solidFill>
                <a:effectLst>
                  <a:glow>
                    <a:schemeClr val="accent1"/>
                  </a:glow>
                  <a:outerShdw blurRad="50800" dist="50800" sx="1000" sy="1000" algn="ctr" rotWithShape="0">
                    <a:srgbClr val="000000"/>
                  </a:outerShdw>
                  <a:reflection endPos="0" dist="50800" dir="5400000" sy="-100000" algn="bl" rotWithShape="0"/>
                </a:effectLst>
              </a:rPr>
              <a:t> </a:t>
            </a:r>
            <a:r>
              <a:rPr lang="id-ID" dirty="0">
                <a:solidFill>
                  <a:srgbClr val="FF0000"/>
                </a:solidFill>
                <a:effectLst>
                  <a:glow>
                    <a:schemeClr val="accent1"/>
                  </a:glow>
                  <a:outerShdw blurRad="50800" dist="50800" sx="1000" sy="1000" algn="ctr" rotWithShape="0">
                    <a:srgbClr val="000000"/>
                  </a:outerShdw>
                  <a:reflection endPos="0" dist="50800" dir="5400000" sy="-100000" algn="bl" rotWithShape="0"/>
                </a:effectLst>
              </a:rPr>
              <a:t>di Kabupaten Sumedang 60%</a:t>
            </a:r>
          </a:p>
          <a:p>
            <a:pPr lvl="0" algn="just"/>
            <a:r>
              <a:rPr lang="en-US" dirty="0">
                <a:solidFill>
                  <a:srgbClr val="92D050"/>
                </a:solidFill>
                <a:effectLst>
                  <a:glow>
                    <a:schemeClr val="accent1"/>
                  </a:glow>
                  <a:outerShdw blurRad="50800" dist="50800" sx="1000" sy="1000" algn="ctr" rotWithShape="0">
                    <a:srgbClr val="000000"/>
                  </a:outerShdw>
                  <a:reflection endPos="0" dist="50800" dir="5400000" sy="-100000" algn="bl" rotWithShape="0"/>
                </a:effectLst>
              </a:rPr>
              <a:t>K</a:t>
            </a:r>
            <a:r>
              <a:rPr lang="id-ID" dirty="0" smtClean="0">
                <a:solidFill>
                  <a:srgbClr val="92D050"/>
                </a:solidFill>
                <a:effectLst>
                  <a:glow>
                    <a:schemeClr val="accent1"/>
                  </a:glow>
                  <a:outerShdw blurRad="50800" dist="50800" sx="1000" sy="1000" algn="ctr" rotWithShape="0">
                    <a:srgbClr val="000000"/>
                  </a:outerShdw>
                  <a:reflection endPos="0" dist="50800" dir="5400000" sy="-100000" algn="bl" rotWithShape="0"/>
                </a:effectLst>
              </a:rPr>
              <a:t>ualitas </a:t>
            </a:r>
            <a:r>
              <a:rPr lang="id-ID" dirty="0">
                <a:solidFill>
                  <a:srgbClr val="92D050"/>
                </a:solidFill>
                <a:effectLst>
                  <a:glow>
                    <a:schemeClr val="accent1"/>
                  </a:glow>
                  <a:outerShdw blurRad="50800" dist="50800" sx="1000" sy="1000" algn="ctr" rotWithShape="0">
                    <a:srgbClr val="000000"/>
                  </a:outerShdw>
                  <a:reflection endPos="0" dist="50800" dir="5400000" sy="-100000" algn="bl" rotWithShape="0"/>
                </a:effectLst>
              </a:rPr>
              <a:t>air minum yang memenuhi </a:t>
            </a:r>
            <a:r>
              <a:rPr lang="id-ID" dirty="0" smtClean="0">
                <a:solidFill>
                  <a:srgbClr val="92D050"/>
                </a:solidFill>
                <a:effectLst>
                  <a:glow>
                    <a:schemeClr val="accent1"/>
                  </a:glow>
                  <a:outerShdw blurRad="50800" dist="50800" sx="1000" sy="1000" algn="ctr" rotWithShape="0">
                    <a:srgbClr val="000000"/>
                  </a:outerShdw>
                  <a:reflection endPos="0" dist="50800" dir="5400000" sy="-100000" algn="bl" rotWithShape="0"/>
                </a:effectLst>
              </a:rPr>
              <a:t>syarat</a:t>
            </a:r>
            <a:r>
              <a:rPr lang="en-US" dirty="0" smtClean="0">
                <a:solidFill>
                  <a:srgbClr val="92D050"/>
                </a:solidFill>
                <a:effectLst>
                  <a:glow>
                    <a:schemeClr val="accent1"/>
                  </a:glow>
                  <a:outerShdw blurRad="50800" dist="50800" sx="1000" sy="1000" algn="ctr" rotWithShape="0">
                    <a:srgbClr val="000000"/>
                  </a:outerShdw>
                  <a:reflection endPos="0" dist="50800" dir="5400000" sy="-100000" algn="bl" rotWithShape="0"/>
                </a:effectLst>
              </a:rPr>
              <a:t> </a:t>
            </a:r>
            <a:r>
              <a:rPr lang="id-ID" dirty="0">
                <a:solidFill>
                  <a:srgbClr val="92D050"/>
                </a:solidFill>
                <a:effectLst>
                  <a:glow>
                    <a:schemeClr val="accent1"/>
                  </a:glow>
                  <a:outerShdw blurRad="50800" dist="50800" sx="1000" sy="1000" algn="ctr" rotWithShape="0">
                    <a:srgbClr val="000000"/>
                  </a:outerShdw>
                  <a:reflection endPos="0" dist="50800" dir="5400000" sy="-100000" algn="bl" rotWithShape="0"/>
                </a:effectLst>
              </a:rPr>
              <a:t>79,81% </a:t>
            </a:r>
          </a:p>
          <a:p>
            <a:pPr lvl="0" algn="just"/>
            <a:r>
              <a:rPr lang="en-US" dirty="0">
                <a:solidFill>
                  <a:srgbClr val="00B0F0"/>
                </a:solidFill>
                <a:effectLst>
                  <a:glow>
                    <a:schemeClr val="accent1"/>
                  </a:glow>
                  <a:outerShdw blurRad="50800" dist="50800" sx="1000" sy="1000" algn="ctr" rotWithShape="0">
                    <a:srgbClr val="000000"/>
                  </a:outerShdw>
                  <a:reflection endPos="0" dist="50800" dir="5400000" sy="-100000" algn="bl" rotWithShape="0"/>
                </a:effectLst>
              </a:rPr>
              <a:t>J</a:t>
            </a:r>
            <a:r>
              <a:rPr lang="id-ID" dirty="0" smtClean="0">
                <a:solidFill>
                  <a:srgbClr val="00B0F0"/>
                </a:solidFill>
                <a:effectLst>
                  <a:glow>
                    <a:schemeClr val="accent1"/>
                  </a:glow>
                  <a:outerShdw blurRad="50800" dist="50800" sx="1000" sy="1000" algn="ctr" rotWithShape="0">
                    <a:srgbClr val="000000"/>
                  </a:outerShdw>
                  <a:reflection endPos="0" dist="50800" dir="5400000" sy="-100000" algn="bl" rotWithShape="0"/>
                </a:effectLst>
              </a:rPr>
              <a:t>umlah </a:t>
            </a:r>
            <a:r>
              <a:rPr lang="id-ID" dirty="0">
                <a:solidFill>
                  <a:srgbClr val="00B0F0"/>
                </a:solidFill>
                <a:effectLst>
                  <a:glow>
                    <a:schemeClr val="accent1"/>
                  </a:glow>
                  <a:outerShdw blurRad="50800" dist="50800" sx="1000" sy="1000" algn="ctr" rotWithShape="0">
                    <a:srgbClr val="000000"/>
                  </a:outerShdw>
                  <a:reflection endPos="0" dist="50800" dir="5400000" sy="-100000" algn="bl" rotWithShape="0"/>
                </a:effectLst>
              </a:rPr>
              <a:t>penduduk yang memiliki akses terhadap air minum yang memenuhi syarat  sebanyak 87,65%</a:t>
            </a:r>
          </a:p>
          <a:p>
            <a:pPr lvl="0" algn="just"/>
            <a:r>
              <a:rPr lang="id-ID" dirty="0" smtClean="0">
                <a:solidFill>
                  <a:schemeClr val="accent5">
                    <a:lumMod val="75000"/>
                  </a:schemeClr>
                </a:solidFill>
                <a:effectLst>
                  <a:glow>
                    <a:schemeClr val="accent1"/>
                  </a:glow>
                  <a:outerShdw blurRad="50800" dist="50800" sx="1000" sy="1000" algn="ctr" rotWithShape="0">
                    <a:srgbClr val="000000"/>
                  </a:outerShdw>
                  <a:reflection endPos="0" dist="50800" dir="5400000" sy="-100000" algn="bl" rotWithShape="0"/>
                </a:effectLst>
              </a:rPr>
              <a:t>Cakupan </a:t>
            </a:r>
            <a:r>
              <a:rPr lang="id-ID" dirty="0">
                <a:solidFill>
                  <a:schemeClr val="accent5">
                    <a:lumMod val="75000"/>
                  </a:schemeClr>
                </a:solidFill>
                <a:effectLst>
                  <a:glow>
                    <a:schemeClr val="accent1"/>
                  </a:glow>
                  <a:outerShdw blurRad="50800" dist="50800" sx="1000" sy="1000" algn="ctr" rotWithShape="0">
                    <a:srgbClr val="000000"/>
                  </a:outerShdw>
                  <a:reflection endPos="0" dist="50800" dir="5400000" sy="-100000" algn="bl" rotWithShape="0"/>
                </a:effectLst>
              </a:rPr>
              <a:t>Rumah Tangga ber Perilaku Hidup Bersih dan Sehat (PHBS</a:t>
            </a:r>
            <a:r>
              <a:rPr lang="id-ID" dirty="0" smtClean="0">
                <a:solidFill>
                  <a:schemeClr val="accent5">
                    <a:lumMod val="75000"/>
                  </a:schemeClr>
                </a:solidFill>
                <a:effectLst>
                  <a:glow>
                    <a:schemeClr val="accent1"/>
                  </a:glow>
                  <a:outerShdw blurRad="50800" dist="50800" sx="1000" sy="1000" algn="ctr" rotWithShape="0">
                    <a:srgbClr val="000000"/>
                  </a:outerShdw>
                  <a:reflection endPos="0" dist="50800" dir="5400000" sy="-100000" algn="bl" rotWithShape="0"/>
                </a:effectLst>
              </a:rPr>
              <a:t>)</a:t>
            </a:r>
            <a:r>
              <a:rPr lang="en-US" dirty="0" smtClean="0">
                <a:solidFill>
                  <a:schemeClr val="accent5">
                    <a:lumMod val="75000"/>
                  </a:schemeClr>
                </a:solidFill>
                <a:effectLst>
                  <a:glow>
                    <a:schemeClr val="accent1"/>
                  </a:glow>
                  <a:outerShdw blurRad="50800" dist="50800" sx="1000" sy="1000" algn="ctr" rotWithShape="0">
                    <a:srgbClr val="000000"/>
                  </a:outerShdw>
                  <a:reflection endPos="0" dist="50800" dir="5400000" sy="-100000" algn="bl" rotWithShape="0"/>
                </a:effectLst>
              </a:rPr>
              <a:t> </a:t>
            </a:r>
            <a:r>
              <a:rPr lang="id-ID" dirty="0">
                <a:solidFill>
                  <a:schemeClr val="accent5">
                    <a:lumMod val="75000"/>
                  </a:schemeClr>
                </a:solidFill>
                <a:effectLst>
                  <a:glow>
                    <a:schemeClr val="accent1"/>
                  </a:glow>
                  <a:outerShdw blurRad="50800" dist="50800" sx="1000" sy="1000" algn="ctr" rotWithShape="0">
                    <a:srgbClr val="000000"/>
                  </a:outerShdw>
                  <a:reflection endPos="0" dist="50800" dir="5400000" sy="-100000" algn="bl" rotWithShape="0"/>
                </a:effectLst>
              </a:rPr>
              <a:t>52.14% </a:t>
            </a:r>
          </a:p>
          <a:p>
            <a:pPr lvl="0" algn="just"/>
            <a:r>
              <a:rPr lang="en-US" dirty="0">
                <a:solidFill>
                  <a:srgbClr val="FFC000"/>
                </a:solidFill>
                <a:effectLst>
                  <a:glow>
                    <a:schemeClr val="accent1"/>
                  </a:glow>
                  <a:outerShdw blurRad="50800" dist="50800" sx="1000" sy="1000" algn="ctr" rotWithShape="0">
                    <a:srgbClr val="000000"/>
                  </a:outerShdw>
                  <a:reflection endPos="0" dist="50800" dir="5400000" sy="-100000" algn="bl" rotWithShape="0"/>
                </a:effectLst>
              </a:rPr>
              <a:t>C</a:t>
            </a:r>
            <a:r>
              <a:rPr lang="id-ID" dirty="0" smtClean="0">
                <a:solidFill>
                  <a:srgbClr val="FFC000"/>
                </a:solidFill>
                <a:effectLst>
                  <a:glow>
                    <a:schemeClr val="accent1"/>
                  </a:glow>
                  <a:outerShdw blurRad="50800" dist="50800" sx="1000" sy="1000" algn="ctr" rotWithShape="0">
                    <a:srgbClr val="000000"/>
                  </a:outerShdw>
                  <a:reflection endPos="0" dist="50800" dir="5400000" sy="-100000" algn="bl" rotWithShape="0"/>
                </a:effectLst>
              </a:rPr>
              <a:t>akupan </a:t>
            </a:r>
            <a:r>
              <a:rPr lang="id-ID" dirty="0">
                <a:solidFill>
                  <a:srgbClr val="FFC000"/>
                </a:solidFill>
                <a:effectLst>
                  <a:glow>
                    <a:schemeClr val="accent1"/>
                  </a:glow>
                  <a:outerShdw blurRad="50800" dist="50800" sx="1000" sy="1000" algn="ctr" rotWithShape="0">
                    <a:srgbClr val="000000"/>
                  </a:outerShdw>
                  <a:reflection endPos="0" dist="50800" dir="5400000" sy="-100000" algn="bl" rotWithShape="0"/>
                </a:effectLst>
              </a:rPr>
              <a:t>Desa Siaga </a:t>
            </a:r>
            <a:r>
              <a:rPr lang="id-ID" dirty="0" smtClean="0">
                <a:solidFill>
                  <a:srgbClr val="FFC000"/>
                </a:solidFill>
                <a:effectLst>
                  <a:glow>
                    <a:schemeClr val="accent1"/>
                  </a:glow>
                  <a:outerShdw blurRad="50800" dist="50800" sx="1000" sy="1000" algn="ctr" rotWithShape="0">
                    <a:srgbClr val="000000"/>
                  </a:outerShdw>
                  <a:reflection endPos="0" dist="50800" dir="5400000" sy="-100000" algn="bl" rotWithShape="0"/>
                </a:effectLst>
              </a:rPr>
              <a:t>Purnama</a:t>
            </a:r>
            <a:r>
              <a:rPr lang="en-US" dirty="0" smtClean="0">
                <a:solidFill>
                  <a:srgbClr val="FFC000"/>
                </a:solidFill>
                <a:effectLst>
                  <a:glow>
                    <a:schemeClr val="accent1"/>
                  </a:glow>
                  <a:outerShdw blurRad="50800" dist="50800" sx="1000" sy="1000" algn="ctr" rotWithShape="0">
                    <a:srgbClr val="000000"/>
                  </a:outerShdw>
                  <a:reflection endPos="0" dist="50800" dir="5400000" sy="-100000" algn="bl" rotWithShape="0"/>
                </a:effectLst>
              </a:rPr>
              <a:t> </a:t>
            </a:r>
            <a:r>
              <a:rPr lang="id-ID" dirty="0">
                <a:solidFill>
                  <a:srgbClr val="FFC000"/>
                </a:solidFill>
                <a:effectLst>
                  <a:glow>
                    <a:schemeClr val="accent1"/>
                  </a:glow>
                  <a:outerShdw blurRad="50800" dist="50800" sx="1000" sy="1000" algn="ctr" rotWithShape="0">
                    <a:srgbClr val="000000"/>
                  </a:outerShdw>
                  <a:reflection endPos="0" dist="50800" dir="5400000" sy="-100000" algn="bl" rotWithShape="0"/>
                </a:effectLst>
              </a:rPr>
              <a:t>18.05% </a:t>
            </a:r>
          </a:p>
          <a:p>
            <a:pPr lvl="0" algn="just"/>
            <a:r>
              <a:rPr lang="en-US" dirty="0" smtClean="0">
                <a:solidFill>
                  <a:srgbClr val="C00000"/>
                </a:solidFill>
                <a:effectLst>
                  <a:glow>
                    <a:schemeClr val="accent1"/>
                  </a:glow>
                  <a:outerShdw blurRad="50800" dist="50800" sx="1000" sy="1000" algn="ctr" rotWithShape="0">
                    <a:srgbClr val="000000"/>
                  </a:outerShdw>
                  <a:reflection endPos="0" dist="50800" dir="5400000" sy="-100000" algn="bl" rotWithShape="0"/>
                </a:effectLst>
              </a:rPr>
              <a:t>A</a:t>
            </a:r>
            <a:r>
              <a:rPr lang="id-ID" dirty="0" smtClean="0">
                <a:solidFill>
                  <a:srgbClr val="C00000"/>
                </a:solidFill>
                <a:effectLst>
                  <a:glow>
                    <a:schemeClr val="accent1"/>
                  </a:glow>
                  <a:outerShdw blurRad="50800" dist="50800" sx="1000" sy="1000" algn="ctr" rotWithShape="0">
                    <a:srgbClr val="000000"/>
                  </a:outerShdw>
                  <a:reflection endPos="0" dist="50800" dir="5400000" sy="-100000" algn="bl" rotWithShape="0"/>
                </a:effectLst>
              </a:rPr>
              <a:t>kses </a:t>
            </a:r>
            <a:r>
              <a:rPr lang="id-ID" dirty="0">
                <a:solidFill>
                  <a:srgbClr val="C00000"/>
                </a:solidFill>
                <a:effectLst>
                  <a:glow>
                    <a:schemeClr val="accent1"/>
                  </a:glow>
                  <a:outerShdw blurRad="50800" dist="50800" sx="1000" sy="1000" algn="ctr" rotWithShape="0">
                    <a:srgbClr val="000000"/>
                  </a:outerShdw>
                  <a:reflection endPos="0" dist="50800" dir="5400000" sy="-100000" algn="bl" rotWithShape="0"/>
                </a:effectLst>
              </a:rPr>
              <a:t>masyarakat  yang menggunakan jamban </a:t>
            </a:r>
            <a:r>
              <a:rPr lang="id-ID" dirty="0" smtClean="0">
                <a:solidFill>
                  <a:srgbClr val="C00000"/>
                </a:solidFill>
                <a:effectLst>
                  <a:glow>
                    <a:schemeClr val="accent1"/>
                  </a:glow>
                  <a:outerShdw blurRad="50800" dist="50800" sx="1000" sy="1000" algn="ctr" rotWithShape="0">
                    <a:srgbClr val="000000"/>
                  </a:outerShdw>
                  <a:reflection endPos="0" dist="50800" dir="5400000" sy="-100000" algn="bl" rotWithShape="0"/>
                </a:effectLst>
              </a:rPr>
              <a:t>sehat</a:t>
            </a:r>
            <a:r>
              <a:rPr lang="en-US" dirty="0" smtClean="0">
                <a:solidFill>
                  <a:srgbClr val="C00000"/>
                </a:solidFill>
                <a:effectLst>
                  <a:glow>
                    <a:schemeClr val="accent1"/>
                  </a:glow>
                  <a:outerShdw blurRad="50800" dist="50800" sx="1000" sy="1000" algn="ctr" rotWithShape="0">
                    <a:srgbClr val="000000"/>
                  </a:outerShdw>
                  <a:reflection endPos="0" dist="50800" dir="5400000" sy="-100000" algn="bl" rotWithShape="0"/>
                </a:effectLst>
              </a:rPr>
              <a:t> </a:t>
            </a:r>
            <a:r>
              <a:rPr lang="id-ID" dirty="0">
                <a:solidFill>
                  <a:srgbClr val="C00000"/>
                </a:solidFill>
                <a:effectLst>
                  <a:glow>
                    <a:schemeClr val="accent1"/>
                  </a:glow>
                  <a:outerShdw blurRad="50800" dist="50800" sx="1000" sy="1000" algn="ctr" rotWithShape="0">
                    <a:srgbClr val="000000"/>
                  </a:outerShdw>
                  <a:reflection endPos="0" dist="50800" dir="5400000" sy="-100000" algn="bl" rotWithShape="0"/>
                </a:effectLst>
              </a:rPr>
              <a:t>93.83% </a:t>
            </a:r>
            <a:endParaRPr lang="en-US" dirty="0" smtClean="0">
              <a:solidFill>
                <a:srgbClr val="C00000"/>
              </a:solidFill>
              <a:effectLst>
                <a:glow>
                  <a:schemeClr val="accent1"/>
                </a:glow>
                <a:outerShdw blurRad="50800" dist="50800" sx="1000" sy="1000" algn="ctr" rotWithShape="0">
                  <a:srgbClr val="000000"/>
                </a:outerShdw>
                <a:reflection endPos="0" dist="50800" dir="5400000" sy="-100000" algn="bl" rotWithShape="0"/>
              </a:effectLst>
            </a:endParaRPr>
          </a:p>
          <a:p>
            <a:pPr lvl="0" algn="just"/>
            <a:r>
              <a:rPr lang="en-US" dirty="0">
                <a:solidFill>
                  <a:srgbClr val="C00000"/>
                </a:solidFill>
                <a:effectLst>
                  <a:glow>
                    <a:schemeClr val="accent1"/>
                  </a:glow>
                  <a:outerShdw blurRad="50800" dist="50800" sx="1000" sy="1000" algn="ctr" rotWithShape="0">
                    <a:srgbClr val="000000"/>
                  </a:outerShdw>
                  <a:reflection endPos="0" dist="50800" dir="5400000" sy="-100000" algn="bl" rotWithShape="0"/>
                </a:effectLst>
              </a:rPr>
              <a:t>D</a:t>
            </a:r>
            <a:r>
              <a:rPr lang="id-ID" dirty="0" smtClean="0">
                <a:solidFill>
                  <a:srgbClr val="C00000"/>
                </a:solidFill>
                <a:effectLst>
                  <a:glow>
                    <a:schemeClr val="accent1"/>
                  </a:glow>
                  <a:outerShdw blurRad="50800" dist="50800" sx="1000" sy="1000" algn="ctr" rotWithShape="0">
                    <a:srgbClr val="000000"/>
                  </a:outerShdw>
                  <a:reflection endPos="0" dist="50800" dir="5400000" sy="-100000" algn="bl" rotWithShape="0"/>
                </a:effectLst>
              </a:rPr>
              <a:t>esa </a:t>
            </a:r>
            <a:r>
              <a:rPr lang="id-ID" dirty="0">
                <a:solidFill>
                  <a:srgbClr val="C00000"/>
                </a:solidFill>
                <a:effectLst>
                  <a:glow>
                    <a:schemeClr val="accent1"/>
                  </a:glow>
                  <a:outerShdw blurRad="50800" dist="50800" sx="1000" sy="1000" algn="ctr" rotWithShape="0">
                    <a:srgbClr val="000000"/>
                  </a:outerShdw>
                  <a:reflection endPos="0" dist="50800" dir="5400000" sy="-100000" algn="bl" rotWithShape="0"/>
                </a:effectLst>
              </a:rPr>
              <a:t>yang melaksanakan Sanitasi Total Berbasis Masyarakat (Program Nasional</a:t>
            </a:r>
            <a:r>
              <a:rPr lang="id-ID" dirty="0" smtClean="0">
                <a:solidFill>
                  <a:srgbClr val="C00000"/>
                </a:solidFill>
                <a:effectLst>
                  <a:glow>
                    <a:schemeClr val="accent1"/>
                  </a:glow>
                  <a:outerShdw blurRad="50800" dist="50800" sx="1000" sy="1000" algn="ctr" rotWithShape="0">
                    <a:srgbClr val="000000"/>
                  </a:outerShdw>
                  <a:reflection endPos="0" dist="50800" dir="5400000" sy="-100000" algn="bl" rotWithShape="0"/>
                </a:effectLst>
              </a:rPr>
              <a:t>)</a:t>
            </a:r>
            <a:r>
              <a:rPr lang="en-US" dirty="0" smtClean="0">
                <a:solidFill>
                  <a:srgbClr val="C00000"/>
                </a:solidFill>
                <a:effectLst>
                  <a:glow>
                    <a:schemeClr val="accent1"/>
                  </a:glow>
                  <a:outerShdw blurRad="50800" dist="50800" sx="1000" sy="1000" algn="ctr" rotWithShape="0">
                    <a:srgbClr val="000000"/>
                  </a:outerShdw>
                  <a:reflection endPos="0" dist="50800" dir="5400000" sy="-100000" algn="bl" rotWithShape="0"/>
                </a:effectLst>
              </a:rPr>
              <a:t> </a:t>
            </a:r>
            <a:r>
              <a:rPr lang="id-ID" dirty="0">
                <a:solidFill>
                  <a:srgbClr val="C00000"/>
                </a:solidFill>
                <a:effectLst>
                  <a:glow>
                    <a:schemeClr val="accent1"/>
                  </a:glow>
                  <a:outerShdw blurRad="50800" dist="50800" sx="1000" sy="1000" algn="ctr" rotWithShape="0">
                    <a:srgbClr val="000000"/>
                  </a:outerShdw>
                  <a:reflection endPos="0" dist="50800" dir="5400000" sy="-100000" algn="bl" rotWithShape="0"/>
                </a:effectLst>
              </a:rPr>
              <a:t>85% </a:t>
            </a:r>
          </a:p>
          <a:p>
            <a:pPr lvl="0" algn="just"/>
            <a:r>
              <a:rPr lang="en-US" dirty="0">
                <a:solidFill>
                  <a:srgbClr val="92D050"/>
                </a:solidFill>
                <a:effectLst>
                  <a:glow>
                    <a:schemeClr val="accent1"/>
                  </a:glow>
                  <a:outerShdw blurRad="50800" dist="50800" sx="1000" sy="1000" algn="ctr" rotWithShape="0">
                    <a:srgbClr val="000000"/>
                  </a:outerShdw>
                  <a:reflection endPos="0" dist="50800" dir="5400000" sy="-100000" algn="bl" rotWithShape="0"/>
                </a:effectLst>
              </a:rPr>
              <a:t>P</a:t>
            </a:r>
            <a:r>
              <a:rPr lang="id-ID" dirty="0" smtClean="0">
                <a:solidFill>
                  <a:srgbClr val="92D050"/>
                </a:solidFill>
                <a:effectLst>
                  <a:glow>
                    <a:schemeClr val="accent1"/>
                  </a:glow>
                  <a:outerShdw blurRad="50800" dist="50800" sx="1000" sy="1000" algn="ctr" rotWithShape="0">
                    <a:srgbClr val="000000"/>
                  </a:outerShdw>
                  <a:reflection endPos="0" dist="50800" dir="5400000" sy="-100000" algn="bl" rotWithShape="0"/>
                </a:effectLst>
              </a:rPr>
              <a:t>enduduk </a:t>
            </a:r>
            <a:r>
              <a:rPr lang="id-ID" dirty="0">
                <a:solidFill>
                  <a:srgbClr val="92D050"/>
                </a:solidFill>
                <a:effectLst>
                  <a:glow>
                    <a:schemeClr val="accent1"/>
                  </a:glow>
                  <a:outerShdw blurRad="50800" dist="50800" sx="1000" sy="1000" algn="ctr" rotWithShape="0">
                    <a:srgbClr val="000000"/>
                  </a:outerShdw>
                  <a:reflection endPos="0" dist="50800" dir="5400000" sy="-100000" algn="bl" rotWithShape="0"/>
                </a:effectLst>
              </a:rPr>
              <a:t>yang terlayani </a:t>
            </a:r>
            <a:r>
              <a:rPr lang="en-US" dirty="0" smtClean="0">
                <a:solidFill>
                  <a:srgbClr val="92D050"/>
                </a:solidFill>
                <a:effectLst>
                  <a:glow>
                    <a:schemeClr val="accent1"/>
                  </a:glow>
                  <a:outerShdw blurRad="50800" dist="50800" sx="1000" sy="1000" algn="ctr" rotWithShape="0">
                    <a:srgbClr val="000000"/>
                  </a:outerShdw>
                  <a:reflection endPos="0" dist="50800" dir="5400000" sy="-100000" algn="bl" rotWithShape="0"/>
                </a:effectLst>
              </a:rPr>
              <a:t>J</a:t>
            </a:r>
            <a:r>
              <a:rPr lang="id-ID" dirty="0" smtClean="0">
                <a:solidFill>
                  <a:srgbClr val="92D050"/>
                </a:solidFill>
                <a:effectLst>
                  <a:glow>
                    <a:schemeClr val="accent1"/>
                  </a:glow>
                  <a:outerShdw blurRad="50800" dist="50800" sx="1000" sy="1000" algn="ctr" rotWithShape="0">
                    <a:srgbClr val="000000"/>
                  </a:outerShdw>
                  <a:reflection endPos="0" dist="50800" dir="5400000" sy="-100000" algn="bl" rotWithShape="0"/>
                </a:effectLst>
              </a:rPr>
              <a:t>aminan </a:t>
            </a:r>
            <a:r>
              <a:rPr lang="en-US" dirty="0">
                <a:solidFill>
                  <a:srgbClr val="92D050"/>
                </a:solidFill>
                <a:effectLst>
                  <a:glow>
                    <a:schemeClr val="accent1"/>
                  </a:glow>
                  <a:outerShdw blurRad="50800" dist="50800" sx="1000" sy="1000" algn="ctr" rotWithShape="0">
                    <a:srgbClr val="000000"/>
                  </a:outerShdw>
                  <a:reflection endPos="0" dist="50800" dir="5400000" sy="-100000" algn="bl" rotWithShape="0"/>
                </a:effectLst>
              </a:rPr>
              <a:t>K</a:t>
            </a:r>
            <a:r>
              <a:rPr lang="id-ID" dirty="0" smtClean="0">
                <a:solidFill>
                  <a:srgbClr val="92D050"/>
                </a:solidFill>
                <a:effectLst>
                  <a:glow>
                    <a:schemeClr val="accent1"/>
                  </a:glow>
                  <a:outerShdw blurRad="50800" dist="50800" sx="1000" sy="1000" algn="ctr" rotWithShape="0">
                    <a:srgbClr val="000000"/>
                  </a:outerShdw>
                  <a:reflection endPos="0" dist="50800" dir="5400000" sy="-100000" algn="bl" rotWithShape="0"/>
                </a:effectLst>
              </a:rPr>
              <a:t>esehatan </a:t>
            </a:r>
            <a:r>
              <a:rPr lang="id-ID" dirty="0">
                <a:solidFill>
                  <a:srgbClr val="92D050"/>
                </a:solidFill>
                <a:effectLst>
                  <a:glow>
                    <a:schemeClr val="accent1"/>
                  </a:glow>
                  <a:outerShdw blurRad="50800" dist="50800" sx="1000" sy="1000" algn="ctr" rotWithShape="0">
                    <a:srgbClr val="000000"/>
                  </a:outerShdw>
                  <a:reflection endPos="0" dist="50800" dir="5400000" sy="-100000" algn="bl" rotWithShape="0"/>
                </a:effectLst>
              </a:rPr>
              <a:t>pada tahun </a:t>
            </a:r>
            <a:r>
              <a:rPr lang="id-ID" dirty="0" smtClean="0">
                <a:solidFill>
                  <a:srgbClr val="92D050"/>
                </a:solidFill>
                <a:effectLst>
                  <a:glow>
                    <a:schemeClr val="accent1"/>
                  </a:glow>
                  <a:outerShdw blurRad="50800" dist="50800" sx="1000" sy="1000" algn="ctr" rotWithShape="0">
                    <a:srgbClr val="000000"/>
                  </a:outerShdw>
                  <a:reflection endPos="0" dist="50800" dir="5400000" sy="-100000" algn="bl" rotWithShape="0"/>
                </a:effectLst>
              </a:rPr>
              <a:t>201</a:t>
            </a:r>
            <a:r>
              <a:rPr lang="en-US" dirty="0" smtClean="0">
                <a:solidFill>
                  <a:srgbClr val="92D050"/>
                </a:solidFill>
                <a:effectLst>
                  <a:glow>
                    <a:schemeClr val="accent1"/>
                  </a:glow>
                  <a:outerShdw blurRad="50800" dist="50800" sx="1000" sy="1000" algn="ctr" rotWithShape="0">
                    <a:srgbClr val="000000"/>
                  </a:outerShdw>
                  <a:reflection endPos="0" dist="50800" dir="5400000" sy="-100000" algn="bl" rotWithShape="0"/>
                </a:effectLst>
              </a:rPr>
              <a:t>7 64</a:t>
            </a:r>
            <a:r>
              <a:rPr lang="id-ID" dirty="0" smtClean="0">
                <a:solidFill>
                  <a:srgbClr val="92D050"/>
                </a:solidFill>
                <a:effectLst>
                  <a:glow>
                    <a:schemeClr val="accent1"/>
                  </a:glow>
                  <a:outerShdw blurRad="50800" dist="50800" sx="1000" sy="1000" algn="ctr" rotWithShape="0">
                    <a:srgbClr val="000000"/>
                  </a:outerShdw>
                  <a:reflection endPos="0" dist="50800" dir="5400000" sy="-100000" algn="bl" rotWithShape="0"/>
                </a:effectLst>
              </a:rPr>
              <a:t>% </a:t>
            </a:r>
            <a:endParaRPr lang="id-ID" dirty="0">
              <a:solidFill>
                <a:srgbClr val="92D050"/>
              </a:solidFill>
              <a:effectLst>
                <a:glow>
                  <a:schemeClr val="accent1"/>
                </a:glow>
                <a:outerShdw blurRad="50800" dist="50800" sx="1000" sy="1000" algn="ctr" rotWithShape="0">
                  <a:srgbClr val="000000"/>
                </a:outerShdw>
                <a:reflection endPos="0" dist="50800" dir="5400000" sy="-100000" algn="bl" rotWithShape="0"/>
              </a:effectLst>
            </a:endParaRPr>
          </a:p>
          <a:p>
            <a:pPr lvl="0" algn="just"/>
            <a:endParaRPr lang="id-ID" dirty="0"/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95552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prism/>
        <p:sndAc>
          <p:stSnd>
            <p:snd r:embed="rId2" name="whoosh.wav"/>
          </p:stSnd>
        </p:sndAc>
      </p:transition>
    </mc:Choice>
    <mc:Fallback xmlns="">
      <p:transition spd="slow">
        <p:fade/>
        <p:sndAc>
          <p:stSnd>
            <p:snd r:embed="rId4" name="whoosh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USER\Documents\bunga-209628_960_72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24805"/>
            <a:ext cx="8280920" cy="1440160"/>
          </a:xfrm>
          <a:gradFill>
            <a:gsLst>
              <a:gs pos="66250">
                <a:srgbClr val="C0C0C0"/>
              </a:gs>
              <a:gs pos="47100">
                <a:srgbClr val="D2D2D2"/>
              </a:gs>
              <a:gs pos="0">
                <a:schemeClr val="bg1">
                  <a:tint val="78000"/>
                  <a:satMod val="220000"/>
                </a:schemeClr>
              </a:gs>
              <a:gs pos="100000">
                <a:schemeClr val="bg1">
                  <a:shade val="35000"/>
                  <a:satMod val="155000"/>
                </a:schemeClr>
              </a:gs>
            </a:gsLst>
            <a:path path="circle">
              <a:fillToRect l="50000" t="50000" r="50000" b="50000"/>
            </a:path>
          </a:gradFill>
          <a:ln>
            <a:solidFill>
              <a:srgbClr val="00B0F0"/>
            </a:solidFill>
          </a:ln>
          <a:scene3d>
            <a:camera prst="orthographicFront"/>
            <a:lightRig rig="threePt" dir="t"/>
          </a:scene3d>
          <a:sp3d extrusionH="76200" contourW="12700">
            <a:bevelT w="184150" h="152400" prst="convex"/>
            <a:bevelB w="114300" h="177800" prst="hardEdge"/>
            <a:extrusionClr>
              <a:srgbClr val="FF0000"/>
            </a:extrusionClr>
            <a:contourClr>
              <a:srgbClr val="FFC000"/>
            </a:contourClr>
          </a:sp3d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>
            <a:noAutofit/>
          </a:bodyPr>
          <a:lstStyle/>
          <a:p>
            <a:pPr algn="ctr"/>
            <a:r>
              <a:rPr lang="id-ID" sz="2800" dirty="0" smtClean="0">
                <a:solidFill>
                  <a:schemeClr val="bg2">
                    <a:lumMod val="50000"/>
                  </a:schemeClr>
                </a:solidFill>
              </a:rPr>
              <a:t>prestasi </a:t>
            </a:r>
            <a:r>
              <a:rPr lang="id-ID" sz="2800" dirty="0">
                <a:solidFill>
                  <a:schemeClr val="bg2">
                    <a:lumMod val="50000"/>
                  </a:schemeClr>
                </a:solidFill>
              </a:rPr>
              <a:t>yang </a:t>
            </a:r>
            <a:r>
              <a:rPr lang="id-ID" sz="2800" dirty="0" smtClean="0">
                <a:solidFill>
                  <a:schemeClr val="bg2">
                    <a:lumMod val="50000"/>
                  </a:schemeClr>
                </a:solidFill>
              </a:rPr>
              <a:t>diraih </a:t>
            </a:r>
            <a:r>
              <a:rPr lang="id-ID" sz="2800" dirty="0">
                <a:solidFill>
                  <a:schemeClr val="bg2">
                    <a:lumMod val="50000"/>
                  </a:schemeClr>
                </a:solidFill>
              </a:rPr>
              <a:t>melalui Dinas Kesehatan Kabupaten Sumedang sejak tahun 2013 antara lain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3852" y="1772816"/>
            <a:ext cx="8363272" cy="4525963"/>
          </a:xfrm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normAutofit fontScale="92500"/>
            <a:sp3d extrusionH="57150">
              <a:bevelT w="12700" h="152400" prst="softRound"/>
              <a:bevelB w="101600" h="95250" prst="angle"/>
            </a:sp3d>
          </a:bodyPr>
          <a:lstStyle/>
          <a:p>
            <a:pPr lvl="0" algn="just"/>
            <a:r>
              <a:rPr lang="id-ID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Diraihnya Swasti Saba Padapa ( Kabupaten Kota Sehat) dengan </a:t>
            </a:r>
            <a:r>
              <a:rPr lang="id-ID" b="1" i="1" u="sng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 </a:t>
            </a:r>
            <a:r>
              <a:rPr lang="en-US" b="1" i="1" u="sng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id-ID" b="1" i="1" u="sng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ndikator </a:t>
            </a:r>
            <a:r>
              <a:rPr lang="id-ID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utama pada tahun 2013 </a:t>
            </a:r>
          </a:p>
          <a:p>
            <a:pPr lvl="0" algn="just"/>
            <a:r>
              <a:rPr lang="id-ID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Piala Kabupaten Sehat Provinsi Jawa Barat pada tahun 2014</a:t>
            </a:r>
          </a:p>
          <a:p>
            <a:pPr lvl="0" algn="just"/>
            <a:r>
              <a:rPr lang="id-ID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Diraihnya Swasti Saba </a:t>
            </a:r>
            <a:r>
              <a:rPr lang="id-ID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Wiwerda </a:t>
            </a:r>
            <a:r>
              <a:rPr lang="id-ID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(Kabupaten </a:t>
            </a:r>
            <a:r>
              <a:rPr lang="id-ID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Kota Sehat) dengan </a:t>
            </a:r>
            <a:r>
              <a:rPr lang="id-ID" b="1" i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 </a:t>
            </a:r>
            <a:r>
              <a:rPr lang="en-US" b="1" i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id-ID" b="1" i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ndikator </a:t>
            </a:r>
            <a:r>
              <a:rPr lang="id-ID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pada tahun 2015</a:t>
            </a:r>
          </a:p>
          <a:p>
            <a:pPr lvl="0" algn="just"/>
            <a:r>
              <a:rPr lang="id-ID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Piala </a:t>
            </a:r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  <a:r>
              <a:rPr lang="id-ID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abupaten </a:t>
            </a:r>
            <a:r>
              <a:rPr lang="id-ID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Kota Sehat Swasti Saba Wiwerda Provinsi Jawa Barat tahun 2016</a:t>
            </a:r>
          </a:p>
          <a:p>
            <a:pPr lvl="0" algn="just"/>
            <a:r>
              <a:rPr lang="id-ID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Anugrah Parahyta Ekapraya pada tahun </a:t>
            </a:r>
            <a:r>
              <a:rPr lang="id-ID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2016</a:t>
            </a:r>
            <a:r>
              <a:rPr lang="en-US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</a:t>
            </a:r>
            <a:r>
              <a:rPr lang="en-US" b="1" dirty="0" err="1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Regulasi</a:t>
            </a:r>
            <a:r>
              <a:rPr lang="en-US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Kawasan</a:t>
            </a:r>
            <a:r>
              <a:rPr lang="en-US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Tanpa</a:t>
            </a:r>
            <a:r>
              <a:rPr lang="en-US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Rokok</a:t>
            </a:r>
            <a:r>
              <a:rPr lang="en-US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id-ID" b="1" dirty="0"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60355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ocuments\istanbul-lale-festivali_1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1" y="0"/>
            <a:ext cx="917741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3"/>
          <p:cNvSpPr>
            <a:spLocks noGrp="1"/>
          </p:cNvSpPr>
          <p:nvPr>
            <p:ph sz="half" idx="1"/>
          </p:nvPr>
        </p:nvSpPr>
        <p:spPr>
          <a:xfrm>
            <a:off x="611560" y="548680"/>
            <a:ext cx="8064896" cy="6048672"/>
          </a:xfrm>
        </p:spPr>
        <p:txBody>
          <a:bodyPr>
            <a:normAutofit/>
            <a:scene3d>
              <a:camera prst="orthographicFront"/>
              <a:lightRig rig="threePt" dir="t"/>
            </a:scene3d>
            <a:sp3d>
              <a:bevelT w="0"/>
            </a:sp3d>
          </a:bodyPr>
          <a:lstStyle/>
          <a:p>
            <a:pPr lvl="0" algn="just"/>
            <a:r>
              <a:rPr lang="id-ID" dirty="0">
                <a:solidFill>
                  <a:schemeClr val="bg1"/>
                </a:solidFill>
                <a:effectLst>
                  <a:reflection endPos="0" dist="50800" dir="5400000" sy="-100000" algn="bl" rotWithShape="0"/>
                </a:effectLst>
              </a:rPr>
              <a:t>Inovasi Pelayanan Publik </a:t>
            </a:r>
            <a:r>
              <a:rPr lang="en-US" dirty="0" smtClean="0">
                <a:solidFill>
                  <a:schemeClr val="bg1"/>
                </a:solidFill>
                <a:effectLst>
                  <a:reflection endPos="0" dist="50800" dir="5400000" sy="-100000" algn="bl" rotWithShape="0"/>
                </a:effectLst>
              </a:rPr>
              <a:t>P</a:t>
            </a:r>
            <a:r>
              <a:rPr lang="id-ID" dirty="0" smtClean="0">
                <a:solidFill>
                  <a:schemeClr val="bg1"/>
                </a:solidFill>
                <a:effectLst>
                  <a:reflection endPos="0" dist="50800" dir="5400000" sy="-100000" algn="bl" rotWithShape="0"/>
                </a:effectLst>
              </a:rPr>
              <a:t>rovinsi </a:t>
            </a:r>
            <a:r>
              <a:rPr lang="id-ID" dirty="0">
                <a:solidFill>
                  <a:schemeClr val="bg1"/>
                </a:solidFill>
                <a:effectLst>
                  <a:reflection endPos="0" dist="50800" dir="5400000" sy="-100000" algn="bl" rotWithShape="0"/>
                </a:effectLst>
              </a:rPr>
              <a:t>Jawa Barat melalui Minimarket Sanitasi Gandrung Sanitas pada tahun 2016</a:t>
            </a:r>
          </a:p>
          <a:p>
            <a:pPr lvl="0" algn="just"/>
            <a:r>
              <a:rPr lang="id-ID" dirty="0">
                <a:solidFill>
                  <a:schemeClr val="bg1"/>
                </a:solidFill>
                <a:effectLst>
                  <a:reflection endPos="0" dist="50800" dir="5400000" sy="-100000" algn="bl" rotWithShape="0"/>
                </a:effectLst>
              </a:rPr>
              <a:t>Sinovik (Sistem Inovasi Pelayanan Publik) Top 99 Kementerian PANRB RI melalui Minimarket Sanitasi Tahun 2017</a:t>
            </a:r>
          </a:p>
          <a:p>
            <a:pPr lvl="0" algn="just"/>
            <a:r>
              <a:rPr lang="id-ID" dirty="0">
                <a:solidFill>
                  <a:schemeClr val="bg1"/>
                </a:solidFill>
                <a:effectLst>
                  <a:reflection endPos="0" dist="50800" dir="5400000" sy="-100000" algn="bl" rotWithShape="0"/>
                </a:effectLst>
              </a:rPr>
              <a:t>Sinovik (Sistem Inovasi Pelayanan Publik) Top 40 </a:t>
            </a:r>
            <a:r>
              <a:rPr lang="en-US" dirty="0" smtClean="0">
                <a:solidFill>
                  <a:schemeClr val="bg1"/>
                </a:solidFill>
                <a:effectLst>
                  <a:reflection endPos="0" dist="50800" dir="5400000" sy="-100000" algn="bl" rotWithShape="0"/>
                </a:effectLst>
              </a:rPr>
              <a:t>K</a:t>
            </a:r>
            <a:r>
              <a:rPr lang="id-ID" dirty="0" smtClean="0">
                <a:solidFill>
                  <a:schemeClr val="bg1"/>
                </a:solidFill>
                <a:effectLst>
                  <a:reflection endPos="0" dist="50800" dir="5400000" sy="-100000" algn="bl" rotWithShape="0"/>
                </a:effectLst>
              </a:rPr>
              <a:t>ementerian </a:t>
            </a:r>
            <a:r>
              <a:rPr lang="id-ID" dirty="0">
                <a:solidFill>
                  <a:schemeClr val="bg1"/>
                </a:solidFill>
                <a:effectLst>
                  <a:reflection endPos="0" dist="50800" dir="5400000" sy="-100000" algn="bl" rotWithShape="0"/>
                </a:effectLst>
              </a:rPr>
              <a:t>PANRB RI melalui Minimarket Sanitasi Tahun 2017</a:t>
            </a:r>
          </a:p>
          <a:p>
            <a:pPr lvl="0" algn="just"/>
            <a:r>
              <a:rPr lang="id-ID" dirty="0">
                <a:solidFill>
                  <a:schemeClr val="bg1"/>
                </a:solidFill>
                <a:effectLst>
                  <a:reflection endPos="0" dist="50800" dir="5400000" sy="-100000" algn="bl" rotWithShape="0"/>
                </a:effectLst>
              </a:rPr>
              <a:t>Semifinalis The Edge of Government Innovation melalui Sanitation </a:t>
            </a:r>
            <a:r>
              <a:rPr lang="en-US" dirty="0" smtClean="0">
                <a:solidFill>
                  <a:schemeClr val="bg1"/>
                </a:solidFill>
                <a:effectLst>
                  <a:reflection endPos="0" dist="50800" dir="5400000" sy="-100000" algn="bl" rotWithShape="0"/>
                </a:effectLst>
              </a:rPr>
              <a:t>M</a:t>
            </a:r>
            <a:r>
              <a:rPr lang="id-ID" dirty="0" smtClean="0">
                <a:solidFill>
                  <a:schemeClr val="bg1"/>
                </a:solidFill>
                <a:effectLst>
                  <a:reflection endPos="0" dist="50800" dir="5400000" sy="-100000" algn="bl" rotWithShape="0"/>
                </a:effectLst>
              </a:rPr>
              <a:t>arket </a:t>
            </a:r>
            <a:r>
              <a:rPr lang="id-ID" dirty="0">
                <a:solidFill>
                  <a:schemeClr val="bg1"/>
                </a:solidFill>
                <a:effectLst>
                  <a:reflection endPos="0" dist="50800" dir="5400000" sy="-100000" algn="bl" rotWithShape="0"/>
                </a:effectLst>
              </a:rPr>
              <a:t>Tahun 2017</a:t>
            </a:r>
          </a:p>
          <a:p>
            <a:pPr lvl="0" algn="just"/>
            <a:r>
              <a:rPr lang="id-ID" dirty="0">
                <a:solidFill>
                  <a:schemeClr val="bg1"/>
                </a:solidFill>
                <a:effectLst>
                  <a:reflection endPos="0" dist="50800" dir="5400000" sy="-100000" algn="bl" rotWithShape="0"/>
                </a:effectLst>
              </a:rPr>
              <a:t>United Nations Public Service Award (UNPSA) tahun 2018 melalui </a:t>
            </a:r>
            <a:r>
              <a:rPr lang="en-US" dirty="0" smtClean="0">
                <a:solidFill>
                  <a:schemeClr val="bg1"/>
                </a:solidFill>
                <a:effectLst>
                  <a:reflection endPos="0" dist="50800" dir="5400000" sy="-100000" algn="bl" rotWithShape="0"/>
                </a:effectLst>
              </a:rPr>
              <a:t>S</a:t>
            </a:r>
            <a:r>
              <a:rPr lang="id-ID" dirty="0" smtClean="0">
                <a:solidFill>
                  <a:schemeClr val="bg1"/>
                </a:solidFill>
                <a:effectLst>
                  <a:reflection endPos="0" dist="50800" dir="5400000" sy="-100000" algn="bl" rotWithShape="0"/>
                </a:effectLst>
              </a:rPr>
              <a:t>anitation </a:t>
            </a:r>
            <a:r>
              <a:rPr lang="id-ID" dirty="0">
                <a:solidFill>
                  <a:schemeClr val="bg1"/>
                </a:solidFill>
                <a:effectLst>
                  <a:reflection endPos="0" dist="50800" dir="5400000" sy="-100000" algn="bl" rotWithShape="0"/>
                </a:effectLst>
              </a:rPr>
              <a:t>Market </a:t>
            </a:r>
          </a:p>
          <a:p>
            <a:endParaRPr lang="id-ID" dirty="0">
              <a:effectLst>
                <a:reflection endPos="0" dist="508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09661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prism/>
        <p:sndAc>
          <p:stSnd>
            <p:snd r:embed="rId2" name="push.wav"/>
          </p:stSnd>
        </p:sndAc>
      </p:transition>
    </mc:Choice>
    <mc:Fallback xmlns="">
      <p:transition spd="slow">
        <p:fade/>
        <p:sndAc>
          <p:stSnd>
            <p:snd r:embed="rId5" name="push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:\Users\ACERV5~1\AppData\Local\Temp\FB_IMG_1515234743074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8390" y="0"/>
            <a:ext cx="2195737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C:\Users\ACERV5~1\AppData\Local\Temp\FB_IMG_1512225166198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4" y="1935"/>
            <a:ext cx="6797724" cy="6451401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24" y="28997"/>
            <a:ext cx="9137476" cy="1185243"/>
          </a:xfrm>
          <a:effectLst>
            <a:glow>
              <a:schemeClr val="accent6">
                <a:satMod val="175000"/>
              </a:schemeClr>
            </a:glow>
            <a:softEdge rad="12700"/>
          </a:effectLst>
          <a:scene3d>
            <a:camera prst="orthographicFront"/>
            <a:lightRig rig="sunset" dir="t"/>
          </a:scene3d>
          <a:sp3d prstMaterial="dkEdge">
            <a:bevelT w="323850" prst="riblet"/>
          </a:sp3d>
        </p:spPr>
        <p:txBody>
          <a:bodyPr>
            <a:noAutofit/>
            <a:sp3d extrusionH="19050" contourW="19050">
              <a:bevelT w="273050" h="50800" prst="angle"/>
              <a:extrusionClr>
                <a:srgbClr val="92D050"/>
              </a:extrusionClr>
              <a:contourClr>
                <a:srgbClr val="FFFF00"/>
              </a:contourClr>
            </a:sp3d>
          </a:bodyPr>
          <a:lstStyle/>
          <a:p>
            <a:pPr algn="ctr"/>
            <a:r>
              <a:rPr lang="id-ID" sz="2000" dirty="0">
                <a:effectLst>
                  <a:glow rad="127000">
                    <a:srgbClr val="00B050">
                      <a:alpha val="32000"/>
                    </a:srgbClr>
                  </a:glow>
                </a:effectLst>
              </a:rPr>
              <a:t>Beberapa inovasi yang dikembangkan oleh Dinas Kesehatan Kabupaten Sumedang </a:t>
            </a:r>
            <a:r>
              <a:rPr lang="id-ID" sz="2000" dirty="0" smtClean="0">
                <a:effectLst>
                  <a:glow rad="127000">
                    <a:srgbClr val="00B050">
                      <a:alpha val="32000"/>
                    </a:srgbClr>
                  </a:glow>
                </a:effectLst>
              </a:rPr>
              <a:t>dalam </a:t>
            </a:r>
            <a:r>
              <a:rPr lang="id-ID" sz="2000" dirty="0">
                <a:effectLst>
                  <a:glow rad="127000">
                    <a:srgbClr val="00B050">
                      <a:alpha val="32000"/>
                    </a:srgbClr>
                  </a:glow>
                </a:effectLst>
              </a:rPr>
              <a:t>upaya meningkatkan cakupan dan akses mutu layanan kepada masyarakat antara lain </a:t>
            </a:r>
            <a:r>
              <a:rPr lang="id-ID" sz="2000" dirty="0" smtClean="0">
                <a:effectLst>
                  <a:glow rad="127000">
                    <a:srgbClr val="00B050">
                      <a:alpha val="32000"/>
                    </a:srgbClr>
                  </a:glow>
                </a:effectLst>
              </a:rPr>
              <a:t>:</a:t>
            </a:r>
            <a:endParaRPr lang="id-ID" sz="2000" dirty="0">
              <a:effectLst>
                <a:glow rad="127000">
                  <a:srgbClr val="00B050">
                    <a:alpha val="32000"/>
                  </a:srgbClr>
                </a:glo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24" y="1340768"/>
            <a:ext cx="9137476" cy="5517232"/>
          </a:xfrm>
        </p:spPr>
        <p:txBody>
          <a:bodyPr>
            <a:normAutofit lnSpcReduction="10000"/>
          </a:bodyPr>
          <a:lstStyle/>
          <a:p>
            <a:pPr algn="just">
              <a:buFont typeface="Arial" pitchFamily="34" charset="0"/>
              <a:buChar char="•"/>
            </a:pPr>
            <a:r>
              <a:rPr lang="en-US" dirty="0" smtClean="0">
                <a:solidFill>
                  <a:srgbClr val="92D050"/>
                </a:solidFill>
                <a:effectLst>
                  <a:glow rad="127000">
                    <a:schemeClr val="accent1">
                      <a:alpha val="93000"/>
                    </a:schemeClr>
                  </a:glow>
                  <a:reflection endPos="0" dist="50800" dir="5400000" sy="-100000" algn="bl" rotWithShape="0"/>
                </a:effectLst>
              </a:rPr>
              <a:t>Pembangunan </a:t>
            </a:r>
            <a:r>
              <a:rPr lang="en-US" dirty="0" err="1" smtClean="0">
                <a:solidFill>
                  <a:srgbClr val="92D050"/>
                </a:solidFill>
                <a:effectLst>
                  <a:glow rad="127000">
                    <a:schemeClr val="accent1">
                      <a:alpha val="93000"/>
                    </a:schemeClr>
                  </a:glow>
                  <a:reflection endPos="0" dist="50800" dir="5400000" sy="-100000" algn="bl" rotWithShape="0"/>
                </a:effectLst>
              </a:rPr>
              <a:t>Baru</a:t>
            </a:r>
            <a:r>
              <a:rPr lang="en-US" dirty="0" smtClean="0">
                <a:solidFill>
                  <a:srgbClr val="92D050"/>
                </a:solidFill>
                <a:effectLst>
                  <a:glow rad="127000">
                    <a:schemeClr val="accent1">
                      <a:alpha val="93000"/>
                    </a:schemeClr>
                  </a:glow>
                  <a:reflection endPos="0" dist="50800" dir="5400000" sy="-100000" algn="bl" rotWithShape="0"/>
                </a:effectLst>
              </a:rPr>
              <a:t> </a:t>
            </a:r>
            <a:r>
              <a:rPr lang="en-US" dirty="0" err="1" smtClean="0">
                <a:solidFill>
                  <a:srgbClr val="92D050"/>
                </a:solidFill>
                <a:effectLst>
                  <a:glow rad="127000">
                    <a:schemeClr val="accent1">
                      <a:alpha val="93000"/>
                    </a:schemeClr>
                  </a:glow>
                  <a:reflection endPos="0" dist="50800" dir="5400000" sy="-100000" algn="bl" rotWithShape="0"/>
                </a:effectLst>
              </a:rPr>
              <a:t>gedung</a:t>
            </a:r>
            <a:r>
              <a:rPr lang="en-US" dirty="0" smtClean="0">
                <a:solidFill>
                  <a:srgbClr val="92D050"/>
                </a:solidFill>
                <a:effectLst>
                  <a:glow rad="127000">
                    <a:schemeClr val="accent1">
                      <a:alpha val="93000"/>
                    </a:schemeClr>
                  </a:glow>
                  <a:reflection endPos="0" dist="50800" dir="5400000" sy="-100000" algn="bl" rotWithShape="0"/>
                </a:effectLst>
              </a:rPr>
              <a:t> </a:t>
            </a:r>
            <a:r>
              <a:rPr lang="en-US" dirty="0" err="1" smtClean="0">
                <a:solidFill>
                  <a:srgbClr val="92D050"/>
                </a:solidFill>
                <a:effectLst>
                  <a:glow rad="127000">
                    <a:schemeClr val="accent1">
                      <a:alpha val="93000"/>
                    </a:schemeClr>
                  </a:glow>
                  <a:reflection endPos="0" dist="50800" dir="5400000" sy="-100000" algn="bl" rotWithShape="0"/>
                </a:effectLst>
              </a:rPr>
              <a:t>Puskesmas</a:t>
            </a:r>
            <a:r>
              <a:rPr lang="en-US" dirty="0" smtClean="0">
                <a:solidFill>
                  <a:srgbClr val="92D050"/>
                </a:solidFill>
                <a:effectLst>
                  <a:glow rad="127000">
                    <a:schemeClr val="accent1">
                      <a:alpha val="93000"/>
                    </a:schemeClr>
                  </a:glow>
                  <a:reflection endPos="0" dist="50800" dir="5400000" sy="-100000" algn="bl" rotWithShape="0"/>
                </a:effectLst>
              </a:rPr>
              <a:t> (</a:t>
            </a:r>
            <a:r>
              <a:rPr lang="en-US" dirty="0" err="1" smtClean="0">
                <a:solidFill>
                  <a:srgbClr val="92D050"/>
                </a:solidFill>
                <a:effectLst>
                  <a:glow rad="127000">
                    <a:schemeClr val="accent1">
                      <a:alpha val="93000"/>
                    </a:schemeClr>
                  </a:glow>
                  <a:reflection endPos="0" dist="50800" dir="5400000" sy="-100000" algn="bl" rotWithShape="0"/>
                </a:effectLst>
              </a:rPr>
              <a:t>Hariang</a:t>
            </a:r>
            <a:r>
              <a:rPr lang="en-US" dirty="0" smtClean="0">
                <a:solidFill>
                  <a:srgbClr val="92D050"/>
                </a:solidFill>
                <a:effectLst>
                  <a:glow rad="127000">
                    <a:schemeClr val="accent1">
                      <a:alpha val="93000"/>
                    </a:schemeClr>
                  </a:glow>
                  <a:reflection endPos="0" dist="50800" dir="5400000" sy="-100000" algn="bl" rotWithShape="0"/>
                </a:effectLst>
              </a:rPr>
              <a:t>, </a:t>
            </a:r>
            <a:r>
              <a:rPr lang="en-US" dirty="0" err="1" smtClean="0">
                <a:solidFill>
                  <a:srgbClr val="92D050"/>
                </a:solidFill>
                <a:effectLst>
                  <a:glow rad="127000">
                    <a:schemeClr val="accent1">
                      <a:alpha val="93000"/>
                    </a:schemeClr>
                  </a:glow>
                  <a:reflection endPos="0" dist="50800" dir="5400000" sy="-100000" algn="bl" rotWithShape="0"/>
                </a:effectLst>
              </a:rPr>
              <a:t>Sawahdadap</a:t>
            </a:r>
            <a:r>
              <a:rPr lang="en-US" dirty="0" smtClean="0">
                <a:solidFill>
                  <a:srgbClr val="92D050"/>
                </a:solidFill>
                <a:effectLst>
                  <a:glow rad="127000">
                    <a:schemeClr val="accent1">
                      <a:alpha val="93000"/>
                    </a:schemeClr>
                  </a:glow>
                  <a:reflection endPos="0" dist="50800" dir="5400000" sy="-100000" algn="bl" rotWithShape="0"/>
                </a:effectLst>
              </a:rPr>
              <a:t>, </a:t>
            </a:r>
            <a:r>
              <a:rPr lang="en-US" dirty="0" err="1" smtClean="0">
                <a:solidFill>
                  <a:srgbClr val="92D050"/>
                </a:solidFill>
                <a:effectLst>
                  <a:glow rad="127000">
                    <a:schemeClr val="accent1">
                      <a:alpha val="93000"/>
                    </a:schemeClr>
                  </a:glow>
                  <a:reflection endPos="0" dist="50800" dir="5400000" sy="-100000" algn="bl" rotWithShape="0"/>
                </a:effectLst>
              </a:rPr>
              <a:t>Cisempur</a:t>
            </a:r>
            <a:r>
              <a:rPr lang="en-US" dirty="0" smtClean="0">
                <a:solidFill>
                  <a:srgbClr val="92D050"/>
                </a:solidFill>
                <a:effectLst>
                  <a:glow rad="127000">
                    <a:schemeClr val="accent1">
                      <a:alpha val="93000"/>
                    </a:schemeClr>
                  </a:glow>
                  <a:reflection endPos="0" dist="50800" dir="5400000" sy="-100000" algn="bl" rotWithShape="0"/>
                </a:effectLst>
              </a:rPr>
              <a:t>, </a:t>
            </a:r>
            <a:r>
              <a:rPr lang="en-US" dirty="0" err="1" smtClean="0">
                <a:solidFill>
                  <a:srgbClr val="92D050"/>
                </a:solidFill>
                <a:effectLst>
                  <a:glow rad="127000">
                    <a:schemeClr val="accent1">
                      <a:alpha val="93000"/>
                    </a:schemeClr>
                  </a:glow>
                  <a:reflection endPos="0" dist="50800" dir="5400000" sy="-100000" algn="bl" rotWithShape="0"/>
                </a:effectLst>
              </a:rPr>
              <a:t>Rawat</a:t>
            </a:r>
            <a:r>
              <a:rPr lang="en-US" dirty="0" smtClean="0">
                <a:solidFill>
                  <a:srgbClr val="92D050"/>
                </a:solidFill>
                <a:effectLst>
                  <a:glow rad="127000">
                    <a:schemeClr val="accent1">
                      <a:alpha val="93000"/>
                    </a:schemeClr>
                  </a:glow>
                  <a:reflection endPos="0" dist="50800" dir="5400000" sy="-100000" algn="bl" rotWithShape="0"/>
                </a:effectLst>
              </a:rPr>
              <a:t> </a:t>
            </a:r>
            <a:r>
              <a:rPr lang="en-US" dirty="0" err="1" smtClean="0">
                <a:solidFill>
                  <a:srgbClr val="92D050"/>
                </a:solidFill>
                <a:effectLst>
                  <a:glow rad="127000">
                    <a:schemeClr val="accent1">
                      <a:alpha val="93000"/>
                    </a:schemeClr>
                  </a:glow>
                  <a:reflection endPos="0" dist="50800" dir="5400000" sy="-100000" algn="bl" rotWithShape="0"/>
                </a:effectLst>
              </a:rPr>
              <a:t>Inap</a:t>
            </a:r>
            <a:r>
              <a:rPr lang="en-US" dirty="0" smtClean="0">
                <a:solidFill>
                  <a:srgbClr val="92D050"/>
                </a:solidFill>
                <a:effectLst>
                  <a:glow rad="127000">
                    <a:schemeClr val="accent1">
                      <a:alpha val="93000"/>
                    </a:schemeClr>
                  </a:glow>
                  <a:reflection endPos="0" dist="50800" dir="5400000" sy="-100000" algn="bl" rotWithShape="0"/>
                </a:effectLst>
              </a:rPr>
              <a:t> </a:t>
            </a:r>
            <a:r>
              <a:rPr lang="en-US" dirty="0" err="1" smtClean="0">
                <a:solidFill>
                  <a:srgbClr val="92D050"/>
                </a:solidFill>
                <a:effectLst>
                  <a:glow rad="127000">
                    <a:schemeClr val="accent1">
                      <a:alpha val="93000"/>
                    </a:schemeClr>
                  </a:glow>
                  <a:reflection endPos="0" dist="50800" dir="5400000" sy="-100000" algn="bl" rotWithShape="0"/>
                </a:effectLst>
              </a:rPr>
              <a:t>Conggeang</a:t>
            </a:r>
            <a:r>
              <a:rPr lang="en-US" dirty="0" smtClean="0">
                <a:solidFill>
                  <a:srgbClr val="92D050"/>
                </a:solidFill>
                <a:effectLst>
                  <a:glow rad="127000">
                    <a:schemeClr val="accent1">
                      <a:alpha val="93000"/>
                    </a:schemeClr>
                  </a:glow>
                  <a:reflection endPos="0" dist="50800" dir="5400000" sy="-100000" algn="bl" rotWithShape="0"/>
                </a:effectLst>
              </a:rPr>
              <a:t>, </a:t>
            </a:r>
            <a:r>
              <a:rPr lang="en-US" dirty="0" err="1" smtClean="0">
                <a:solidFill>
                  <a:srgbClr val="92D050"/>
                </a:solidFill>
                <a:effectLst>
                  <a:glow rad="127000">
                    <a:schemeClr val="accent1">
                      <a:alpha val="93000"/>
                    </a:schemeClr>
                  </a:glow>
                  <a:reflection endPos="0" dist="50800" dir="5400000" sy="-100000" algn="bl" rotWithShape="0"/>
                </a:effectLst>
              </a:rPr>
              <a:t>Rawat</a:t>
            </a:r>
            <a:r>
              <a:rPr lang="en-US" dirty="0" smtClean="0">
                <a:solidFill>
                  <a:srgbClr val="92D050"/>
                </a:solidFill>
                <a:effectLst>
                  <a:glow rad="127000">
                    <a:schemeClr val="accent1">
                      <a:alpha val="93000"/>
                    </a:schemeClr>
                  </a:glow>
                  <a:reflection endPos="0" dist="50800" dir="5400000" sy="-100000" algn="bl" rotWithShape="0"/>
                </a:effectLst>
              </a:rPr>
              <a:t> </a:t>
            </a:r>
            <a:r>
              <a:rPr lang="en-US" dirty="0" err="1" smtClean="0">
                <a:solidFill>
                  <a:srgbClr val="92D050"/>
                </a:solidFill>
                <a:effectLst>
                  <a:glow rad="127000">
                    <a:schemeClr val="accent1">
                      <a:alpha val="93000"/>
                    </a:schemeClr>
                  </a:glow>
                  <a:reflection endPos="0" dist="50800" dir="5400000" sy="-100000" algn="bl" rotWithShape="0"/>
                </a:effectLst>
              </a:rPr>
              <a:t>Inap</a:t>
            </a:r>
            <a:r>
              <a:rPr lang="en-US" dirty="0" smtClean="0">
                <a:solidFill>
                  <a:srgbClr val="92D050"/>
                </a:solidFill>
                <a:effectLst>
                  <a:glow rad="127000">
                    <a:schemeClr val="accent1">
                      <a:alpha val="93000"/>
                    </a:schemeClr>
                  </a:glow>
                  <a:reflection endPos="0" dist="50800" dir="5400000" sy="-100000" algn="bl" rotWithShape="0"/>
                </a:effectLst>
              </a:rPr>
              <a:t> </a:t>
            </a:r>
            <a:r>
              <a:rPr lang="en-US" dirty="0" err="1" smtClean="0">
                <a:solidFill>
                  <a:srgbClr val="92D050"/>
                </a:solidFill>
                <a:effectLst>
                  <a:glow rad="127000">
                    <a:schemeClr val="accent1">
                      <a:alpha val="93000"/>
                    </a:schemeClr>
                  </a:glow>
                  <a:reflection endPos="0" dist="50800" dir="5400000" sy="-100000" algn="bl" rotWithShape="0"/>
                </a:effectLst>
              </a:rPr>
              <a:t>Sukamantri</a:t>
            </a:r>
            <a:r>
              <a:rPr lang="en-US" dirty="0" smtClean="0">
                <a:solidFill>
                  <a:srgbClr val="92D050"/>
                </a:solidFill>
                <a:effectLst>
                  <a:glow rad="127000">
                    <a:schemeClr val="accent1">
                      <a:alpha val="93000"/>
                    </a:schemeClr>
                  </a:glow>
                  <a:reflection endPos="0" dist="50800" dir="5400000" sy="-100000" algn="bl" rotWithShape="0"/>
                </a:effectLst>
              </a:rPr>
              <a:t>, </a:t>
            </a:r>
            <a:r>
              <a:rPr lang="en-US" dirty="0" err="1" smtClean="0">
                <a:solidFill>
                  <a:srgbClr val="92D050"/>
                </a:solidFill>
                <a:effectLst>
                  <a:glow rad="127000">
                    <a:schemeClr val="accent1">
                      <a:alpha val="93000"/>
                    </a:schemeClr>
                  </a:glow>
                  <a:reflection endPos="0" dist="50800" dir="5400000" sy="-100000" algn="bl" rotWithShape="0"/>
                </a:effectLst>
              </a:rPr>
              <a:t>Rawat</a:t>
            </a:r>
            <a:r>
              <a:rPr lang="en-US" dirty="0" smtClean="0">
                <a:solidFill>
                  <a:srgbClr val="92D050"/>
                </a:solidFill>
                <a:effectLst>
                  <a:glow rad="127000">
                    <a:schemeClr val="accent1">
                      <a:alpha val="93000"/>
                    </a:schemeClr>
                  </a:glow>
                  <a:reflection endPos="0" dist="50800" dir="5400000" sy="-100000" algn="bl" rotWithShape="0"/>
                </a:effectLst>
              </a:rPr>
              <a:t> </a:t>
            </a:r>
            <a:r>
              <a:rPr lang="en-US" dirty="0" err="1" smtClean="0">
                <a:solidFill>
                  <a:srgbClr val="92D050"/>
                </a:solidFill>
                <a:effectLst>
                  <a:glow rad="127000">
                    <a:schemeClr val="accent1">
                      <a:alpha val="93000"/>
                    </a:schemeClr>
                  </a:glow>
                  <a:reflection endPos="0" dist="50800" dir="5400000" sy="-100000" algn="bl" rotWithShape="0"/>
                </a:effectLst>
              </a:rPr>
              <a:t>Jalan</a:t>
            </a:r>
            <a:r>
              <a:rPr lang="en-US" dirty="0" smtClean="0">
                <a:solidFill>
                  <a:srgbClr val="92D050"/>
                </a:solidFill>
                <a:effectLst>
                  <a:glow rad="127000">
                    <a:schemeClr val="accent1">
                      <a:alpha val="93000"/>
                    </a:schemeClr>
                  </a:glow>
                  <a:reflection endPos="0" dist="50800" dir="5400000" sy="-100000" algn="bl" rotWithShape="0"/>
                </a:effectLst>
              </a:rPr>
              <a:t> </a:t>
            </a:r>
            <a:r>
              <a:rPr lang="en-US" dirty="0" err="1" smtClean="0">
                <a:solidFill>
                  <a:srgbClr val="92D050"/>
                </a:solidFill>
                <a:effectLst>
                  <a:glow rad="127000">
                    <a:schemeClr val="accent1">
                      <a:alpha val="93000"/>
                    </a:schemeClr>
                  </a:glow>
                  <a:reflection endPos="0" dist="50800" dir="5400000" sy="-100000" algn="bl" rotWithShape="0"/>
                </a:effectLst>
              </a:rPr>
              <a:t>Tomo</a:t>
            </a:r>
            <a:r>
              <a:rPr lang="en-US" dirty="0" smtClean="0">
                <a:solidFill>
                  <a:srgbClr val="92D050"/>
                </a:solidFill>
                <a:effectLst>
                  <a:glow rad="127000">
                    <a:schemeClr val="accent1">
                      <a:alpha val="93000"/>
                    </a:schemeClr>
                  </a:glow>
                  <a:reflection endPos="0" dist="50800" dir="5400000" sy="-100000" algn="bl" rotWithShape="0"/>
                </a:effectLst>
              </a:rPr>
              <a:t> </a:t>
            </a:r>
            <a:r>
              <a:rPr lang="en-US" dirty="0" err="1" smtClean="0">
                <a:solidFill>
                  <a:srgbClr val="92D050"/>
                </a:solidFill>
                <a:effectLst>
                  <a:glow rad="127000">
                    <a:schemeClr val="accent1">
                      <a:alpha val="93000"/>
                    </a:schemeClr>
                  </a:glow>
                  <a:reflection endPos="0" dist="50800" dir="5400000" sy="-100000" algn="bl" rotWithShape="0"/>
                </a:effectLst>
              </a:rPr>
              <a:t>dan</a:t>
            </a:r>
            <a:r>
              <a:rPr lang="en-US" dirty="0" smtClean="0">
                <a:solidFill>
                  <a:srgbClr val="92D050"/>
                </a:solidFill>
                <a:effectLst>
                  <a:glow rad="127000">
                    <a:schemeClr val="accent1">
                      <a:alpha val="93000"/>
                    </a:schemeClr>
                  </a:glow>
                  <a:reflection endPos="0" dist="50800" dir="5400000" sy="-100000" algn="bl" rotWithShape="0"/>
                </a:effectLst>
              </a:rPr>
              <a:t> </a:t>
            </a:r>
            <a:r>
              <a:rPr lang="en-US" dirty="0" err="1" smtClean="0">
                <a:solidFill>
                  <a:srgbClr val="92D050"/>
                </a:solidFill>
                <a:effectLst>
                  <a:glow rad="127000">
                    <a:schemeClr val="accent1">
                      <a:alpha val="93000"/>
                    </a:schemeClr>
                  </a:glow>
                  <a:reflection endPos="0" dist="50800" dir="5400000" sy="-100000" algn="bl" rotWithShape="0"/>
                </a:effectLst>
              </a:rPr>
              <a:t>Gedung</a:t>
            </a:r>
            <a:r>
              <a:rPr lang="en-US" dirty="0" smtClean="0">
                <a:solidFill>
                  <a:srgbClr val="92D050"/>
                </a:solidFill>
                <a:effectLst>
                  <a:glow rad="127000">
                    <a:schemeClr val="accent1">
                      <a:alpha val="93000"/>
                    </a:schemeClr>
                  </a:glow>
                  <a:reflection endPos="0" dist="50800" dir="5400000" sy="-100000" algn="bl" rotWithShape="0"/>
                </a:effectLst>
              </a:rPr>
              <a:t> PONED </a:t>
            </a:r>
            <a:r>
              <a:rPr lang="en-US" dirty="0" err="1" smtClean="0">
                <a:solidFill>
                  <a:srgbClr val="92D050"/>
                </a:solidFill>
                <a:effectLst>
                  <a:glow rad="127000">
                    <a:schemeClr val="accent1">
                      <a:alpha val="93000"/>
                    </a:schemeClr>
                  </a:glow>
                  <a:reflection endPos="0" dist="50800" dir="5400000" sy="-100000" algn="bl" rotWithShape="0"/>
                </a:effectLst>
              </a:rPr>
              <a:t>Puskesmas</a:t>
            </a:r>
            <a:r>
              <a:rPr lang="en-US" dirty="0" smtClean="0">
                <a:solidFill>
                  <a:srgbClr val="92D050"/>
                </a:solidFill>
                <a:effectLst>
                  <a:glow rad="127000">
                    <a:schemeClr val="accent1">
                      <a:alpha val="93000"/>
                    </a:schemeClr>
                  </a:glow>
                  <a:reflection endPos="0" dist="50800" dir="5400000" sy="-100000" algn="bl" rotWithShape="0"/>
                </a:effectLst>
              </a:rPr>
              <a:t>)</a:t>
            </a:r>
          </a:p>
          <a:p>
            <a:pPr algn="just">
              <a:buFont typeface="Arial" pitchFamily="34" charset="0"/>
              <a:buChar char="•"/>
            </a:pPr>
            <a:r>
              <a:rPr lang="id-ID" dirty="0" smtClean="0">
                <a:solidFill>
                  <a:srgbClr val="92D050"/>
                </a:solidFill>
                <a:effectLst>
                  <a:glow rad="127000">
                    <a:schemeClr val="accent1">
                      <a:alpha val="93000"/>
                    </a:schemeClr>
                  </a:glow>
                  <a:reflection endPos="0" dist="50800" dir="5400000" sy="-100000" algn="bl" rotWithShape="0"/>
                </a:effectLst>
              </a:rPr>
              <a:t>Plang </a:t>
            </a:r>
            <a:r>
              <a:rPr lang="id-ID" dirty="0">
                <a:solidFill>
                  <a:srgbClr val="92D050"/>
                </a:solidFill>
                <a:effectLst>
                  <a:glow rad="127000">
                    <a:schemeClr val="accent1">
                      <a:alpha val="93000"/>
                    </a:schemeClr>
                  </a:glow>
                  <a:reflection endPos="0" dist="50800" dir="5400000" sy="-100000" algn="bl" rotWithShape="0"/>
                </a:effectLst>
              </a:rPr>
              <a:t>nama Puskesmas dan Dinas Kesehatan </a:t>
            </a:r>
            <a:r>
              <a:rPr lang="id-ID" dirty="0" smtClean="0">
                <a:solidFill>
                  <a:srgbClr val="92D050"/>
                </a:solidFill>
                <a:effectLst>
                  <a:glow rad="127000">
                    <a:schemeClr val="accent1">
                      <a:alpha val="93000"/>
                    </a:schemeClr>
                  </a:glow>
                  <a:reflection endPos="0" dist="50800" dir="5400000" sy="-100000" algn="bl" rotWithShape="0"/>
                </a:effectLst>
              </a:rPr>
              <a:t>Kab</a:t>
            </a:r>
            <a:r>
              <a:rPr lang="en-US" dirty="0" smtClean="0">
                <a:solidFill>
                  <a:srgbClr val="92D050"/>
                </a:solidFill>
                <a:effectLst>
                  <a:glow rad="127000">
                    <a:schemeClr val="accent1">
                      <a:alpha val="93000"/>
                    </a:schemeClr>
                  </a:glow>
                  <a:reflection endPos="0" dist="50800" dir="5400000" sy="-100000" algn="bl" rotWithShape="0"/>
                </a:effectLst>
              </a:rPr>
              <a:t>.</a:t>
            </a:r>
            <a:r>
              <a:rPr lang="id-ID" dirty="0" smtClean="0">
                <a:solidFill>
                  <a:srgbClr val="92D050"/>
                </a:solidFill>
                <a:effectLst>
                  <a:glow rad="127000">
                    <a:schemeClr val="accent1">
                      <a:alpha val="93000"/>
                    </a:schemeClr>
                  </a:glow>
                  <a:reflection endPos="0" dist="50800" dir="5400000" sy="-100000" algn="bl" rotWithShape="0"/>
                </a:effectLst>
              </a:rPr>
              <a:t> Sumedang </a:t>
            </a:r>
            <a:r>
              <a:rPr lang="id-ID" dirty="0">
                <a:solidFill>
                  <a:srgbClr val="92D050"/>
                </a:solidFill>
                <a:effectLst>
                  <a:glow rad="127000">
                    <a:schemeClr val="accent1">
                      <a:alpha val="93000"/>
                    </a:schemeClr>
                  </a:glow>
                  <a:reflection endPos="0" dist="50800" dir="5400000" sy="-100000" algn="bl" rotWithShape="0"/>
                </a:effectLst>
              </a:rPr>
              <a:t>dengan </a:t>
            </a:r>
            <a:r>
              <a:rPr lang="id-ID" u="sng" dirty="0">
                <a:solidFill>
                  <a:srgbClr val="92D050"/>
                </a:solidFill>
                <a:effectLst>
                  <a:glow rad="127000">
                    <a:schemeClr val="accent1">
                      <a:alpha val="93000"/>
                    </a:schemeClr>
                  </a:glow>
                  <a:reflection endPos="0" dist="50800" dir="5400000" sy="-100000" algn="bl" rotWithShape="0"/>
                </a:effectLst>
              </a:rPr>
              <a:t>etnik kasumedangan </a:t>
            </a:r>
            <a:r>
              <a:rPr lang="id-ID" dirty="0">
                <a:solidFill>
                  <a:srgbClr val="92D050"/>
                </a:solidFill>
                <a:effectLst>
                  <a:glow rad="127000">
                    <a:schemeClr val="accent1">
                      <a:alpha val="93000"/>
                    </a:schemeClr>
                  </a:glow>
                  <a:reflection endPos="0" dist="50800" dir="5400000" sy="-100000" algn="bl" rotWithShape="0"/>
                </a:effectLst>
              </a:rPr>
              <a:t>sebagai salah satu upaya meningkatkan akses dan cakupan mutu layanan kepada masyarakat</a:t>
            </a:r>
          </a:p>
          <a:p>
            <a:pPr lvl="0" algn="just">
              <a:buFont typeface="Arial" pitchFamily="34" charset="0"/>
              <a:buChar char="•"/>
            </a:pPr>
            <a:endParaRPr lang="en-US" dirty="0" smtClean="0">
              <a:ln>
                <a:gradFill>
                  <a:gsLst>
                    <a:gs pos="0">
                      <a:schemeClr val="accent1">
                        <a:tint val="66000"/>
                        <a:satMod val="160000"/>
                      </a:schemeClr>
                    </a:gs>
                    <a:gs pos="50000">
                      <a:schemeClr val="accent1">
                        <a:tint val="44500"/>
                        <a:satMod val="160000"/>
                      </a:schemeClr>
                    </a:gs>
                    <a:gs pos="100000">
                      <a:schemeClr val="accent1">
                        <a:tint val="23500"/>
                        <a:satMod val="160000"/>
                      </a:schemeClr>
                    </a:gs>
                  </a:gsLst>
                  <a:lin ang="5400000" scaled="0"/>
                </a:gradFill>
              </a:ln>
              <a:solidFill>
                <a:srgbClr val="FF0000"/>
              </a:solidFill>
              <a:effectLst>
                <a:outerShdw blurRad="50800" dist="50800" dir="5400000" algn="ctr" rotWithShape="0">
                  <a:srgbClr val="000000">
                    <a:alpha val="71000"/>
                  </a:srgbClr>
                </a:outerShdw>
                <a:reflection endPos="0" dist="50800" dir="5400000" sy="-100000" algn="bl" rotWithShape="0"/>
              </a:effectLst>
            </a:endParaRPr>
          </a:p>
          <a:p>
            <a:pPr lvl="1" algn="just">
              <a:buFont typeface="Arial" pitchFamily="34" charset="0"/>
              <a:buChar char="•"/>
            </a:pPr>
            <a:r>
              <a:rPr lang="en-US" dirty="0" err="1" smtClean="0">
                <a:solidFill>
                  <a:srgbClr val="92D050"/>
                </a:solidFill>
              </a:rPr>
              <a:t>Situs</a:t>
            </a:r>
            <a:r>
              <a:rPr lang="en-US" dirty="0" smtClean="0">
                <a:solidFill>
                  <a:srgbClr val="92D050"/>
                </a:solidFill>
              </a:rPr>
              <a:t> </a:t>
            </a:r>
            <a:r>
              <a:rPr lang="id-ID" dirty="0">
                <a:solidFill>
                  <a:srgbClr val="92D050"/>
                </a:solidFill>
              </a:rPr>
              <a:t>DINKES Sumedang : Campernik (Cara Mudah Memperoleh Informasi Kesehatan) dan berubah menjadi web </a:t>
            </a:r>
            <a:r>
              <a:rPr lang="id-ID" b="1" dirty="0">
                <a:solidFill>
                  <a:srgbClr val="92D050"/>
                </a:solidFill>
              </a:rPr>
              <a:t>http//dinas kesehatan.go.id pada tahun 2017</a:t>
            </a:r>
            <a:endParaRPr lang="id-ID" dirty="0">
              <a:solidFill>
                <a:srgbClr val="92D050"/>
              </a:solidFill>
            </a:endParaRPr>
          </a:p>
          <a:p>
            <a:pPr lvl="1" algn="just">
              <a:buFont typeface="Arial" pitchFamily="34" charset="0"/>
              <a:buChar char="•"/>
            </a:pPr>
            <a:r>
              <a:rPr lang="id-ID" dirty="0" smtClean="0">
                <a:solidFill>
                  <a:srgbClr val="92D050"/>
                </a:solidFill>
              </a:rPr>
              <a:t>Visualisasi </a:t>
            </a:r>
            <a:r>
              <a:rPr lang="en-US" dirty="0" smtClean="0">
                <a:solidFill>
                  <a:srgbClr val="92D050"/>
                </a:solidFill>
              </a:rPr>
              <a:t>D</a:t>
            </a:r>
            <a:r>
              <a:rPr lang="id-ID" dirty="0" smtClean="0">
                <a:solidFill>
                  <a:srgbClr val="92D050"/>
                </a:solidFill>
              </a:rPr>
              <a:t>ata </a:t>
            </a:r>
            <a:r>
              <a:rPr lang="id-ID" dirty="0">
                <a:solidFill>
                  <a:srgbClr val="92D050"/>
                </a:solidFill>
              </a:rPr>
              <a:t>terintegrasi Dinas Kesehatan Kab Sumedang (Tahun 2017)</a:t>
            </a:r>
          </a:p>
          <a:p>
            <a:pPr lvl="0"/>
            <a:endParaRPr lang="en-US" dirty="0">
              <a:ln>
                <a:gradFill>
                  <a:gsLst>
                    <a:gs pos="0">
                      <a:schemeClr val="accent1">
                        <a:tint val="66000"/>
                        <a:satMod val="160000"/>
                      </a:schemeClr>
                    </a:gs>
                    <a:gs pos="50000">
                      <a:schemeClr val="accent1">
                        <a:tint val="44500"/>
                        <a:satMod val="160000"/>
                      </a:schemeClr>
                    </a:gs>
                    <a:gs pos="100000">
                      <a:schemeClr val="accent1">
                        <a:tint val="23500"/>
                        <a:satMod val="160000"/>
                      </a:schemeClr>
                    </a:gs>
                  </a:gsLst>
                  <a:lin ang="5400000" scaled="0"/>
                </a:gradFill>
              </a:ln>
              <a:solidFill>
                <a:srgbClr val="FF0000"/>
              </a:solidFill>
              <a:effectLst>
                <a:outerShdw blurRad="50800" dist="50800" dir="5400000" algn="ctr" rotWithShape="0">
                  <a:srgbClr val="000000">
                    <a:alpha val="71000"/>
                  </a:srgbClr>
                </a:outerShdw>
                <a:reflection endPos="0" dist="50800" dir="5400000" sy="-100000" algn="bl" rotWithShape="0"/>
              </a:effectLst>
            </a:endParaRPr>
          </a:p>
          <a:p>
            <a:pPr lvl="0"/>
            <a:endParaRPr lang="en-US" dirty="0" smtClean="0">
              <a:ln>
                <a:gradFill>
                  <a:gsLst>
                    <a:gs pos="0">
                      <a:schemeClr val="accent1">
                        <a:tint val="66000"/>
                        <a:satMod val="160000"/>
                      </a:schemeClr>
                    </a:gs>
                    <a:gs pos="50000">
                      <a:schemeClr val="accent1">
                        <a:tint val="44500"/>
                        <a:satMod val="160000"/>
                      </a:schemeClr>
                    </a:gs>
                    <a:gs pos="100000">
                      <a:schemeClr val="accent1">
                        <a:tint val="23500"/>
                        <a:satMod val="160000"/>
                      </a:schemeClr>
                    </a:gs>
                  </a:gsLst>
                  <a:lin ang="5400000" scaled="0"/>
                </a:gradFill>
              </a:ln>
              <a:solidFill>
                <a:srgbClr val="FF0000"/>
              </a:solidFill>
              <a:effectLst>
                <a:outerShdw blurRad="50800" dist="50800" dir="5400000" algn="ctr" rotWithShape="0">
                  <a:srgbClr val="000000">
                    <a:alpha val="71000"/>
                  </a:srgbClr>
                </a:outerShdw>
                <a:reflection endPos="0" dist="508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43897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7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3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USER\Documents\red-rose-flower-wallpaper-free-1680x105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25" y="6896"/>
            <a:ext cx="9153525" cy="6851104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ontent Placeholder 3"/>
          <p:cNvSpPr>
            <a:spLocks noGrp="1"/>
          </p:cNvSpPr>
          <p:nvPr>
            <p:ph sz="half" idx="1"/>
          </p:nvPr>
        </p:nvSpPr>
        <p:spPr>
          <a:xfrm>
            <a:off x="0" y="0"/>
            <a:ext cx="9144000" cy="6858000"/>
          </a:xfrm>
          <a:noFill/>
          <a:ln>
            <a:solidFill>
              <a:srgbClr val="00B0F0"/>
            </a:solidFill>
          </a:ln>
          <a:scene3d>
            <a:camera prst="obliqueBottomLeft"/>
            <a:lightRig rig="threePt" dir="t"/>
          </a:scene3d>
          <a:sp3d>
            <a:bevelT prst="slope"/>
          </a:sp3d>
        </p:spPr>
        <p:txBody>
          <a:bodyPr>
            <a:normAutofit fontScale="92500" lnSpcReduction="10000"/>
            <a:sp3d extrusionH="57150">
              <a:bevelT prst="convex"/>
              <a:bevelB h="165100"/>
              <a:extrusionClr>
                <a:schemeClr val="accent5"/>
              </a:extrusionClr>
            </a:sp3d>
          </a:bodyPr>
          <a:lstStyle/>
          <a:p>
            <a:pPr marL="0" lvl="0" indent="0">
              <a:buNone/>
            </a:pPr>
            <a:endParaRPr lang="en-US" dirty="0"/>
          </a:p>
          <a:p>
            <a:pPr lvl="0"/>
            <a:r>
              <a:rPr lang="en-US" dirty="0">
                <a:ln>
                  <a:gradFill>
                    <a:gsLst>
                      <a:gs pos="0">
                        <a:schemeClr val="accent1">
                          <a:tint val="66000"/>
                          <a:satMod val="160000"/>
                        </a:schemeClr>
                      </a:gs>
                      <a:gs pos="50000">
                        <a:schemeClr val="accent1">
                          <a:tint val="44500"/>
                          <a:satMod val="160000"/>
                        </a:schemeClr>
                      </a:gs>
                      <a:gs pos="100000">
                        <a:schemeClr val="accent1">
                          <a:tint val="23500"/>
                          <a:satMod val="160000"/>
                        </a:schemeClr>
                      </a:gs>
                    </a:gsLst>
                    <a:lin ang="5400000" scaled="0"/>
                  </a:gradFill>
                </a:ln>
                <a:solidFill>
                  <a:srgbClr val="FF0000"/>
                </a:solidFill>
                <a:effectLst>
                  <a:outerShdw blurRad="50800" dist="50800" dir="5400000" algn="ctr" rotWithShape="0">
                    <a:srgbClr val="000000">
                      <a:alpha val="71000"/>
                    </a:srgbClr>
                  </a:outerShdw>
                  <a:reflection endPos="0" dist="50800" dir="5400000" sy="-100000" algn="bl" rotWithShape="0"/>
                </a:effectLst>
              </a:rPr>
              <a:t>I</a:t>
            </a:r>
            <a:r>
              <a:rPr lang="id-ID" dirty="0">
                <a:ln>
                  <a:gradFill>
                    <a:gsLst>
                      <a:gs pos="0">
                        <a:schemeClr val="accent1">
                          <a:tint val="66000"/>
                          <a:satMod val="160000"/>
                        </a:schemeClr>
                      </a:gs>
                      <a:gs pos="50000">
                        <a:schemeClr val="accent1">
                          <a:tint val="44500"/>
                          <a:satMod val="160000"/>
                        </a:schemeClr>
                      </a:gs>
                      <a:gs pos="100000">
                        <a:schemeClr val="accent1">
                          <a:tint val="23500"/>
                          <a:satMod val="160000"/>
                        </a:schemeClr>
                      </a:gs>
                    </a:gsLst>
                    <a:lin ang="5400000" scaled="0"/>
                  </a:gradFill>
                </a:ln>
                <a:solidFill>
                  <a:srgbClr val="FF0000"/>
                </a:solidFill>
                <a:effectLst>
                  <a:outerShdw blurRad="50800" dist="50800" dir="5400000" algn="ctr" rotWithShape="0">
                    <a:srgbClr val="000000">
                      <a:alpha val="71000"/>
                    </a:srgbClr>
                  </a:outerShdw>
                  <a:reflection endPos="0" dist="50800" dir="5400000" sy="-100000" algn="bl" rotWithShape="0"/>
                </a:effectLst>
              </a:rPr>
              <a:t>novasi </a:t>
            </a:r>
            <a:r>
              <a:rPr lang="en-US" dirty="0" err="1">
                <a:ln>
                  <a:gradFill>
                    <a:gsLst>
                      <a:gs pos="0">
                        <a:schemeClr val="accent1">
                          <a:tint val="66000"/>
                          <a:satMod val="160000"/>
                        </a:schemeClr>
                      </a:gs>
                      <a:gs pos="50000">
                        <a:schemeClr val="accent1">
                          <a:tint val="44500"/>
                          <a:satMod val="160000"/>
                        </a:schemeClr>
                      </a:gs>
                      <a:gs pos="100000">
                        <a:schemeClr val="accent1">
                          <a:tint val="23500"/>
                          <a:satMod val="160000"/>
                        </a:schemeClr>
                      </a:gs>
                    </a:gsLst>
                    <a:lin ang="5400000" scaled="0"/>
                  </a:gradFill>
                </a:ln>
                <a:solidFill>
                  <a:srgbClr val="FF0000"/>
                </a:solidFill>
                <a:effectLst>
                  <a:outerShdw blurRad="50800" dist="50800" dir="5400000" algn="ctr" rotWithShape="0">
                    <a:srgbClr val="000000">
                      <a:alpha val="71000"/>
                    </a:srgbClr>
                  </a:outerShdw>
                  <a:reflection endPos="0" dist="50800" dir="5400000" sy="-100000" algn="bl" rotWithShape="0"/>
                </a:effectLst>
              </a:rPr>
              <a:t>dalam</a:t>
            </a:r>
            <a:r>
              <a:rPr lang="en-US" dirty="0">
                <a:ln>
                  <a:gradFill>
                    <a:gsLst>
                      <a:gs pos="0">
                        <a:schemeClr val="accent1">
                          <a:tint val="66000"/>
                          <a:satMod val="160000"/>
                        </a:schemeClr>
                      </a:gs>
                      <a:gs pos="50000">
                        <a:schemeClr val="accent1">
                          <a:tint val="44500"/>
                          <a:satMod val="160000"/>
                        </a:schemeClr>
                      </a:gs>
                      <a:gs pos="100000">
                        <a:schemeClr val="accent1">
                          <a:tint val="23500"/>
                          <a:satMod val="160000"/>
                        </a:schemeClr>
                      </a:gs>
                    </a:gsLst>
                    <a:lin ang="5400000" scaled="0"/>
                  </a:gradFill>
                </a:ln>
                <a:solidFill>
                  <a:srgbClr val="FF0000"/>
                </a:solidFill>
                <a:effectLst>
                  <a:outerShdw blurRad="50800" dist="50800" dir="5400000" algn="ctr" rotWithShape="0">
                    <a:srgbClr val="000000">
                      <a:alpha val="71000"/>
                    </a:srgbClr>
                  </a:outerShdw>
                  <a:reflection endPos="0" dist="50800" dir="5400000" sy="-100000" algn="bl" rotWithShape="0"/>
                </a:effectLst>
              </a:rPr>
              <a:t> </a:t>
            </a:r>
            <a:r>
              <a:rPr lang="en-US" dirty="0" err="1">
                <a:ln>
                  <a:gradFill>
                    <a:gsLst>
                      <a:gs pos="0">
                        <a:schemeClr val="accent1">
                          <a:tint val="66000"/>
                          <a:satMod val="160000"/>
                        </a:schemeClr>
                      </a:gs>
                      <a:gs pos="50000">
                        <a:schemeClr val="accent1">
                          <a:tint val="44500"/>
                          <a:satMod val="160000"/>
                        </a:schemeClr>
                      </a:gs>
                      <a:gs pos="100000">
                        <a:schemeClr val="accent1">
                          <a:tint val="23500"/>
                          <a:satMod val="160000"/>
                        </a:schemeClr>
                      </a:gs>
                    </a:gsLst>
                    <a:lin ang="5400000" scaled="0"/>
                  </a:gradFill>
                </a:ln>
                <a:solidFill>
                  <a:srgbClr val="FF0000"/>
                </a:solidFill>
                <a:effectLst>
                  <a:outerShdw blurRad="50800" dist="50800" dir="5400000" algn="ctr" rotWithShape="0">
                    <a:srgbClr val="000000">
                      <a:alpha val="71000"/>
                    </a:srgbClr>
                  </a:outerShdw>
                  <a:reflection endPos="0" dist="50800" dir="5400000" sy="-100000" algn="bl" rotWithShape="0"/>
                </a:effectLst>
              </a:rPr>
              <a:t>upaya</a:t>
            </a:r>
            <a:r>
              <a:rPr lang="en-US" dirty="0">
                <a:ln>
                  <a:gradFill>
                    <a:gsLst>
                      <a:gs pos="0">
                        <a:schemeClr val="accent1">
                          <a:tint val="66000"/>
                          <a:satMod val="160000"/>
                        </a:schemeClr>
                      </a:gs>
                      <a:gs pos="50000">
                        <a:schemeClr val="accent1">
                          <a:tint val="44500"/>
                          <a:satMod val="160000"/>
                        </a:schemeClr>
                      </a:gs>
                      <a:gs pos="100000">
                        <a:schemeClr val="accent1">
                          <a:tint val="23500"/>
                          <a:satMod val="160000"/>
                        </a:schemeClr>
                      </a:gs>
                    </a:gsLst>
                    <a:lin ang="5400000" scaled="0"/>
                  </a:gradFill>
                </a:ln>
                <a:solidFill>
                  <a:srgbClr val="FF0000"/>
                </a:solidFill>
                <a:effectLst>
                  <a:outerShdw blurRad="50800" dist="50800" dir="5400000" algn="ctr" rotWithShape="0">
                    <a:srgbClr val="000000">
                      <a:alpha val="71000"/>
                    </a:srgbClr>
                  </a:outerShdw>
                  <a:reflection endPos="0" dist="50800" dir="5400000" sy="-100000" algn="bl" rotWithShape="0"/>
                </a:effectLst>
              </a:rPr>
              <a:t> </a:t>
            </a:r>
            <a:r>
              <a:rPr lang="id-ID" dirty="0">
                <a:ln>
                  <a:gradFill>
                    <a:gsLst>
                      <a:gs pos="0">
                        <a:schemeClr val="accent1">
                          <a:tint val="66000"/>
                          <a:satMod val="160000"/>
                        </a:schemeClr>
                      </a:gs>
                      <a:gs pos="50000">
                        <a:schemeClr val="accent1">
                          <a:tint val="44500"/>
                          <a:satMod val="160000"/>
                        </a:schemeClr>
                      </a:gs>
                      <a:gs pos="100000">
                        <a:schemeClr val="accent1">
                          <a:tint val="23500"/>
                          <a:satMod val="160000"/>
                        </a:schemeClr>
                      </a:gs>
                    </a:gsLst>
                    <a:lin ang="5400000" scaled="0"/>
                  </a:gradFill>
                </a:ln>
                <a:solidFill>
                  <a:srgbClr val="FF0000"/>
                </a:solidFill>
                <a:effectLst>
                  <a:outerShdw blurRad="50800" dist="50800" dir="5400000" algn="ctr" rotWithShape="0">
                    <a:srgbClr val="000000">
                      <a:alpha val="71000"/>
                    </a:srgbClr>
                  </a:outerShdw>
                  <a:reflection endPos="0" dist="50800" dir="5400000" sy="-100000" algn="bl" rotWithShape="0"/>
                </a:effectLst>
              </a:rPr>
              <a:t>mengendalikan </a:t>
            </a:r>
            <a:r>
              <a:rPr lang="en-US" dirty="0" err="1">
                <a:ln>
                  <a:gradFill>
                    <a:gsLst>
                      <a:gs pos="0">
                        <a:schemeClr val="accent1">
                          <a:tint val="66000"/>
                          <a:satMod val="160000"/>
                        </a:schemeClr>
                      </a:gs>
                      <a:gs pos="50000">
                        <a:schemeClr val="accent1">
                          <a:tint val="44500"/>
                          <a:satMod val="160000"/>
                        </a:schemeClr>
                      </a:gs>
                      <a:gs pos="100000">
                        <a:schemeClr val="accent1">
                          <a:tint val="23500"/>
                          <a:satMod val="160000"/>
                        </a:schemeClr>
                      </a:gs>
                    </a:gsLst>
                    <a:lin ang="5400000" scaled="0"/>
                  </a:gradFill>
                </a:ln>
                <a:solidFill>
                  <a:srgbClr val="FF0000"/>
                </a:solidFill>
                <a:effectLst>
                  <a:outerShdw blurRad="50800" dist="50800" dir="5400000" algn="ctr" rotWithShape="0">
                    <a:srgbClr val="000000">
                      <a:alpha val="71000"/>
                    </a:srgbClr>
                  </a:outerShdw>
                  <a:reflection endPos="0" dist="50800" dir="5400000" sy="-100000" algn="bl" rotWithShape="0"/>
                </a:effectLst>
              </a:rPr>
              <a:t>kematian</a:t>
            </a:r>
            <a:r>
              <a:rPr lang="en-US" dirty="0">
                <a:ln>
                  <a:gradFill>
                    <a:gsLst>
                      <a:gs pos="0">
                        <a:schemeClr val="accent1">
                          <a:tint val="66000"/>
                          <a:satMod val="160000"/>
                        </a:schemeClr>
                      </a:gs>
                      <a:gs pos="50000">
                        <a:schemeClr val="accent1">
                          <a:tint val="44500"/>
                          <a:satMod val="160000"/>
                        </a:schemeClr>
                      </a:gs>
                      <a:gs pos="100000">
                        <a:schemeClr val="accent1">
                          <a:tint val="23500"/>
                          <a:satMod val="160000"/>
                        </a:schemeClr>
                      </a:gs>
                    </a:gsLst>
                    <a:lin ang="5400000" scaled="0"/>
                  </a:gradFill>
                </a:ln>
                <a:solidFill>
                  <a:srgbClr val="FF0000"/>
                </a:solidFill>
                <a:effectLst>
                  <a:outerShdw blurRad="50800" dist="50800" dir="5400000" algn="ctr" rotWithShape="0">
                    <a:srgbClr val="000000">
                      <a:alpha val="71000"/>
                    </a:srgbClr>
                  </a:outerShdw>
                  <a:reflection endPos="0" dist="50800" dir="5400000" sy="-100000" algn="bl" rotWithShape="0"/>
                </a:effectLst>
              </a:rPr>
              <a:t> I</a:t>
            </a:r>
            <a:r>
              <a:rPr lang="id-ID" dirty="0">
                <a:ln>
                  <a:gradFill>
                    <a:gsLst>
                      <a:gs pos="0">
                        <a:schemeClr val="accent1">
                          <a:tint val="66000"/>
                          <a:satMod val="160000"/>
                        </a:schemeClr>
                      </a:gs>
                      <a:gs pos="50000">
                        <a:schemeClr val="accent1">
                          <a:tint val="44500"/>
                          <a:satMod val="160000"/>
                        </a:schemeClr>
                      </a:gs>
                      <a:gs pos="100000">
                        <a:schemeClr val="accent1">
                          <a:tint val="23500"/>
                          <a:satMod val="160000"/>
                        </a:schemeClr>
                      </a:gs>
                    </a:gsLst>
                    <a:lin ang="5400000" scaled="0"/>
                  </a:gradFill>
                </a:ln>
                <a:solidFill>
                  <a:srgbClr val="FF0000"/>
                </a:solidFill>
                <a:effectLst>
                  <a:outerShdw blurRad="50800" dist="50800" dir="5400000" algn="ctr" rotWithShape="0">
                    <a:srgbClr val="000000">
                      <a:alpha val="71000"/>
                    </a:srgbClr>
                  </a:outerShdw>
                  <a:reflection endPos="0" dist="50800" dir="5400000" sy="-100000" algn="bl" rotWithShape="0"/>
                </a:effectLst>
              </a:rPr>
              <a:t>bu melahirkan </a:t>
            </a:r>
            <a:r>
              <a:rPr lang="en-US" dirty="0" err="1">
                <a:ln>
                  <a:gradFill>
                    <a:gsLst>
                      <a:gs pos="0">
                        <a:schemeClr val="accent1">
                          <a:tint val="66000"/>
                          <a:satMod val="160000"/>
                        </a:schemeClr>
                      </a:gs>
                      <a:gs pos="50000">
                        <a:schemeClr val="accent1">
                          <a:tint val="44500"/>
                          <a:satMod val="160000"/>
                        </a:schemeClr>
                      </a:gs>
                      <a:gs pos="100000">
                        <a:schemeClr val="accent1">
                          <a:tint val="23500"/>
                          <a:satMod val="160000"/>
                        </a:schemeClr>
                      </a:gs>
                    </a:gsLst>
                    <a:lin ang="5400000" scaled="0"/>
                  </a:gradFill>
                </a:ln>
                <a:solidFill>
                  <a:srgbClr val="FF0000"/>
                </a:solidFill>
                <a:effectLst>
                  <a:outerShdw blurRad="50800" dist="50800" dir="5400000" algn="ctr" rotWithShape="0">
                    <a:srgbClr val="000000">
                      <a:alpha val="71000"/>
                    </a:srgbClr>
                  </a:outerShdw>
                  <a:reflection endPos="0" dist="50800" dir="5400000" sy="-100000" algn="bl" rotWithShape="0"/>
                </a:effectLst>
              </a:rPr>
              <a:t>dan</a:t>
            </a:r>
            <a:r>
              <a:rPr lang="en-US" dirty="0">
                <a:ln>
                  <a:gradFill>
                    <a:gsLst>
                      <a:gs pos="0">
                        <a:schemeClr val="accent1">
                          <a:tint val="66000"/>
                          <a:satMod val="160000"/>
                        </a:schemeClr>
                      </a:gs>
                      <a:gs pos="50000">
                        <a:schemeClr val="accent1">
                          <a:tint val="44500"/>
                          <a:satMod val="160000"/>
                        </a:schemeClr>
                      </a:gs>
                      <a:gs pos="100000">
                        <a:schemeClr val="accent1">
                          <a:tint val="23500"/>
                          <a:satMod val="160000"/>
                        </a:schemeClr>
                      </a:gs>
                    </a:gsLst>
                    <a:lin ang="5400000" scaled="0"/>
                  </a:gradFill>
                </a:ln>
                <a:solidFill>
                  <a:srgbClr val="FF0000"/>
                </a:solidFill>
                <a:effectLst>
                  <a:outerShdw blurRad="50800" dist="50800" dir="5400000" algn="ctr" rotWithShape="0">
                    <a:srgbClr val="000000">
                      <a:alpha val="71000"/>
                    </a:srgbClr>
                  </a:outerShdw>
                  <a:reflection endPos="0" dist="50800" dir="5400000" sy="-100000" algn="bl" rotWithShape="0"/>
                </a:effectLst>
              </a:rPr>
              <a:t> </a:t>
            </a:r>
            <a:r>
              <a:rPr lang="id-ID" dirty="0">
                <a:ln>
                  <a:gradFill>
                    <a:gsLst>
                      <a:gs pos="0">
                        <a:schemeClr val="accent1">
                          <a:tint val="66000"/>
                          <a:satMod val="160000"/>
                        </a:schemeClr>
                      </a:gs>
                      <a:gs pos="50000">
                        <a:schemeClr val="accent1">
                          <a:tint val="44500"/>
                          <a:satMod val="160000"/>
                        </a:schemeClr>
                      </a:gs>
                      <a:gs pos="100000">
                        <a:schemeClr val="accent1">
                          <a:tint val="23500"/>
                          <a:satMod val="160000"/>
                        </a:schemeClr>
                      </a:gs>
                    </a:gsLst>
                    <a:lin ang="5400000" scaled="0"/>
                  </a:gradFill>
                </a:ln>
                <a:solidFill>
                  <a:srgbClr val="FF0000"/>
                </a:solidFill>
                <a:effectLst>
                  <a:outerShdw blurRad="50800" dist="50800" dir="5400000" algn="ctr" rotWithShape="0">
                    <a:srgbClr val="000000">
                      <a:alpha val="71000"/>
                    </a:srgbClr>
                  </a:outerShdw>
                  <a:reflection endPos="0" dist="50800" dir="5400000" sy="-100000" algn="bl" rotWithShape="0"/>
                </a:effectLst>
              </a:rPr>
              <a:t>kematian </a:t>
            </a:r>
            <a:r>
              <a:rPr lang="en-US" dirty="0">
                <a:ln>
                  <a:gradFill>
                    <a:gsLst>
                      <a:gs pos="0">
                        <a:schemeClr val="accent1">
                          <a:tint val="66000"/>
                          <a:satMod val="160000"/>
                        </a:schemeClr>
                      </a:gs>
                      <a:gs pos="50000">
                        <a:schemeClr val="accent1">
                          <a:tint val="44500"/>
                          <a:satMod val="160000"/>
                        </a:schemeClr>
                      </a:gs>
                      <a:gs pos="100000">
                        <a:schemeClr val="accent1">
                          <a:tint val="23500"/>
                          <a:satMod val="160000"/>
                        </a:schemeClr>
                      </a:gs>
                    </a:gsLst>
                    <a:lin ang="5400000" scaled="0"/>
                  </a:gradFill>
                </a:ln>
                <a:solidFill>
                  <a:srgbClr val="FF0000"/>
                </a:solidFill>
                <a:effectLst>
                  <a:outerShdw blurRad="50800" dist="50800" dir="5400000" algn="ctr" rotWithShape="0">
                    <a:srgbClr val="000000">
                      <a:alpha val="71000"/>
                    </a:srgbClr>
                  </a:outerShdw>
                  <a:reflection endPos="0" dist="50800" dir="5400000" sy="-100000" algn="bl" rotWithShape="0"/>
                </a:effectLst>
              </a:rPr>
              <a:t>B</a:t>
            </a:r>
            <a:r>
              <a:rPr lang="id-ID" dirty="0">
                <a:ln>
                  <a:gradFill>
                    <a:gsLst>
                      <a:gs pos="0">
                        <a:schemeClr val="accent1">
                          <a:tint val="66000"/>
                          <a:satMod val="160000"/>
                        </a:schemeClr>
                      </a:gs>
                      <a:gs pos="50000">
                        <a:schemeClr val="accent1">
                          <a:tint val="44500"/>
                          <a:satMod val="160000"/>
                        </a:schemeClr>
                      </a:gs>
                      <a:gs pos="100000">
                        <a:schemeClr val="accent1">
                          <a:tint val="23500"/>
                          <a:satMod val="160000"/>
                        </a:schemeClr>
                      </a:gs>
                    </a:gsLst>
                    <a:lin ang="5400000" scaled="0"/>
                  </a:gradFill>
                </a:ln>
                <a:solidFill>
                  <a:srgbClr val="FF0000"/>
                </a:solidFill>
                <a:effectLst>
                  <a:outerShdw blurRad="50800" dist="50800" dir="5400000" algn="ctr" rotWithShape="0">
                    <a:srgbClr val="000000">
                      <a:alpha val="71000"/>
                    </a:srgbClr>
                  </a:outerShdw>
                  <a:reflection endPos="0" dist="50800" dir="5400000" sy="-100000" algn="bl" rotWithShape="0"/>
                </a:effectLst>
              </a:rPr>
              <a:t>ayi </a:t>
            </a:r>
            <a:r>
              <a:rPr lang="en-US" dirty="0">
                <a:ln>
                  <a:gradFill>
                    <a:gsLst>
                      <a:gs pos="0">
                        <a:schemeClr val="accent1">
                          <a:tint val="66000"/>
                          <a:satMod val="160000"/>
                        </a:schemeClr>
                      </a:gs>
                      <a:gs pos="50000">
                        <a:schemeClr val="accent1">
                          <a:tint val="44500"/>
                          <a:satMod val="160000"/>
                        </a:schemeClr>
                      </a:gs>
                      <a:gs pos="100000">
                        <a:schemeClr val="accent1">
                          <a:tint val="23500"/>
                          <a:satMod val="160000"/>
                        </a:schemeClr>
                      </a:gs>
                    </a:gsLst>
                    <a:lin ang="5400000" scaled="0"/>
                  </a:gradFill>
                </a:ln>
                <a:solidFill>
                  <a:srgbClr val="FF0000"/>
                </a:solidFill>
                <a:effectLst>
                  <a:outerShdw blurRad="50800" dist="50800" dir="5400000" algn="ctr" rotWithShape="0">
                    <a:srgbClr val="000000">
                      <a:alpha val="71000"/>
                    </a:srgbClr>
                  </a:outerShdw>
                  <a:reflection endPos="0" dist="50800" dir="5400000" sy="-100000" algn="bl" rotWithShape="0"/>
                </a:effectLst>
              </a:rPr>
              <a:t>B</a:t>
            </a:r>
            <a:r>
              <a:rPr lang="id-ID" dirty="0">
                <a:ln>
                  <a:gradFill>
                    <a:gsLst>
                      <a:gs pos="0">
                        <a:schemeClr val="accent1">
                          <a:tint val="66000"/>
                          <a:satMod val="160000"/>
                        </a:schemeClr>
                      </a:gs>
                      <a:gs pos="50000">
                        <a:schemeClr val="accent1">
                          <a:tint val="44500"/>
                          <a:satMod val="160000"/>
                        </a:schemeClr>
                      </a:gs>
                      <a:gs pos="100000">
                        <a:schemeClr val="accent1">
                          <a:tint val="23500"/>
                          <a:satMod val="160000"/>
                        </a:schemeClr>
                      </a:gs>
                    </a:gsLst>
                    <a:lin ang="5400000" scaled="0"/>
                  </a:gradFill>
                </a:ln>
                <a:solidFill>
                  <a:srgbClr val="FF0000"/>
                </a:solidFill>
                <a:effectLst>
                  <a:outerShdw blurRad="50800" dist="50800" dir="5400000" algn="ctr" rotWithShape="0">
                    <a:srgbClr val="000000">
                      <a:alpha val="71000"/>
                    </a:srgbClr>
                  </a:outerShdw>
                  <a:reflection endPos="0" dist="50800" dir="5400000" sy="-100000" algn="bl" rotWithShape="0"/>
                </a:effectLst>
              </a:rPr>
              <a:t>aru </a:t>
            </a:r>
            <a:r>
              <a:rPr lang="en-US" dirty="0">
                <a:ln>
                  <a:gradFill>
                    <a:gsLst>
                      <a:gs pos="0">
                        <a:schemeClr val="accent1">
                          <a:tint val="66000"/>
                          <a:satMod val="160000"/>
                        </a:schemeClr>
                      </a:gs>
                      <a:gs pos="50000">
                        <a:schemeClr val="accent1">
                          <a:tint val="44500"/>
                          <a:satMod val="160000"/>
                        </a:schemeClr>
                      </a:gs>
                      <a:gs pos="100000">
                        <a:schemeClr val="accent1">
                          <a:tint val="23500"/>
                          <a:satMod val="160000"/>
                        </a:schemeClr>
                      </a:gs>
                    </a:gsLst>
                    <a:lin ang="5400000" scaled="0"/>
                  </a:gradFill>
                </a:ln>
                <a:solidFill>
                  <a:srgbClr val="FF0000"/>
                </a:solidFill>
                <a:effectLst>
                  <a:outerShdw blurRad="50800" dist="50800" dir="5400000" algn="ctr" rotWithShape="0">
                    <a:srgbClr val="000000">
                      <a:alpha val="71000"/>
                    </a:srgbClr>
                  </a:outerShdw>
                  <a:reflection endPos="0" dist="50800" dir="5400000" sy="-100000" algn="bl" rotWithShape="0"/>
                </a:effectLst>
              </a:rPr>
              <a:t>L</a:t>
            </a:r>
            <a:r>
              <a:rPr lang="id-ID" dirty="0">
                <a:ln>
                  <a:gradFill>
                    <a:gsLst>
                      <a:gs pos="0">
                        <a:schemeClr val="accent1">
                          <a:tint val="66000"/>
                          <a:satMod val="160000"/>
                        </a:schemeClr>
                      </a:gs>
                      <a:gs pos="50000">
                        <a:schemeClr val="accent1">
                          <a:tint val="44500"/>
                          <a:satMod val="160000"/>
                        </a:schemeClr>
                      </a:gs>
                      <a:gs pos="100000">
                        <a:schemeClr val="accent1">
                          <a:tint val="23500"/>
                          <a:satMod val="160000"/>
                        </a:schemeClr>
                      </a:gs>
                    </a:gsLst>
                    <a:lin ang="5400000" scaled="0"/>
                  </a:gradFill>
                </a:ln>
                <a:solidFill>
                  <a:srgbClr val="FF0000"/>
                </a:solidFill>
                <a:effectLst>
                  <a:outerShdw blurRad="50800" dist="50800" dir="5400000" algn="ctr" rotWithShape="0">
                    <a:srgbClr val="000000">
                      <a:alpha val="71000"/>
                    </a:srgbClr>
                  </a:outerShdw>
                  <a:reflection endPos="0" dist="50800" dir="5400000" sy="-100000" algn="bl" rotWithShape="0"/>
                </a:effectLst>
              </a:rPr>
              <a:t>ahir</a:t>
            </a:r>
            <a:r>
              <a:rPr lang="en-US" dirty="0">
                <a:ln>
                  <a:gradFill>
                    <a:gsLst>
                      <a:gs pos="0">
                        <a:schemeClr val="accent1">
                          <a:tint val="66000"/>
                          <a:satMod val="160000"/>
                        </a:schemeClr>
                      </a:gs>
                      <a:gs pos="50000">
                        <a:schemeClr val="accent1">
                          <a:tint val="44500"/>
                          <a:satMod val="160000"/>
                        </a:schemeClr>
                      </a:gs>
                      <a:gs pos="100000">
                        <a:schemeClr val="accent1">
                          <a:tint val="23500"/>
                          <a:satMod val="160000"/>
                        </a:schemeClr>
                      </a:gs>
                    </a:gsLst>
                    <a:lin ang="5400000" scaled="0"/>
                  </a:gradFill>
                </a:ln>
                <a:solidFill>
                  <a:srgbClr val="FF0000"/>
                </a:solidFill>
                <a:effectLst>
                  <a:outerShdw blurRad="50800" dist="50800" dir="5400000" algn="ctr" rotWithShape="0">
                    <a:srgbClr val="000000">
                      <a:alpha val="71000"/>
                    </a:srgbClr>
                  </a:outerShdw>
                  <a:reflection endPos="0" dist="50800" dir="5400000" sy="-100000" algn="bl" rotWithShape="0"/>
                </a:effectLst>
              </a:rPr>
              <a:t> :</a:t>
            </a:r>
            <a:endParaRPr lang="id-ID" dirty="0">
              <a:ln>
                <a:gradFill>
                  <a:gsLst>
                    <a:gs pos="0">
                      <a:schemeClr val="accent1">
                        <a:tint val="66000"/>
                        <a:satMod val="160000"/>
                      </a:schemeClr>
                    </a:gs>
                    <a:gs pos="50000">
                      <a:schemeClr val="accent1">
                        <a:tint val="44500"/>
                        <a:satMod val="160000"/>
                      </a:schemeClr>
                    </a:gs>
                    <a:gs pos="100000">
                      <a:schemeClr val="accent1">
                        <a:tint val="23500"/>
                        <a:satMod val="160000"/>
                      </a:schemeClr>
                    </a:gs>
                  </a:gsLst>
                  <a:lin ang="5400000" scaled="0"/>
                </a:gradFill>
              </a:ln>
              <a:solidFill>
                <a:srgbClr val="FF0000"/>
              </a:solidFill>
              <a:effectLst>
                <a:outerShdw blurRad="50800" dist="50800" dir="5400000" algn="ctr" rotWithShape="0">
                  <a:srgbClr val="000000">
                    <a:alpha val="71000"/>
                  </a:srgbClr>
                </a:outerShdw>
                <a:reflection endPos="0" dist="50800" dir="5400000" sy="-100000" algn="bl" rotWithShape="0"/>
              </a:effectLst>
            </a:endParaRPr>
          </a:p>
          <a:p>
            <a:pPr lvl="1"/>
            <a:r>
              <a:rPr lang="id-ID" dirty="0">
                <a:solidFill>
                  <a:srgbClr val="92D050"/>
                </a:solidFill>
                <a:effectLst>
                  <a:outerShdw blurRad="50800" dist="50800" dir="5400000" algn="ctr" rotWithShape="0">
                    <a:srgbClr val="000000">
                      <a:alpha val="78000"/>
                    </a:srgbClr>
                  </a:outerShdw>
                </a:effectLst>
              </a:rPr>
              <a:t>DDRB ( Deteksi Dini RISTI Balita</a:t>
            </a:r>
            <a:r>
              <a:rPr lang="id-ID" dirty="0" smtClean="0">
                <a:solidFill>
                  <a:srgbClr val="92D050"/>
                </a:solidFill>
                <a:effectLst>
                  <a:outerShdw blurRad="50800" dist="50800" dir="5400000" algn="ctr" rotWithShape="0">
                    <a:srgbClr val="000000">
                      <a:alpha val="78000"/>
                    </a:srgbClr>
                  </a:outerShdw>
                </a:effectLst>
              </a:rPr>
              <a:t>)</a:t>
            </a:r>
            <a:endParaRPr lang="en-US" dirty="0" smtClean="0">
              <a:solidFill>
                <a:srgbClr val="92D050"/>
              </a:solidFill>
              <a:effectLst>
                <a:outerShdw blurRad="50800" dist="50800" dir="5400000" algn="ctr" rotWithShape="0">
                  <a:srgbClr val="000000">
                    <a:alpha val="78000"/>
                  </a:srgbClr>
                </a:outerShdw>
              </a:effectLst>
            </a:endParaRPr>
          </a:p>
          <a:p>
            <a:pPr lvl="1"/>
            <a:r>
              <a:rPr lang="id-ID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50800" dist="50800" dir="5400000" algn="ctr" rotWithShape="0">
                    <a:srgbClr val="000000">
                      <a:alpha val="78000"/>
                    </a:srgbClr>
                  </a:outerShdw>
                </a:effectLst>
              </a:rPr>
              <a:t>SKAW (Screening KEK 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50800" dist="50800" dir="5400000" algn="ctr" rotWithShape="0">
                    <a:srgbClr val="000000">
                      <a:alpha val="78000"/>
                    </a:srgbClr>
                  </a:outerShdw>
                </a:effectLst>
              </a:rPr>
              <a:t>A</a:t>
            </a:r>
            <a:r>
              <a:rPr lang="id-ID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50800" dist="50800" dir="5400000" algn="ctr" rotWithShape="0">
                    <a:srgbClr val="000000">
                      <a:alpha val="78000"/>
                    </a:srgbClr>
                  </a:outerShdw>
                </a:effectLst>
              </a:rPr>
              <a:t>nemi WUS) / SKAR (Screening KEK 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50800" dist="50800" dir="5400000" algn="ctr" rotWithShape="0">
                    <a:srgbClr val="000000">
                      <a:alpha val="78000"/>
                    </a:srgbClr>
                  </a:outerShdw>
                </a:effectLst>
              </a:rPr>
              <a:t>A</a:t>
            </a:r>
            <a:r>
              <a:rPr lang="id-ID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50800" dist="50800" dir="5400000" algn="ctr" rotWithShape="0">
                    <a:srgbClr val="000000">
                      <a:alpha val="78000"/>
                    </a:srgbClr>
                  </a:outerShdw>
                </a:effectLst>
              </a:rPr>
              <a:t>nemi 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50800" dist="50800" dir="5400000" algn="ctr" rotWithShape="0">
                    <a:srgbClr val="000000">
                      <a:alpha val="78000"/>
                    </a:srgbClr>
                  </a:outerShdw>
                </a:effectLst>
              </a:rPr>
              <a:t>R</a:t>
            </a:r>
            <a:r>
              <a:rPr lang="id-ID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50800" dist="50800" dir="5400000" algn="ctr" rotWithShape="0">
                    <a:srgbClr val="000000">
                      <a:alpha val="78000"/>
                    </a:srgbClr>
                  </a:outerShdw>
                </a:effectLst>
              </a:rPr>
              <a:t>emaja</a:t>
            </a:r>
            <a:r>
              <a:rPr lang="id-ID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50800" dist="50800" dir="5400000" algn="ctr" rotWithShape="0">
                    <a:srgbClr val="000000">
                      <a:alpha val="78000"/>
                    </a:srgbClr>
                  </a:outerShdw>
                </a:effectLst>
              </a:rPr>
              <a:t>)</a:t>
            </a:r>
            <a:endParaRPr lang="en-US" dirty="0" smtClean="0"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50800" dist="50800" dir="5400000" algn="ctr" rotWithShape="0">
                  <a:srgbClr val="000000">
                    <a:alpha val="78000"/>
                  </a:srgbClr>
                </a:outerShdw>
              </a:effectLst>
            </a:endParaRPr>
          </a:p>
          <a:p>
            <a:pPr lvl="1"/>
            <a:r>
              <a:rPr lang="id-ID" dirty="0">
                <a:solidFill>
                  <a:srgbClr val="FF0000"/>
                </a:solidFill>
                <a:effectLst>
                  <a:outerShdw blurRad="50800" dist="50800" dir="5400000" algn="ctr" rotWithShape="0">
                    <a:srgbClr val="000000">
                      <a:alpha val="78000"/>
                    </a:srgbClr>
                  </a:outerShdw>
                </a:effectLst>
              </a:rPr>
              <a:t>PPKRC (Paket Pelayanan Kes Reproduksi Catin</a:t>
            </a:r>
            <a:r>
              <a:rPr lang="id-ID" dirty="0" smtClean="0">
                <a:solidFill>
                  <a:srgbClr val="FF0000"/>
                </a:solidFill>
                <a:effectLst>
                  <a:outerShdw blurRad="50800" dist="50800" dir="5400000" algn="ctr" rotWithShape="0">
                    <a:srgbClr val="000000">
                      <a:alpha val="78000"/>
                    </a:srgbClr>
                  </a:outerShdw>
                </a:effectLst>
              </a:rPr>
              <a:t>)</a:t>
            </a:r>
            <a:endParaRPr lang="en-US" dirty="0" smtClean="0">
              <a:solidFill>
                <a:srgbClr val="FF0000"/>
              </a:solidFill>
              <a:effectLst>
                <a:outerShdw blurRad="50800" dist="50800" dir="5400000" algn="ctr" rotWithShape="0">
                  <a:srgbClr val="000000">
                    <a:alpha val="78000"/>
                  </a:srgbClr>
                </a:outerShdw>
              </a:effectLst>
            </a:endParaRPr>
          </a:p>
          <a:p>
            <a:pPr lvl="1"/>
            <a:r>
              <a:rPr lang="id-ID" dirty="0" smtClean="0">
                <a:solidFill>
                  <a:srgbClr val="FF0000"/>
                </a:solidFill>
                <a:effectLst>
                  <a:outerShdw blurRad="50800" dist="50800" dir="5400000" algn="ctr" rotWithShape="0">
                    <a:srgbClr val="000000">
                      <a:alpha val="78000"/>
                    </a:srgbClr>
                  </a:outerShdw>
                </a:effectLst>
              </a:rPr>
              <a:t>Kelas </a:t>
            </a:r>
            <a:r>
              <a:rPr lang="id-ID" dirty="0">
                <a:solidFill>
                  <a:srgbClr val="FF0000"/>
                </a:solidFill>
                <a:effectLst>
                  <a:outerShdw blurRad="50800" dist="50800" dir="5400000" algn="ctr" rotWithShape="0">
                    <a:srgbClr val="000000">
                      <a:alpha val="78000"/>
                    </a:srgbClr>
                  </a:outerShdw>
                </a:effectLst>
              </a:rPr>
              <a:t>Ibu hamil</a:t>
            </a:r>
          </a:p>
          <a:p>
            <a:pPr lvl="1"/>
            <a:r>
              <a:rPr lang="id-ID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>
                      <a:alpha val="78000"/>
                    </a:srgbClr>
                  </a:outerShdw>
                </a:effectLst>
              </a:rPr>
              <a:t>Kalender pemantauan Minum Tablet  Fe (Zat Besi) untuk menghindari anemia oleh keluarga</a:t>
            </a:r>
          </a:p>
          <a:p>
            <a:pPr lvl="1"/>
            <a:r>
              <a:rPr lang="id-ID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>
                      <a:alpha val="78000"/>
                    </a:srgbClr>
                  </a:outerShdw>
                </a:effectLst>
              </a:rPr>
              <a:t>Update Siang</a:t>
            </a:r>
          </a:p>
          <a:p>
            <a:pPr lvl="1"/>
            <a:r>
              <a:rPr lang="id-ID" dirty="0" smtClean="0">
                <a:solidFill>
                  <a:schemeClr val="bg2"/>
                </a:solidFill>
                <a:effectLst>
                  <a:outerShdw blurRad="50800" dist="50800" dir="5400000" algn="ctr" rotWithShape="0">
                    <a:srgbClr val="000000">
                      <a:alpha val="78000"/>
                    </a:srgbClr>
                  </a:outerShdw>
                </a:effectLst>
              </a:rPr>
              <a:t>Gabung </a:t>
            </a:r>
            <a:r>
              <a:rPr lang="id-ID" dirty="0">
                <a:solidFill>
                  <a:schemeClr val="bg2"/>
                </a:solidFill>
                <a:effectLst>
                  <a:outerShdw blurRad="50800" dist="50800" dir="5400000" algn="ctr" rotWithShape="0">
                    <a:srgbClr val="000000">
                      <a:alpha val="78000"/>
                    </a:srgbClr>
                  </a:outerShdw>
                </a:effectLst>
              </a:rPr>
              <a:t>( Gerakan ANC berkualitas untuk </a:t>
            </a:r>
            <a:r>
              <a:rPr lang="en-US" dirty="0">
                <a:solidFill>
                  <a:schemeClr val="bg2"/>
                </a:solidFill>
                <a:effectLst>
                  <a:outerShdw blurRad="50800" dist="50800" dir="5400000" algn="ctr" rotWithShape="0">
                    <a:srgbClr val="000000">
                      <a:alpha val="78000"/>
                    </a:srgbClr>
                  </a:outerShdw>
                </a:effectLst>
              </a:rPr>
              <a:t>C</a:t>
            </a:r>
            <a:r>
              <a:rPr lang="id-ID" dirty="0">
                <a:solidFill>
                  <a:schemeClr val="bg2"/>
                </a:solidFill>
                <a:effectLst>
                  <a:outerShdw blurRad="50800" dist="50800" dir="5400000" algn="ctr" rotWithShape="0">
                    <a:srgbClr val="000000">
                      <a:alpha val="78000"/>
                    </a:srgbClr>
                  </a:outerShdw>
                </a:effectLst>
              </a:rPr>
              <a:t>imanggung)</a:t>
            </a:r>
          </a:p>
          <a:p>
            <a:pPr marL="0" lvl="0" indent="0">
              <a:buNone/>
            </a:pPr>
            <a:endParaRPr lang="en-US" dirty="0" smtClean="0"/>
          </a:p>
          <a:p>
            <a:pPr lvl="0"/>
            <a:r>
              <a:rPr lang="id-ID" dirty="0" smtClean="0">
                <a:solidFill>
                  <a:srgbClr val="92D050"/>
                </a:solidFill>
              </a:rPr>
              <a:t>Kesehatan Lingkungan</a:t>
            </a:r>
            <a:r>
              <a:rPr lang="en-US" dirty="0" smtClean="0">
                <a:solidFill>
                  <a:srgbClr val="92D050"/>
                </a:solidFill>
              </a:rPr>
              <a:t> </a:t>
            </a:r>
            <a:r>
              <a:rPr lang="en-US" dirty="0" smtClean="0"/>
              <a:t>:</a:t>
            </a:r>
            <a:endParaRPr lang="id-ID" dirty="0"/>
          </a:p>
          <a:p>
            <a:pPr lvl="1" algn="just"/>
            <a:r>
              <a:rPr lang="id-ID" dirty="0">
                <a:solidFill>
                  <a:srgbClr val="FF0000"/>
                </a:solidFill>
              </a:rPr>
              <a:t>Festival sanitation week</a:t>
            </a:r>
          </a:p>
          <a:p>
            <a:pPr lvl="1" algn="just"/>
            <a:r>
              <a:rPr lang="id-ID" dirty="0">
                <a:solidFill>
                  <a:srgbClr val="FFC000"/>
                </a:solidFill>
              </a:rPr>
              <a:t>Minimarket sanitasi Kabupaten sebagai mitra penyedia sarana air minum dan sanitasi </a:t>
            </a:r>
            <a:r>
              <a:rPr lang="en-US" dirty="0" err="1" smtClean="0">
                <a:solidFill>
                  <a:srgbClr val="FFC000"/>
                </a:solidFill>
              </a:rPr>
              <a:t>serta</a:t>
            </a:r>
            <a:r>
              <a:rPr lang="en-US" dirty="0" smtClean="0">
                <a:solidFill>
                  <a:srgbClr val="FFC000"/>
                </a:solidFill>
              </a:rPr>
              <a:t> </a:t>
            </a:r>
            <a:r>
              <a:rPr lang="id-ID" dirty="0" smtClean="0">
                <a:solidFill>
                  <a:srgbClr val="FFC000"/>
                </a:solidFill>
              </a:rPr>
              <a:t>Bank </a:t>
            </a:r>
            <a:r>
              <a:rPr lang="id-ID" dirty="0">
                <a:solidFill>
                  <a:srgbClr val="FFC000"/>
                </a:solidFill>
              </a:rPr>
              <a:t>sampah </a:t>
            </a:r>
            <a:r>
              <a:rPr lang="id-ID" dirty="0" smtClean="0">
                <a:solidFill>
                  <a:srgbClr val="FFC000"/>
                </a:solidFill>
              </a:rPr>
              <a:t>Kab</a:t>
            </a:r>
            <a:r>
              <a:rPr lang="en-US" dirty="0" err="1" smtClean="0">
                <a:solidFill>
                  <a:srgbClr val="FFC000"/>
                </a:solidFill>
              </a:rPr>
              <a:t>upaten</a:t>
            </a:r>
            <a:endParaRPr lang="id-ID" dirty="0">
              <a:solidFill>
                <a:srgbClr val="FFC000"/>
              </a:solidFill>
            </a:endParaRPr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276163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prism/>
        <p:sndAc>
          <p:stSnd>
            <p:snd r:embed="rId2" name="whoosh.wav"/>
          </p:stSnd>
        </p:sndAc>
      </p:transition>
    </mc:Choice>
    <mc:Fallback xmlns="">
      <p:transition spd="slow">
        <p:fade/>
        <p:sndAc>
          <p:stSnd>
            <p:snd r:embed="rId4" name="whoosh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0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20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0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000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2000" fill="hold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000" fill="hold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 descr="C:\Users\USER\Documents\bung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18307"/>
            <a:ext cx="9144000" cy="5639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C:\Users\USER\Documents\4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218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0"/>
            <a:ext cx="9001000" cy="1124744"/>
          </a:xfrm>
        </p:spPr>
        <p:txBody>
          <a:bodyPr anchor="ctr">
            <a:normAutofit/>
          </a:bodyPr>
          <a:lstStyle/>
          <a:p>
            <a:pPr algn="ctr"/>
            <a:r>
              <a:rPr lang="id-ID" dirty="0">
                <a:solidFill>
                  <a:srgbClr val="FFFF00"/>
                </a:solidFill>
              </a:rPr>
              <a:t>Program Unggulan 2018 – 2023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9416"/>
            <a:ext cx="8686800" cy="4846320"/>
          </a:xfrm>
          <a:noFill/>
          <a:effectLst>
            <a:outerShdw blurRad="50800" dist="50800" dir="5400000" sx="1000" sy="1000" algn="ctr" rotWithShape="0">
              <a:srgbClr val="000000">
                <a:alpha val="0"/>
              </a:srgbClr>
            </a:outerShdw>
            <a:reflection stA="0" endPos="65000" dist="50800" dir="5400000" sy="-100000" algn="bl" rotWithShape="0"/>
          </a:effectLst>
        </p:spPr>
        <p:txBody>
          <a:bodyPr>
            <a:scene3d>
              <a:camera prst="orthographicFront"/>
              <a:lightRig rig="threePt" dir="t"/>
            </a:scene3d>
            <a:sp3d extrusionH="127000" contourW="6350">
              <a:bevelT w="234950" h="38100" prst="relaxedInset"/>
              <a:bevelB w="82550"/>
              <a:extrusionClr>
                <a:srgbClr val="FFC000"/>
              </a:extrusionClr>
            </a:sp3d>
          </a:bodyPr>
          <a:lstStyle/>
          <a:p>
            <a:pPr lvl="0"/>
            <a:r>
              <a:rPr lang="id-ID" dirty="0" smtClean="0">
                <a:gradFill>
                  <a:gsLst>
                    <a:gs pos="99000">
                      <a:srgbClr val="C0C0C0">
                        <a:lumMod val="0"/>
                        <a:lumOff val="100000"/>
                      </a:srgbClr>
                    </a:gs>
                    <a:gs pos="49000">
                      <a:srgbClr val="D2D2D2"/>
                    </a:gs>
                    <a:gs pos="0">
                      <a:schemeClr val="bg1">
                        <a:tint val="78000"/>
                        <a:satMod val="220000"/>
                      </a:schemeClr>
                    </a:gs>
                    <a:gs pos="100000">
                      <a:schemeClr val="bg1">
                        <a:shade val="35000"/>
                        <a:satMod val="155000"/>
                      </a:schemeClr>
                    </a:gs>
                  </a:gsLst>
                  <a:path path="circle">
                    <a:fillToRect l="50000" t="50000" r="50000" b="50000"/>
                  </a:path>
                </a:gradFill>
                <a:effectLst>
                  <a:glow rad="165100">
                    <a:schemeClr val="accent6">
                      <a:satMod val="175000"/>
                      <a:alpha val="78000"/>
                    </a:schemeClr>
                  </a:glow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  <a:reflection stA="8000" endPos="65000" dist="609600" dir="5400000" sy="-100000" algn="bl" rotWithShape="0"/>
                </a:effectLst>
              </a:rPr>
              <a:t>GEMPITA </a:t>
            </a:r>
            <a:r>
              <a:rPr lang="id-ID" dirty="0">
                <a:gradFill>
                  <a:gsLst>
                    <a:gs pos="99000">
                      <a:srgbClr val="C0C0C0">
                        <a:lumMod val="0"/>
                        <a:lumOff val="100000"/>
                      </a:srgbClr>
                    </a:gs>
                    <a:gs pos="49000">
                      <a:srgbClr val="D2D2D2"/>
                    </a:gs>
                    <a:gs pos="0">
                      <a:schemeClr val="bg1">
                        <a:tint val="78000"/>
                        <a:satMod val="220000"/>
                      </a:schemeClr>
                    </a:gs>
                    <a:gs pos="100000">
                      <a:schemeClr val="bg1">
                        <a:shade val="35000"/>
                        <a:satMod val="155000"/>
                      </a:schemeClr>
                    </a:gs>
                  </a:gsLst>
                  <a:path path="circle">
                    <a:fillToRect l="50000" t="50000" r="50000" b="50000"/>
                  </a:path>
                </a:gradFill>
                <a:effectLst>
                  <a:glow rad="165100">
                    <a:schemeClr val="accent6">
                      <a:satMod val="175000"/>
                      <a:alpha val="78000"/>
                    </a:schemeClr>
                  </a:glow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  <a:reflection stA="8000" endPos="65000" dist="609600" dir="5400000" sy="-100000" algn="bl" rotWithShape="0"/>
                </a:effectLst>
              </a:rPr>
              <a:t>( Gerakan Masyarakat Peduli Kesehatan)</a:t>
            </a:r>
          </a:p>
          <a:p>
            <a:pPr lvl="0"/>
            <a:r>
              <a:rPr lang="id-ID" dirty="0">
                <a:gradFill>
                  <a:gsLst>
                    <a:gs pos="99000">
                      <a:srgbClr val="C0C0C0">
                        <a:lumMod val="0"/>
                        <a:lumOff val="100000"/>
                      </a:srgbClr>
                    </a:gs>
                    <a:gs pos="49000">
                      <a:srgbClr val="D2D2D2"/>
                    </a:gs>
                    <a:gs pos="0">
                      <a:schemeClr val="bg1">
                        <a:tint val="78000"/>
                        <a:satMod val="220000"/>
                      </a:schemeClr>
                    </a:gs>
                    <a:gs pos="100000">
                      <a:schemeClr val="bg1">
                        <a:shade val="35000"/>
                        <a:satMod val="155000"/>
                      </a:schemeClr>
                    </a:gs>
                  </a:gsLst>
                  <a:path path="circle">
                    <a:fillToRect l="50000" t="50000" r="50000" b="50000"/>
                  </a:path>
                </a:gradFill>
                <a:effectLst>
                  <a:glow rad="165100">
                    <a:schemeClr val="accent6">
                      <a:satMod val="175000"/>
                      <a:alpha val="78000"/>
                    </a:schemeClr>
                  </a:glow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  <a:reflection stA="8000" endPos="65000" dist="609600" dir="5400000" sy="-100000" algn="bl" rotWithShape="0"/>
                </a:effectLst>
              </a:rPr>
              <a:t>RAHAYU ( RAmah, </a:t>
            </a:r>
            <a:r>
              <a:rPr lang="id-ID" dirty="0" smtClean="0">
                <a:gradFill>
                  <a:gsLst>
                    <a:gs pos="99000">
                      <a:srgbClr val="C0C0C0">
                        <a:lumMod val="0"/>
                        <a:lumOff val="100000"/>
                      </a:srgbClr>
                    </a:gs>
                    <a:gs pos="49000">
                      <a:srgbClr val="D2D2D2"/>
                    </a:gs>
                    <a:gs pos="0">
                      <a:schemeClr val="bg1">
                        <a:tint val="78000"/>
                        <a:satMod val="220000"/>
                      </a:schemeClr>
                    </a:gs>
                    <a:gs pos="100000">
                      <a:schemeClr val="bg1">
                        <a:shade val="35000"/>
                        <a:satMod val="155000"/>
                      </a:schemeClr>
                    </a:gs>
                  </a:gsLst>
                  <a:path path="circle">
                    <a:fillToRect l="50000" t="50000" r="50000" b="50000"/>
                  </a:path>
                </a:gradFill>
                <a:effectLst>
                  <a:glow rad="165100">
                    <a:schemeClr val="accent6">
                      <a:satMod val="175000"/>
                      <a:alpha val="78000"/>
                    </a:schemeClr>
                  </a:glow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  <a:reflection stA="8000" endPos="65000" dist="609600" dir="5400000" sy="-100000" algn="bl" rotWithShape="0"/>
                </a:effectLst>
              </a:rPr>
              <a:t>H</a:t>
            </a:r>
            <a:r>
              <a:rPr lang="en-US" dirty="0" smtClean="0">
                <a:gradFill>
                  <a:gsLst>
                    <a:gs pos="99000">
                      <a:srgbClr val="C0C0C0">
                        <a:lumMod val="0"/>
                        <a:lumOff val="100000"/>
                      </a:srgbClr>
                    </a:gs>
                    <a:gs pos="49000">
                      <a:srgbClr val="D2D2D2"/>
                    </a:gs>
                    <a:gs pos="0">
                      <a:schemeClr val="bg1">
                        <a:tint val="78000"/>
                        <a:satMod val="220000"/>
                      </a:schemeClr>
                    </a:gs>
                    <a:gs pos="100000">
                      <a:schemeClr val="bg1">
                        <a:shade val="35000"/>
                        <a:satMod val="155000"/>
                      </a:schemeClr>
                    </a:gs>
                  </a:gsLst>
                  <a:path path="circle">
                    <a:fillToRect l="50000" t="50000" r="50000" b="50000"/>
                  </a:path>
                </a:gradFill>
                <a:effectLst>
                  <a:glow rad="165100">
                    <a:schemeClr val="accent6">
                      <a:satMod val="175000"/>
                      <a:alpha val="78000"/>
                    </a:schemeClr>
                  </a:glow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  <a:reflection stA="8000" endPos="65000" dist="609600" dir="5400000" sy="-100000" algn="bl" rotWithShape="0"/>
                </a:effectLst>
              </a:rPr>
              <a:t>A</a:t>
            </a:r>
            <a:r>
              <a:rPr lang="id-ID" dirty="0" smtClean="0">
                <a:gradFill>
                  <a:gsLst>
                    <a:gs pos="99000">
                      <a:srgbClr val="C0C0C0">
                        <a:lumMod val="0"/>
                        <a:lumOff val="100000"/>
                      </a:srgbClr>
                    </a:gs>
                    <a:gs pos="49000">
                      <a:srgbClr val="D2D2D2"/>
                    </a:gs>
                    <a:gs pos="0">
                      <a:schemeClr val="bg1">
                        <a:tint val="78000"/>
                        <a:satMod val="220000"/>
                      </a:schemeClr>
                    </a:gs>
                    <a:gs pos="100000">
                      <a:schemeClr val="bg1">
                        <a:shade val="35000"/>
                        <a:satMod val="155000"/>
                      </a:schemeClr>
                    </a:gs>
                  </a:gsLst>
                  <a:path path="circle">
                    <a:fillToRect l="50000" t="50000" r="50000" b="50000"/>
                  </a:path>
                </a:gradFill>
                <a:effectLst>
                  <a:glow rad="165100">
                    <a:schemeClr val="accent6">
                      <a:satMod val="175000"/>
                      <a:alpha val="78000"/>
                    </a:schemeClr>
                  </a:glow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  <a:reflection stA="8000" endPos="65000" dist="609600" dir="5400000" sy="-100000" algn="bl" rotWithShape="0"/>
                </a:effectLst>
              </a:rPr>
              <a:t>ndal</a:t>
            </a:r>
            <a:r>
              <a:rPr lang="id-ID" dirty="0">
                <a:gradFill>
                  <a:gsLst>
                    <a:gs pos="99000">
                      <a:srgbClr val="C0C0C0">
                        <a:lumMod val="0"/>
                        <a:lumOff val="100000"/>
                      </a:srgbClr>
                    </a:gs>
                    <a:gs pos="49000">
                      <a:srgbClr val="D2D2D2"/>
                    </a:gs>
                    <a:gs pos="0">
                      <a:schemeClr val="bg1">
                        <a:tint val="78000"/>
                        <a:satMod val="220000"/>
                      </a:schemeClr>
                    </a:gs>
                    <a:gs pos="100000">
                      <a:schemeClr val="bg1">
                        <a:shade val="35000"/>
                        <a:satMod val="155000"/>
                      </a:schemeClr>
                    </a:gs>
                  </a:gsLst>
                  <a:path path="circle">
                    <a:fillToRect l="50000" t="50000" r="50000" b="50000"/>
                  </a:path>
                </a:gradFill>
                <a:effectLst>
                  <a:glow rad="165100">
                    <a:schemeClr val="accent6">
                      <a:satMod val="175000"/>
                      <a:alpha val="78000"/>
                    </a:schemeClr>
                  </a:glow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  <a:reflection stA="8000" endPos="65000" dist="609600" dir="5400000" sy="-100000" algn="bl" rotWithShape="0"/>
                </a:effectLst>
              </a:rPr>
              <a:t>, </a:t>
            </a:r>
            <a:r>
              <a:rPr lang="id-ID" dirty="0" smtClean="0">
                <a:gradFill>
                  <a:gsLst>
                    <a:gs pos="99000">
                      <a:srgbClr val="C0C0C0">
                        <a:lumMod val="0"/>
                        <a:lumOff val="100000"/>
                      </a:srgbClr>
                    </a:gs>
                    <a:gs pos="49000">
                      <a:srgbClr val="D2D2D2"/>
                    </a:gs>
                    <a:gs pos="0">
                      <a:schemeClr val="bg1">
                        <a:tint val="78000"/>
                        <a:satMod val="220000"/>
                      </a:schemeClr>
                    </a:gs>
                    <a:gs pos="100000">
                      <a:schemeClr val="bg1">
                        <a:shade val="35000"/>
                        <a:satMod val="155000"/>
                      </a:schemeClr>
                    </a:gs>
                  </a:gsLst>
                  <a:path path="circle">
                    <a:fillToRect l="50000" t="50000" r="50000" b="50000"/>
                  </a:path>
                </a:gradFill>
                <a:effectLst>
                  <a:glow rad="165100">
                    <a:schemeClr val="accent6">
                      <a:satMod val="175000"/>
                      <a:alpha val="78000"/>
                    </a:schemeClr>
                  </a:glow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  <a:reflection stA="8000" endPos="65000" dist="609600" dir="5400000" sy="-100000" algn="bl" rotWithShape="0"/>
                </a:effectLst>
              </a:rPr>
              <a:t>terperca</a:t>
            </a:r>
            <a:r>
              <a:rPr lang="en-US" dirty="0">
                <a:gradFill>
                  <a:gsLst>
                    <a:gs pos="99000">
                      <a:srgbClr val="C0C0C0">
                        <a:lumMod val="0"/>
                        <a:lumOff val="100000"/>
                      </a:srgbClr>
                    </a:gs>
                    <a:gs pos="49000">
                      <a:srgbClr val="D2D2D2"/>
                    </a:gs>
                    <a:gs pos="0">
                      <a:schemeClr val="bg1">
                        <a:tint val="78000"/>
                        <a:satMod val="220000"/>
                      </a:schemeClr>
                    </a:gs>
                    <a:gs pos="100000">
                      <a:schemeClr val="bg1">
                        <a:shade val="35000"/>
                        <a:satMod val="155000"/>
                      </a:schemeClr>
                    </a:gs>
                  </a:gsLst>
                  <a:path path="circle">
                    <a:fillToRect l="50000" t="50000" r="50000" b="50000"/>
                  </a:path>
                </a:gradFill>
                <a:effectLst>
                  <a:glow rad="165100">
                    <a:schemeClr val="accent6">
                      <a:satMod val="175000"/>
                      <a:alpha val="78000"/>
                    </a:schemeClr>
                  </a:glow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  <a:reflection stA="8000" endPos="65000" dist="609600" dir="5400000" sy="-100000" algn="bl" rotWithShape="0"/>
                </a:effectLst>
              </a:rPr>
              <a:t>Y</a:t>
            </a:r>
            <a:r>
              <a:rPr lang="id-ID" dirty="0" smtClean="0">
                <a:gradFill>
                  <a:gsLst>
                    <a:gs pos="99000">
                      <a:srgbClr val="C0C0C0">
                        <a:lumMod val="0"/>
                        <a:lumOff val="100000"/>
                      </a:srgbClr>
                    </a:gs>
                    <a:gs pos="49000">
                      <a:srgbClr val="D2D2D2"/>
                    </a:gs>
                    <a:gs pos="0">
                      <a:schemeClr val="bg1">
                        <a:tint val="78000"/>
                        <a:satMod val="220000"/>
                      </a:schemeClr>
                    </a:gs>
                    <a:gs pos="100000">
                      <a:schemeClr val="bg1">
                        <a:shade val="35000"/>
                        <a:satMod val="155000"/>
                      </a:schemeClr>
                    </a:gs>
                  </a:gsLst>
                  <a:path path="circle">
                    <a:fillToRect l="50000" t="50000" r="50000" b="50000"/>
                  </a:path>
                </a:gradFill>
                <a:effectLst>
                  <a:glow rad="165100">
                    <a:schemeClr val="accent6">
                      <a:satMod val="175000"/>
                      <a:alpha val="78000"/>
                    </a:schemeClr>
                  </a:glow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  <a:reflection stA="8000" endPos="65000" dist="609600" dir="5400000" sy="-100000" algn="bl" rotWithShape="0"/>
                </a:effectLst>
              </a:rPr>
              <a:t>a </a:t>
            </a:r>
            <a:r>
              <a:rPr lang="id-ID" dirty="0">
                <a:gradFill>
                  <a:gsLst>
                    <a:gs pos="99000">
                      <a:srgbClr val="C0C0C0">
                        <a:lumMod val="0"/>
                        <a:lumOff val="100000"/>
                      </a:srgbClr>
                    </a:gs>
                    <a:gs pos="49000">
                      <a:srgbClr val="D2D2D2"/>
                    </a:gs>
                    <a:gs pos="0">
                      <a:schemeClr val="bg1">
                        <a:tint val="78000"/>
                        <a:satMod val="220000"/>
                      </a:schemeClr>
                    </a:gs>
                    <a:gs pos="100000">
                      <a:schemeClr val="bg1">
                        <a:shade val="35000"/>
                        <a:satMod val="155000"/>
                      </a:schemeClr>
                    </a:gs>
                  </a:gsLst>
                  <a:path path="circle">
                    <a:fillToRect l="50000" t="50000" r="50000" b="50000"/>
                  </a:path>
                </a:gradFill>
                <a:effectLst>
                  <a:glow rad="165100">
                    <a:schemeClr val="accent6">
                      <a:satMod val="175000"/>
                      <a:alpha val="78000"/>
                    </a:schemeClr>
                  </a:glow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  <a:reflection stA="8000" endPos="65000" dist="609600" dir="5400000" sy="-100000" algn="bl" rotWithShape="0"/>
                </a:effectLst>
              </a:rPr>
              <a:t>dan Unggul)</a:t>
            </a:r>
          </a:p>
          <a:p>
            <a:pPr lvl="1"/>
            <a:r>
              <a:rPr lang="id-ID" sz="2800" dirty="0">
                <a:solidFill>
                  <a:srgbClr val="FFFF00"/>
                </a:solidFill>
              </a:rPr>
              <a:t>Yang diimplementasikan melalui program – program di Dinas Kesehatan kabupaten Sumedang, UPT ( Unit Pelaksana Teknis) Puskesmas, UPT Labkesda dan UPT Gudang Farmasi Kesehatan</a:t>
            </a:r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373763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prism/>
        <p:sndAc>
          <p:stSnd>
            <p:snd r:embed="rId2" name="bomb.wav"/>
          </p:stSnd>
        </p:sndAc>
      </p:transition>
    </mc:Choice>
    <mc:Fallback xmlns="">
      <p:transition spd="slow">
        <p:fade/>
        <p:sndAc>
          <p:stSnd>
            <p:snd r:embed="rId5" name="bomb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1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1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3385400453"/>
              </p:ext>
            </p:extLst>
          </p:nvPr>
        </p:nvGraphicFramePr>
        <p:xfrm>
          <a:off x="0" y="0"/>
          <a:ext cx="9144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9552" y="1484784"/>
            <a:ext cx="8604448" cy="5112568"/>
          </a:xfrm>
        </p:spPr>
        <p:txBody>
          <a:bodyPr>
            <a:noAutofit/>
          </a:bodyPr>
          <a:lstStyle/>
          <a:p>
            <a:pPr lvl="0" algn="just"/>
            <a:r>
              <a:rPr lang="id-ID" sz="1800" dirty="0">
                <a:ln w="3175">
                  <a:solidFill>
                    <a:srgbClr val="FFC000">
                      <a:alpha val="36000"/>
                    </a:srgbClr>
                  </a:solidFill>
                </a:ln>
                <a:solidFill>
                  <a:srgbClr val="FFC000"/>
                </a:solidFill>
                <a:effectLst/>
              </a:rPr>
              <a:t>Belum memungkinkannya pencapaian  target 27  Puskesmas yang terakreditasi di akhir tahun 2018 karena proses akreditasi baru dimulai pada tahun 2016 melalui dana DAK 2016</a:t>
            </a:r>
          </a:p>
          <a:p>
            <a:pPr lvl="0" algn="just"/>
            <a:r>
              <a:rPr lang="id-ID" sz="1800" dirty="0">
                <a:ln w="3175">
                  <a:solidFill>
                    <a:srgbClr val="FFC000">
                      <a:alpha val="36000"/>
                    </a:srgbClr>
                  </a:solidFill>
                </a:ln>
                <a:solidFill>
                  <a:srgbClr val="FF0000"/>
                </a:solidFill>
                <a:effectLst/>
              </a:rPr>
              <a:t>Belum memungkinkannya  peningkatan jumlah Puskesmas menjadi 36 Puskesmas pada akhir 2018</a:t>
            </a:r>
          </a:p>
          <a:p>
            <a:pPr lvl="0" algn="just"/>
            <a:r>
              <a:rPr lang="id-ID" sz="1800" dirty="0">
                <a:ln w="3175">
                  <a:solidFill>
                    <a:srgbClr val="FFC000">
                      <a:alpha val="36000"/>
                    </a:srgbClr>
                  </a:solidFill>
                </a:ln>
                <a:solidFill>
                  <a:srgbClr val="00B0F0"/>
                </a:solidFill>
                <a:effectLst/>
              </a:rPr>
              <a:t>Belum tercapainya target  Puskesmas perawatan  dari target 14 Puskesmas baru tercapai </a:t>
            </a:r>
            <a:r>
              <a:rPr lang="id-ID" sz="1800" dirty="0" smtClean="0">
                <a:ln w="3175">
                  <a:solidFill>
                    <a:srgbClr val="FFC000">
                      <a:alpha val="36000"/>
                    </a:srgbClr>
                  </a:solidFill>
                </a:ln>
                <a:solidFill>
                  <a:srgbClr val="00B0F0"/>
                </a:solidFill>
                <a:effectLst/>
              </a:rPr>
              <a:t>1</a:t>
            </a:r>
            <a:r>
              <a:rPr lang="en-US" sz="1800" dirty="0" smtClean="0">
                <a:ln w="3175">
                  <a:solidFill>
                    <a:srgbClr val="FFC000">
                      <a:alpha val="36000"/>
                    </a:srgbClr>
                  </a:solidFill>
                </a:ln>
                <a:solidFill>
                  <a:srgbClr val="00B0F0"/>
                </a:solidFill>
                <a:effectLst/>
              </a:rPr>
              <a:t>2.</a:t>
            </a:r>
            <a:r>
              <a:rPr lang="id-ID" sz="1800" dirty="0" smtClean="0">
                <a:ln w="3175">
                  <a:solidFill>
                    <a:srgbClr val="FFC000">
                      <a:alpha val="36000"/>
                    </a:srgbClr>
                  </a:solidFill>
                </a:ln>
                <a:solidFill>
                  <a:srgbClr val="00B0F0"/>
                </a:solidFill>
                <a:effectLst/>
              </a:rPr>
              <a:t> </a:t>
            </a:r>
            <a:r>
              <a:rPr lang="en-US" sz="1800" dirty="0">
                <a:ln w="3175">
                  <a:solidFill>
                    <a:srgbClr val="FFC000">
                      <a:alpha val="36000"/>
                    </a:srgbClr>
                  </a:solidFill>
                </a:ln>
                <a:solidFill>
                  <a:srgbClr val="00B0F0"/>
                </a:solidFill>
              </a:rPr>
              <a:t>H</a:t>
            </a:r>
            <a:r>
              <a:rPr lang="id-ID" sz="1800" dirty="0" smtClean="0">
                <a:ln w="3175">
                  <a:solidFill>
                    <a:srgbClr val="FFC000">
                      <a:alpha val="36000"/>
                    </a:srgbClr>
                  </a:solidFill>
                </a:ln>
                <a:solidFill>
                  <a:srgbClr val="00B0F0"/>
                </a:solidFill>
                <a:effectLst/>
              </a:rPr>
              <a:t>al </a:t>
            </a:r>
            <a:r>
              <a:rPr lang="id-ID" sz="1800" dirty="0">
                <a:ln w="3175">
                  <a:solidFill>
                    <a:srgbClr val="FFC000">
                      <a:alpha val="36000"/>
                    </a:srgbClr>
                  </a:solidFill>
                </a:ln>
                <a:solidFill>
                  <a:srgbClr val="00B0F0"/>
                </a:solidFill>
                <a:effectLst/>
              </a:rPr>
              <a:t>ini dikarenakan </a:t>
            </a:r>
            <a:r>
              <a:rPr lang="id-ID" sz="1800" dirty="0" smtClean="0">
                <a:ln w="3175">
                  <a:solidFill>
                    <a:srgbClr val="FFC000">
                      <a:alpha val="36000"/>
                    </a:srgbClr>
                  </a:solidFill>
                </a:ln>
                <a:solidFill>
                  <a:srgbClr val="00B0F0"/>
                </a:solidFill>
                <a:effectLst/>
              </a:rPr>
              <a:t>anggaran </a:t>
            </a:r>
            <a:r>
              <a:rPr lang="id-ID" sz="1800" dirty="0">
                <a:ln w="3175">
                  <a:solidFill>
                    <a:srgbClr val="FFC000">
                      <a:alpha val="36000"/>
                    </a:srgbClr>
                  </a:solidFill>
                </a:ln>
                <a:solidFill>
                  <a:srgbClr val="00B0F0"/>
                </a:solidFill>
                <a:effectLst/>
              </a:rPr>
              <a:t>peningkatan sarana dan prasarana bangunan Puskesmas </a:t>
            </a:r>
            <a:r>
              <a:rPr lang="id-ID" sz="1800" dirty="0" smtClean="0">
                <a:ln w="3175">
                  <a:solidFill>
                    <a:srgbClr val="FFC000">
                      <a:alpha val="36000"/>
                    </a:srgbClr>
                  </a:solidFill>
                </a:ln>
                <a:solidFill>
                  <a:srgbClr val="00B0F0"/>
                </a:solidFill>
                <a:effectLst/>
              </a:rPr>
              <a:t>Perawatan</a:t>
            </a:r>
            <a:r>
              <a:rPr lang="en-US" sz="1800" dirty="0" smtClean="0">
                <a:ln w="3175">
                  <a:solidFill>
                    <a:srgbClr val="FFC000">
                      <a:alpha val="36000"/>
                    </a:srgbClr>
                  </a:solidFill>
                </a:ln>
                <a:solidFill>
                  <a:srgbClr val="00B0F0"/>
                </a:solidFill>
                <a:effectLst/>
              </a:rPr>
              <a:t>,</a:t>
            </a:r>
            <a:r>
              <a:rPr lang="id-ID" sz="1800" dirty="0" smtClean="0">
                <a:ln w="3175">
                  <a:solidFill>
                    <a:srgbClr val="FFC000">
                      <a:alpha val="36000"/>
                    </a:srgbClr>
                  </a:solidFill>
                </a:ln>
                <a:solidFill>
                  <a:srgbClr val="00B0F0"/>
                </a:solidFill>
                <a:effectLst/>
              </a:rPr>
              <a:t> </a:t>
            </a:r>
            <a:r>
              <a:rPr lang="id-ID" sz="1800" dirty="0">
                <a:ln w="3175">
                  <a:solidFill>
                    <a:srgbClr val="FFC000">
                      <a:alpha val="36000"/>
                    </a:srgbClr>
                  </a:solidFill>
                </a:ln>
                <a:solidFill>
                  <a:srgbClr val="00B0F0"/>
                </a:solidFill>
                <a:effectLst/>
              </a:rPr>
              <a:t>sarana alat kesehatan dan </a:t>
            </a:r>
            <a:r>
              <a:rPr lang="id-ID" sz="1800" dirty="0" smtClean="0">
                <a:ln w="3175">
                  <a:solidFill>
                    <a:srgbClr val="FFC000">
                      <a:alpha val="36000"/>
                    </a:srgbClr>
                  </a:solidFill>
                </a:ln>
                <a:solidFill>
                  <a:srgbClr val="00B0F0"/>
                </a:solidFill>
                <a:effectLst/>
              </a:rPr>
              <a:t>Su</a:t>
            </a:r>
            <a:r>
              <a:rPr lang="en-US" sz="1800" dirty="0" smtClean="0">
                <a:ln w="3175">
                  <a:solidFill>
                    <a:srgbClr val="FFC000">
                      <a:alpha val="36000"/>
                    </a:srgbClr>
                  </a:solidFill>
                </a:ln>
                <a:solidFill>
                  <a:srgbClr val="00B0F0"/>
                </a:solidFill>
                <a:effectLst/>
              </a:rPr>
              <a:t>m</a:t>
            </a:r>
            <a:r>
              <a:rPr lang="id-ID" sz="1800" dirty="0" smtClean="0">
                <a:ln w="3175">
                  <a:solidFill>
                    <a:srgbClr val="FFC000">
                      <a:alpha val="36000"/>
                    </a:srgbClr>
                  </a:solidFill>
                </a:ln>
                <a:solidFill>
                  <a:srgbClr val="00B0F0"/>
                </a:solidFill>
                <a:effectLst/>
              </a:rPr>
              <a:t>ber </a:t>
            </a:r>
            <a:r>
              <a:rPr lang="id-ID" sz="1800" dirty="0">
                <a:ln w="3175">
                  <a:solidFill>
                    <a:srgbClr val="FFC000">
                      <a:alpha val="36000"/>
                    </a:srgbClr>
                  </a:solidFill>
                </a:ln>
                <a:solidFill>
                  <a:srgbClr val="00B0F0"/>
                </a:solidFill>
                <a:effectLst/>
              </a:rPr>
              <a:t>Daya Manusia Kesehatan </a:t>
            </a:r>
            <a:r>
              <a:rPr lang="id-ID" sz="1800" dirty="0" smtClean="0">
                <a:ln w="3175">
                  <a:solidFill>
                    <a:srgbClr val="FFC000">
                      <a:alpha val="36000"/>
                    </a:srgbClr>
                  </a:solidFill>
                </a:ln>
                <a:solidFill>
                  <a:srgbClr val="00B0F0"/>
                </a:solidFill>
                <a:effectLst/>
              </a:rPr>
              <a:t>terbatas</a:t>
            </a:r>
            <a:endParaRPr lang="id-ID" sz="1800" dirty="0">
              <a:ln w="3175">
                <a:solidFill>
                  <a:srgbClr val="FFC000">
                    <a:alpha val="36000"/>
                  </a:srgbClr>
                </a:solidFill>
              </a:ln>
              <a:solidFill>
                <a:srgbClr val="00B0F0"/>
              </a:solidFill>
              <a:effectLst/>
            </a:endParaRPr>
          </a:p>
          <a:p>
            <a:pPr lvl="0" algn="just"/>
            <a:r>
              <a:rPr lang="id-ID" sz="1800" dirty="0">
                <a:ln w="3175">
                  <a:solidFill>
                    <a:srgbClr val="FFC000">
                      <a:alpha val="36000"/>
                    </a:srgbClr>
                  </a:solidFill>
                </a:ln>
                <a:solidFill>
                  <a:schemeClr val="bg2">
                    <a:lumMod val="50000"/>
                  </a:schemeClr>
                </a:solidFill>
                <a:effectLst/>
              </a:rPr>
              <a:t>Belum tercapainya Jumlah Puskesmas mampu PONED  dari target 24  baru tercapai </a:t>
            </a:r>
            <a:r>
              <a:rPr lang="id-ID" sz="1800" dirty="0" smtClean="0">
                <a:ln w="3175">
                  <a:solidFill>
                    <a:srgbClr val="FFC000">
                      <a:alpha val="36000"/>
                    </a:srgbClr>
                  </a:solidFill>
                </a:ln>
                <a:solidFill>
                  <a:schemeClr val="bg2">
                    <a:lumMod val="50000"/>
                  </a:schemeClr>
                </a:solidFill>
                <a:effectLst/>
              </a:rPr>
              <a:t>15</a:t>
            </a:r>
            <a:r>
              <a:rPr lang="en-US" sz="1800" dirty="0" smtClean="0">
                <a:ln w="3175">
                  <a:solidFill>
                    <a:srgbClr val="FFC000">
                      <a:alpha val="36000"/>
                    </a:srgbClr>
                  </a:solidFill>
                </a:ln>
                <a:solidFill>
                  <a:schemeClr val="bg2">
                    <a:lumMod val="50000"/>
                  </a:schemeClr>
                </a:solidFill>
                <a:effectLst/>
              </a:rPr>
              <a:t>. </a:t>
            </a:r>
            <a:r>
              <a:rPr lang="en-US" sz="1800" dirty="0" smtClean="0">
                <a:ln w="3175">
                  <a:solidFill>
                    <a:srgbClr val="FFC000">
                      <a:alpha val="36000"/>
                    </a:srgbClr>
                  </a:solidFill>
                </a:ln>
                <a:solidFill>
                  <a:schemeClr val="bg2">
                    <a:lumMod val="50000"/>
                  </a:schemeClr>
                </a:solidFill>
              </a:rPr>
              <a:t>H</a:t>
            </a:r>
            <a:r>
              <a:rPr lang="id-ID" sz="1800" dirty="0" smtClean="0">
                <a:ln w="3175">
                  <a:solidFill>
                    <a:srgbClr val="FFC000">
                      <a:alpha val="36000"/>
                    </a:srgbClr>
                  </a:solidFill>
                </a:ln>
                <a:solidFill>
                  <a:schemeClr val="bg2">
                    <a:lumMod val="50000"/>
                  </a:schemeClr>
                </a:solidFill>
                <a:effectLst/>
              </a:rPr>
              <a:t>al </a:t>
            </a:r>
            <a:r>
              <a:rPr lang="id-ID" sz="1800" dirty="0">
                <a:ln w="3175">
                  <a:solidFill>
                    <a:srgbClr val="FFC000">
                      <a:alpha val="36000"/>
                    </a:srgbClr>
                  </a:solidFill>
                </a:ln>
                <a:solidFill>
                  <a:schemeClr val="bg2">
                    <a:lumMod val="50000"/>
                  </a:schemeClr>
                </a:solidFill>
                <a:effectLst/>
              </a:rPr>
              <a:t>ini dikarenakan </a:t>
            </a:r>
            <a:r>
              <a:rPr lang="id-ID" sz="1800" dirty="0" smtClean="0">
                <a:ln w="3175">
                  <a:solidFill>
                    <a:srgbClr val="FFC000">
                      <a:alpha val="36000"/>
                    </a:srgbClr>
                  </a:solidFill>
                </a:ln>
                <a:solidFill>
                  <a:schemeClr val="bg2">
                    <a:lumMod val="50000"/>
                  </a:schemeClr>
                </a:solidFill>
                <a:effectLst/>
              </a:rPr>
              <a:t>anggaran </a:t>
            </a:r>
            <a:r>
              <a:rPr lang="id-ID" sz="1800" dirty="0">
                <a:ln w="3175">
                  <a:solidFill>
                    <a:srgbClr val="FFC000">
                      <a:alpha val="36000"/>
                    </a:srgbClr>
                  </a:solidFill>
                </a:ln>
                <a:solidFill>
                  <a:schemeClr val="bg2">
                    <a:lumMod val="50000"/>
                  </a:schemeClr>
                </a:solidFill>
                <a:effectLst/>
              </a:rPr>
              <a:t>peningkatan sarana dan prasarana bangunan Puskesmas </a:t>
            </a:r>
            <a:r>
              <a:rPr lang="id-ID" sz="1800" dirty="0" smtClean="0">
                <a:ln w="3175">
                  <a:solidFill>
                    <a:srgbClr val="FFC000">
                      <a:alpha val="36000"/>
                    </a:srgbClr>
                  </a:solidFill>
                </a:ln>
                <a:solidFill>
                  <a:schemeClr val="bg2">
                    <a:lumMod val="50000"/>
                  </a:schemeClr>
                </a:solidFill>
                <a:effectLst/>
              </a:rPr>
              <a:t>PONED</a:t>
            </a:r>
            <a:r>
              <a:rPr lang="en-US" sz="1800" dirty="0" smtClean="0">
                <a:ln w="3175">
                  <a:solidFill>
                    <a:srgbClr val="FFC000">
                      <a:alpha val="36000"/>
                    </a:srgbClr>
                  </a:solidFill>
                </a:ln>
                <a:solidFill>
                  <a:schemeClr val="bg2">
                    <a:lumMod val="50000"/>
                  </a:schemeClr>
                </a:solidFill>
                <a:effectLst/>
              </a:rPr>
              <a:t>,</a:t>
            </a:r>
            <a:r>
              <a:rPr lang="id-ID" sz="1800" dirty="0" smtClean="0">
                <a:ln w="3175">
                  <a:solidFill>
                    <a:srgbClr val="FFC000">
                      <a:alpha val="36000"/>
                    </a:srgbClr>
                  </a:solidFill>
                </a:ln>
                <a:solidFill>
                  <a:schemeClr val="bg2">
                    <a:lumMod val="50000"/>
                  </a:schemeClr>
                </a:solidFill>
                <a:effectLst/>
              </a:rPr>
              <a:t> sarana </a:t>
            </a:r>
            <a:r>
              <a:rPr lang="id-ID" sz="1800" dirty="0">
                <a:ln w="3175">
                  <a:solidFill>
                    <a:srgbClr val="FFC000">
                      <a:alpha val="36000"/>
                    </a:srgbClr>
                  </a:solidFill>
                </a:ln>
                <a:solidFill>
                  <a:schemeClr val="bg2">
                    <a:lumMod val="50000"/>
                  </a:schemeClr>
                </a:solidFill>
                <a:effectLst/>
              </a:rPr>
              <a:t>alat kesehatan dan </a:t>
            </a:r>
            <a:r>
              <a:rPr lang="id-ID" sz="1800" dirty="0" smtClean="0">
                <a:ln w="3175">
                  <a:solidFill>
                    <a:srgbClr val="FFC000">
                      <a:alpha val="36000"/>
                    </a:srgbClr>
                  </a:solidFill>
                </a:ln>
                <a:solidFill>
                  <a:schemeClr val="bg2">
                    <a:lumMod val="50000"/>
                  </a:schemeClr>
                </a:solidFill>
                <a:effectLst/>
              </a:rPr>
              <a:t>Sumber </a:t>
            </a:r>
            <a:r>
              <a:rPr lang="id-ID" sz="1800" dirty="0">
                <a:ln w="3175">
                  <a:solidFill>
                    <a:srgbClr val="FFC000">
                      <a:alpha val="36000"/>
                    </a:srgbClr>
                  </a:solidFill>
                </a:ln>
                <a:solidFill>
                  <a:schemeClr val="bg2">
                    <a:lumMod val="50000"/>
                  </a:schemeClr>
                </a:solidFill>
                <a:effectLst/>
              </a:rPr>
              <a:t>Daya Manusia Kesehatan yang </a:t>
            </a:r>
            <a:r>
              <a:rPr lang="id-ID" sz="1800" dirty="0" smtClean="0">
                <a:ln w="3175">
                  <a:solidFill>
                    <a:srgbClr val="FFC000">
                      <a:alpha val="36000"/>
                    </a:srgbClr>
                  </a:solidFill>
                </a:ln>
                <a:solidFill>
                  <a:schemeClr val="bg2">
                    <a:lumMod val="50000"/>
                  </a:schemeClr>
                </a:solidFill>
                <a:effectLst/>
              </a:rPr>
              <a:t>terbatas </a:t>
            </a:r>
          </a:p>
          <a:p>
            <a:pPr lvl="0" algn="just"/>
            <a:r>
              <a:rPr lang="en-US" sz="1800" dirty="0" err="1" smtClean="0">
                <a:ln w="3175">
                  <a:solidFill>
                    <a:srgbClr val="FFC000">
                      <a:alpha val="36000"/>
                    </a:srgbClr>
                  </a:solidFill>
                </a:ln>
                <a:solidFill>
                  <a:srgbClr val="FFC000"/>
                </a:solidFill>
                <a:effectLst/>
              </a:rPr>
              <a:t>Belum</a:t>
            </a:r>
            <a:r>
              <a:rPr lang="en-US" sz="1800" dirty="0" smtClean="0">
                <a:ln w="3175">
                  <a:solidFill>
                    <a:srgbClr val="FFC000">
                      <a:alpha val="36000"/>
                    </a:srgbClr>
                  </a:solidFill>
                </a:ln>
                <a:solidFill>
                  <a:srgbClr val="FFC000"/>
                </a:solidFill>
                <a:effectLst/>
              </a:rPr>
              <a:t> </a:t>
            </a:r>
            <a:r>
              <a:rPr lang="en-US" sz="1800" dirty="0" err="1" smtClean="0">
                <a:ln w="3175">
                  <a:solidFill>
                    <a:srgbClr val="FFC000">
                      <a:alpha val="36000"/>
                    </a:srgbClr>
                  </a:solidFill>
                </a:ln>
                <a:solidFill>
                  <a:srgbClr val="FFC000"/>
                </a:solidFill>
                <a:effectLst/>
              </a:rPr>
              <a:t>terbangun</a:t>
            </a:r>
            <a:r>
              <a:rPr lang="en-US" sz="1800" dirty="0" err="1" smtClean="0">
                <a:ln w="3175">
                  <a:solidFill>
                    <a:srgbClr val="FFC000">
                      <a:alpha val="36000"/>
                    </a:srgbClr>
                  </a:solidFill>
                </a:ln>
                <a:solidFill>
                  <a:srgbClr val="FFC000"/>
                </a:solidFill>
              </a:rPr>
              <a:t>nya</a:t>
            </a:r>
            <a:r>
              <a:rPr lang="en-US" sz="1800" dirty="0" smtClean="0">
                <a:ln w="3175">
                  <a:solidFill>
                    <a:srgbClr val="FFC000">
                      <a:alpha val="36000"/>
                    </a:srgbClr>
                  </a:solidFill>
                </a:ln>
                <a:solidFill>
                  <a:srgbClr val="FFC000"/>
                </a:solidFill>
              </a:rPr>
              <a:t> </a:t>
            </a:r>
            <a:r>
              <a:rPr lang="id-ID" sz="1800" dirty="0" smtClean="0">
                <a:ln w="3175">
                  <a:solidFill>
                    <a:srgbClr val="FFC000">
                      <a:alpha val="36000"/>
                    </a:srgbClr>
                  </a:solidFill>
                </a:ln>
                <a:solidFill>
                  <a:srgbClr val="FFC000"/>
                </a:solidFill>
                <a:effectLst/>
              </a:rPr>
              <a:t>Rumah Sakit  </a:t>
            </a:r>
            <a:r>
              <a:rPr lang="en-US" sz="1800" dirty="0" smtClean="0">
                <a:ln w="3175">
                  <a:solidFill>
                    <a:srgbClr val="FFC000">
                      <a:alpha val="36000"/>
                    </a:srgbClr>
                  </a:solidFill>
                </a:ln>
                <a:solidFill>
                  <a:srgbClr val="FFC000"/>
                </a:solidFill>
                <a:effectLst/>
              </a:rPr>
              <a:t>T</a:t>
            </a:r>
            <a:r>
              <a:rPr lang="id-ID" sz="1800" dirty="0" smtClean="0">
                <a:ln w="3175">
                  <a:solidFill>
                    <a:srgbClr val="FFC000">
                      <a:alpha val="36000"/>
                    </a:srgbClr>
                  </a:solidFill>
                </a:ln>
                <a:solidFill>
                  <a:srgbClr val="FFC000"/>
                </a:solidFill>
                <a:effectLst/>
              </a:rPr>
              <a:t>anpa </a:t>
            </a:r>
            <a:r>
              <a:rPr lang="en-US" sz="1800" dirty="0">
                <a:ln w="3175">
                  <a:solidFill>
                    <a:srgbClr val="FFC000">
                      <a:alpha val="36000"/>
                    </a:srgbClr>
                  </a:solidFill>
                </a:ln>
                <a:solidFill>
                  <a:srgbClr val="FFC000"/>
                </a:solidFill>
              </a:rPr>
              <a:t>K</a:t>
            </a:r>
            <a:r>
              <a:rPr lang="id-ID" sz="1800" dirty="0" smtClean="0">
                <a:ln w="3175">
                  <a:solidFill>
                    <a:srgbClr val="FFC000">
                      <a:alpha val="36000"/>
                    </a:srgbClr>
                  </a:solidFill>
                </a:ln>
                <a:solidFill>
                  <a:srgbClr val="FFC000"/>
                </a:solidFill>
                <a:effectLst/>
              </a:rPr>
              <a:t>elas</a:t>
            </a:r>
            <a:r>
              <a:rPr lang="en-US" sz="1800" dirty="0" smtClean="0">
                <a:ln w="3175">
                  <a:solidFill>
                    <a:srgbClr val="FFC000">
                      <a:alpha val="36000"/>
                    </a:srgbClr>
                  </a:solidFill>
                </a:ln>
                <a:solidFill>
                  <a:srgbClr val="FFC000"/>
                </a:solidFill>
                <a:effectLst/>
              </a:rPr>
              <a:t>.</a:t>
            </a:r>
            <a:r>
              <a:rPr lang="id-ID" sz="1800" dirty="0" smtClean="0">
                <a:ln w="3175">
                  <a:solidFill>
                    <a:srgbClr val="FFC000">
                      <a:alpha val="36000"/>
                    </a:srgbClr>
                  </a:solidFill>
                </a:ln>
                <a:solidFill>
                  <a:srgbClr val="FFC000"/>
                </a:solidFill>
                <a:effectLst/>
              </a:rPr>
              <a:t> </a:t>
            </a:r>
            <a:endParaRPr lang="id-ID" sz="1800" dirty="0">
              <a:ln w="3175">
                <a:solidFill>
                  <a:srgbClr val="FFC000">
                    <a:alpha val="36000"/>
                  </a:srgbClr>
                </a:solidFill>
              </a:ln>
              <a:solidFill>
                <a:srgbClr val="FFC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870761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prism/>
        <p:sndAc>
          <p:stSnd>
            <p:snd r:embed="rId2" name="type.wav"/>
          </p:stSnd>
        </p:sndAc>
      </p:transition>
    </mc:Choice>
    <mc:Fallback xmlns="">
      <p:transition spd="slow">
        <p:fade/>
        <p:sndAc>
          <p:stSnd>
            <p:snd r:embed="rId8" name="typ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USER\Documents\image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7544" y="44624"/>
            <a:ext cx="8568952" cy="6120680"/>
          </a:xfrm>
          <a:effectLst>
            <a:reflection stA="26000" endPos="65000" dist="50800" dir="5400000" sy="-100000" algn="bl" rotWithShape="0"/>
          </a:effectLst>
        </p:spPr>
        <p:txBody>
          <a:bodyPr>
            <a:normAutofit fontScale="92500"/>
          </a:bodyPr>
          <a:lstStyle/>
          <a:p>
            <a:pPr lvl="0" algn="just"/>
            <a:r>
              <a:rPr lang="id-ID" dirty="0">
                <a:solidFill>
                  <a:srgbClr val="00B0F0"/>
                </a:solidFill>
                <a:effectLst>
                  <a:glow>
                    <a:srgbClr val="66FF99"/>
                  </a:glow>
                  <a:outerShdw blurRad="50800" dist="50800" dir="5400000" algn="ctr" rotWithShape="0">
                    <a:srgbClr val="000000">
                      <a:alpha val="63000"/>
                    </a:srgbClr>
                  </a:outerShdw>
                </a:effectLst>
              </a:rPr>
              <a:t>Baru tercapainya 52.14% Cakupan Rumah Tangga ber Perilaku Hidup Bersih dan Sehat (PHBS)  karena salah satu indikator Rumah Tangga </a:t>
            </a:r>
            <a:r>
              <a:rPr lang="en-US" dirty="0">
                <a:solidFill>
                  <a:srgbClr val="00B0F0"/>
                </a:solidFill>
                <a:effectLst>
                  <a:glow>
                    <a:srgbClr val="66FF99"/>
                  </a:glow>
                  <a:outerShdw blurRad="50800" dist="50800" dir="5400000" algn="ctr" rotWithShape="0">
                    <a:srgbClr val="000000">
                      <a:alpha val="63000"/>
                    </a:srgbClr>
                  </a:outerShdw>
                </a:effectLst>
              </a:rPr>
              <a:t>B</a:t>
            </a:r>
            <a:r>
              <a:rPr lang="id-ID" dirty="0" smtClean="0">
                <a:solidFill>
                  <a:srgbClr val="00B0F0"/>
                </a:solidFill>
                <a:effectLst>
                  <a:glow>
                    <a:srgbClr val="66FF99"/>
                  </a:glow>
                  <a:outerShdw blurRad="50800" dist="50800" dir="5400000" algn="ctr" rotWithShape="0">
                    <a:srgbClr val="000000">
                      <a:alpha val="63000"/>
                    </a:srgbClr>
                  </a:outerShdw>
                </a:effectLst>
              </a:rPr>
              <a:t>erperilaku </a:t>
            </a:r>
            <a:r>
              <a:rPr lang="en-US" dirty="0">
                <a:solidFill>
                  <a:srgbClr val="00B0F0"/>
                </a:solidFill>
                <a:effectLst>
                  <a:glow>
                    <a:srgbClr val="66FF99"/>
                  </a:glow>
                  <a:outerShdw blurRad="50800" dist="50800" dir="5400000" algn="ctr" rotWithShape="0">
                    <a:srgbClr val="000000">
                      <a:alpha val="63000"/>
                    </a:srgbClr>
                  </a:outerShdw>
                </a:effectLst>
              </a:rPr>
              <a:t>H</a:t>
            </a:r>
            <a:r>
              <a:rPr lang="id-ID" dirty="0" smtClean="0">
                <a:solidFill>
                  <a:srgbClr val="00B0F0"/>
                </a:solidFill>
                <a:effectLst>
                  <a:glow>
                    <a:srgbClr val="66FF99"/>
                  </a:glow>
                  <a:outerShdw blurRad="50800" dist="50800" dir="5400000" algn="ctr" rotWithShape="0">
                    <a:srgbClr val="000000">
                      <a:alpha val="63000"/>
                    </a:srgbClr>
                  </a:outerShdw>
                </a:effectLst>
              </a:rPr>
              <a:t>idup </a:t>
            </a:r>
            <a:r>
              <a:rPr lang="en-US" dirty="0">
                <a:solidFill>
                  <a:srgbClr val="00B0F0"/>
                </a:solidFill>
                <a:effectLst>
                  <a:glow>
                    <a:srgbClr val="66FF99"/>
                  </a:glow>
                  <a:outerShdw blurRad="50800" dist="50800" dir="5400000" algn="ctr" rotWithShape="0">
                    <a:srgbClr val="000000">
                      <a:alpha val="63000"/>
                    </a:srgbClr>
                  </a:outerShdw>
                </a:effectLst>
              </a:rPr>
              <a:t>B</a:t>
            </a:r>
            <a:r>
              <a:rPr lang="id-ID" dirty="0" smtClean="0">
                <a:solidFill>
                  <a:srgbClr val="00B0F0"/>
                </a:solidFill>
                <a:effectLst>
                  <a:glow>
                    <a:srgbClr val="66FF99"/>
                  </a:glow>
                  <a:outerShdw blurRad="50800" dist="50800" dir="5400000" algn="ctr" rotWithShape="0">
                    <a:srgbClr val="000000">
                      <a:alpha val="63000"/>
                    </a:srgbClr>
                  </a:outerShdw>
                </a:effectLst>
              </a:rPr>
              <a:t>ersih </a:t>
            </a:r>
            <a:r>
              <a:rPr lang="id-ID" dirty="0">
                <a:solidFill>
                  <a:srgbClr val="00B0F0"/>
                </a:solidFill>
                <a:effectLst>
                  <a:glow>
                    <a:srgbClr val="66FF99"/>
                  </a:glow>
                  <a:outerShdw blurRad="50800" dist="50800" dir="5400000" algn="ctr" rotWithShape="0">
                    <a:srgbClr val="000000">
                      <a:alpha val="63000"/>
                    </a:srgbClr>
                  </a:outerShdw>
                </a:effectLst>
              </a:rPr>
              <a:t>dan sehat di Kabupaten Sumedang yang sangat sulit dikendalikan adalah indikator Merokok di dalam </a:t>
            </a:r>
            <a:r>
              <a:rPr lang="id-ID" dirty="0" smtClean="0">
                <a:solidFill>
                  <a:srgbClr val="00B0F0"/>
                </a:solidFill>
                <a:effectLst>
                  <a:glow>
                    <a:srgbClr val="66FF99"/>
                  </a:glow>
                  <a:outerShdw blurRad="50800" dist="50800" dir="5400000" algn="ctr" rotWithShape="0">
                    <a:srgbClr val="000000">
                      <a:alpha val="63000"/>
                    </a:srgbClr>
                  </a:outerShdw>
                </a:effectLst>
              </a:rPr>
              <a:t>rumah</a:t>
            </a:r>
            <a:endParaRPr lang="en-US" dirty="0" smtClean="0">
              <a:solidFill>
                <a:srgbClr val="00B0F0"/>
              </a:solidFill>
              <a:effectLst>
                <a:glow>
                  <a:srgbClr val="66FF99"/>
                </a:glow>
                <a:outerShdw blurRad="50800" dist="50800" dir="5400000" algn="ctr" rotWithShape="0">
                  <a:srgbClr val="000000">
                    <a:alpha val="63000"/>
                  </a:srgbClr>
                </a:outerShdw>
              </a:effectLst>
            </a:endParaRPr>
          </a:p>
          <a:p>
            <a:pPr lvl="0" algn="just"/>
            <a:endParaRPr lang="id-ID" dirty="0">
              <a:effectLst>
                <a:glow>
                  <a:srgbClr val="66FF99"/>
                </a:glow>
                <a:outerShdw blurRad="50800" dist="50800" dir="5400000" algn="ctr" rotWithShape="0">
                  <a:srgbClr val="000000">
                    <a:alpha val="63000"/>
                  </a:srgbClr>
                </a:outerShdw>
              </a:effectLst>
            </a:endParaRPr>
          </a:p>
          <a:p>
            <a:pPr lvl="0" algn="just"/>
            <a:r>
              <a:rPr lang="id-ID" dirty="0">
                <a:solidFill>
                  <a:srgbClr val="FFFF00"/>
                </a:solidFill>
                <a:effectLst>
                  <a:glow>
                    <a:srgbClr val="66FF99"/>
                  </a:glow>
                  <a:outerShdw blurRad="50800" dist="50800" dir="5400000" algn="ctr" rotWithShape="0">
                    <a:srgbClr val="000000">
                      <a:alpha val="63000"/>
                    </a:srgbClr>
                  </a:outerShdw>
                </a:effectLst>
              </a:rPr>
              <a:t>Baru tercapainya 18.05% cakupan Desa Siaga </a:t>
            </a:r>
            <a:r>
              <a:rPr lang="id-ID" dirty="0" smtClean="0">
                <a:solidFill>
                  <a:srgbClr val="FFFF00"/>
                </a:solidFill>
                <a:effectLst>
                  <a:glow>
                    <a:srgbClr val="66FF99"/>
                  </a:glow>
                  <a:outerShdw blurRad="50800" dist="50800" dir="5400000" algn="ctr" rotWithShape="0">
                    <a:srgbClr val="000000">
                      <a:alpha val="63000"/>
                    </a:srgbClr>
                  </a:outerShdw>
                </a:effectLst>
              </a:rPr>
              <a:t>Purnama</a:t>
            </a:r>
            <a:endParaRPr lang="en-US" dirty="0" smtClean="0">
              <a:solidFill>
                <a:srgbClr val="FFFF00"/>
              </a:solidFill>
              <a:effectLst>
                <a:glow>
                  <a:srgbClr val="66FF99"/>
                </a:glow>
                <a:outerShdw blurRad="50800" dist="50800" dir="5400000" algn="ctr" rotWithShape="0">
                  <a:srgbClr val="000000">
                    <a:alpha val="63000"/>
                  </a:srgbClr>
                </a:outerShdw>
              </a:effectLst>
            </a:endParaRPr>
          </a:p>
          <a:p>
            <a:pPr lvl="0" algn="just"/>
            <a:endParaRPr lang="id-ID" dirty="0">
              <a:effectLst>
                <a:glow>
                  <a:srgbClr val="66FF99"/>
                </a:glow>
                <a:outerShdw blurRad="50800" dist="50800" dir="5400000" algn="ctr" rotWithShape="0">
                  <a:srgbClr val="000000">
                    <a:alpha val="63000"/>
                  </a:srgbClr>
                </a:outerShdw>
              </a:effectLst>
            </a:endParaRPr>
          </a:p>
          <a:p>
            <a:pPr lvl="0" algn="just"/>
            <a:r>
              <a:rPr lang="id-ID" dirty="0">
                <a:solidFill>
                  <a:srgbClr val="00B050"/>
                </a:solidFill>
                <a:effectLst>
                  <a:glow>
                    <a:srgbClr val="66FF99"/>
                  </a:glow>
                  <a:outerShdw blurRad="50800" dist="50800" dir="5400000" algn="ctr" rotWithShape="0">
                    <a:srgbClr val="000000">
                      <a:alpha val="63000"/>
                    </a:srgbClr>
                  </a:outerShdw>
                </a:effectLst>
              </a:rPr>
              <a:t>Baru tercapainya 93.83% akses masyarakat  yang menggunakan jamban sehat dari target 100</a:t>
            </a:r>
            <a:r>
              <a:rPr lang="id-ID" dirty="0" smtClean="0">
                <a:solidFill>
                  <a:srgbClr val="00B050"/>
                </a:solidFill>
                <a:effectLst>
                  <a:glow>
                    <a:srgbClr val="66FF99"/>
                  </a:glow>
                  <a:outerShdw blurRad="50800" dist="50800" dir="5400000" algn="ctr" rotWithShape="0">
                    <a:srgbClr val="000000">
                      <a:alpha val="63000"/>
                    </a:srgbClr>
                  </a:outerShdw>
                </a:effectLst>
              </a:rPr>
              <a:t>%</a:t>
            </a:r>
            <a:r>
              <a:rPr lang="en-US" dirty="0" smtClean="0">
                <a:solidFill>
                  <a:srgbClr val="00B050"/>
                </a:solidFill>
                <a:effectLst>
                  <a:glow>
                    <a:srgbClr val="66FF99"/>
                  </a:glow>
                  <a:outerShdw blurRad="50800" dist="50800" dir="5400000" algn="ctr" rotWithShape="0">
                    <a:srgbClr val="000000">
                      <a:alpha val="63000"/>
                    </a:srgbClr>
                  </a:outerShdw>
                </a:effectLst>
              </a:rPr>
              <a:t>.</a:t>
            </a:r>
            <a:r>
              <a:rPr lang="id-ID" dirty="0" smtClean="0">
                <a:solidFill>
                  <a:srgbClr val="00B050"/>
                </a:solidFill>
                <a:effectLst>
                  <a:glow>
                    <a:srgbClr val="66FF99"/>
                  </a:glow>
                  <a:outerShdw blurRad="50800" dist="50800" dir="5400000" algn="ctr" rotWithShape="0">
                    <a:srgbClr val="000000">
                      <a:alpha val="63000"/>
                    </a:srgbClr>
                  </a:outerShdw>
                </a:effectLst>
              </a:rPr>
              <a:t> </a:t>
            </a:r>
            <a:endParaRPr lang="en-US" dirty="0" smtClean="0">
              <a:solidFill>
                <a:srgbClr val="00B050"/>
              </a:solidFill>
              <a:effectLst>
                <a:glow>
                  <a:srgbClr val="66FF99"/>
                </a:glow>
                <a:outerShdw blurRad="50800" dist="50800" dir="5400000" algn="ctr" rotWithShape="0">
                  <a:srgbClr val="000000">
                    <a:alpha val="63000"/>
                  </a:srgbClr>
                </a:outerShdw>
              </a:effectLst>
            </a:endParaRPr>
          </a:p>
          <a:p>
            <a:pPr lvl="0" algn="just"/>
            <a:endParaRPr lang="id-ID" dirty="0">
              <a:effectLst>
                <a:glow>
                  <a:srgbClr val="66FF99"/>
                </a:glow>
                <a:outerShdw blurRad="50800" dist="50800" dir="5400000" algn="ctr" rotWithShape="0">
                  <a:srgbClr val="000000">
                    <a:alpha val="63000"/>
                  </a:srgbClr>
                </a:outerShdw>
              </a:effectLst>
            </a:endParaRPr>
          </a:p>
          <a:p>
            <a:pPr lvl="0" algn="just"/>
            <a:r>
              <a:rPr lang="id-ID" dirty="0">
                <a:solidFill>
                  <a:srgbClr val="FF0000"/>
                </a:solidFill>
                <a:effectLst>
                  <a:glow>
                    <a:srgbClr val="66FF99"/>
                  </a:glow>
                  <a:outerShdw blurRad="50800" dist="50800" dir="5400000" algn="ctr" rotWithShape="0">
                    <a:srgbClr val="000000">
                      <a:alpha val="63000"/>
                    </a:srgbClr>
                  </a:outerShdw>
                </a:effectLst>
              </a:rPr>
              <a:t>Baru tercapainya </a:t>
            </a:r>
            <a:r>
              <a:rPr lang="en-US" dirty="0" smtClean="0">
                <a:solidFill>
                  <a:srgbClr val="FF0000"/>
                </a:solidFill>
                <a:effectLst>
                  <a:glow>
                    <a:srgbClr val="66FF99"/>
                  </a:glow>
                  <a:outerShdw blurRad="50800" dist="50800" dir="5400000" algn="ctr" rotWithShape="0">
                    <a:srgbClr val="000000">
                      <a:alpha val="63000"/>
                    </a:srgbClr>
                  </a:outerShdw>
                </a:effectLst>
              </a:rPr>
              <a:t>64</a:t>
            </a:r>
            <a:r>
              <a:rPr lang="id-ID" dirty="0" smtClean="0">
                <a:solidFill>
                  <a:srgbClr val="FF0000"/>
                </a:solidFill>
                <a:effectLst>
                  <a:glow>
                    <a:srgbClr val="66FF99"/>
                  </a:glow>
                  <a:outerShdw blurRad="50800" dist="50800" dir="5400000" algn="ctr" rotWithShape="0">
                    <a:srgbClr val="000000">
                      <a:alpha val="63000"/>
                    </a:srgbClr>
                  </a:outerShdw>
                </a:effectLst>
              </a:rPr>
              <a:t>% </a:t>
            </a:r>
            <a:r>
              <a:rPr lang="id-ID" dirty="0">
                <a:solidFill>
                  <a:srgbClr val="FF0000"/>
                </a:solidFill>
                <a:effectLst>
                  <a:glow>
                    <a:srgbClr val="66FF99"/>
                  </a:glow>
                  <a:outerShdw blurRad="50800" dist="50800" dir="5400000" algn="ctr" rotWithShape="0">
                    <a:srgbClr val="000000">
                      <a:alpha val="63000"/>
                    </a:srgbClr>
                  </a:outerShdw>
                </a:effectLst>
              </a:rPr>
              <a:t>penduduk yang terlayani </a:t>
            </a:r>
            <a:r>
              <a:rPr lang="en-US" dirty="0" smtClean="0">
                <a:solidFill>
                  <a:srgbClr val="FF0000"/>
                </a:solidFill>
                <a:effectLst>
                  <a:glow>
                    <a:srgbClr val="66FF99"/>
                  </a:glow>
                  <a:outerShdw blurRad="50800" dist="50800" dir="5400000" algn="ctr" rotWithShape="0">
                    <a:srgbClr val="000000">
                      <a:alpha val="63000"/>
                    </a:srgbClr>
                  </a:outerShdw>
                </a:effectLst>
              </a:rPr>
              <a:t>J</a:t>
            </a:r>
            <a:r>
              <a:rPr lang="id-ID" dirty="0" smtClean="0">
                <a:solidFill>
                  <a:srgbClr val="FF0000"/>
                </a:solidFill>
                <a:effectLst>
                  <a:glow>
                    <a:srgbClr val="66FF99"/>
                  </a:glow>
                  <a:outerShdw blurRad="50800" dist="50800" dir="5400000" algn="ctr" rotWithShape="0">
                    <a:srgbClr val="000000">
                      <a:alpha val="63000"/>
                    </a:srgbClr>
                  </a:outerShdw>
                </a:effectLst>
              </a:rPr>
              <a:t>aminan </a:t>
            </a:r>
            <a:r>
              <a:rPr lang="en-US" dirty="0">
                <a:solidFill>
                  <a:srgbClr val="FF0000"/>
                </a:solidFill>
                <a:effectLst>
                  <a:glow>
                    <a:srgbClr val="66FF99"/>
                  </a:glow>
                  <a:outerShdw blurRad="50800" dist="50800" dir="5400000" algn="ctr" rotWithShape="0">
                    <a:srgbClr val="000000">
                      <a:alpha val="63000"/>
                    </a:srgbClr>
                  </a:outerShdw>
                </a:effectLst>
              </a:rPr>
              <a:t>K</a:t>
            </a:r>
            <a:r>
              <a:rPr lang="id-ID" dirty="0" smtClean="0">
                <a:solidFill>
                  <a:srgbClr val="FF0000"/>
                </a:solidFill>
                <a:effectLst>
                  <a:glow>
                    <a:srgbClr val="66FF99"/>
                  </a:glow>
                  <a:outerShdw blurRad="50800" dist="50800" dir="5400000" algn="ctr" rotWithShape="0">
                    <a:srgbClr val="000000">
                      <a:alpha val="63000"/>
                    </a:srgbClr>
                  </a:outerShdw>
                </a:effectLst>
              </a:rPr>
              <a:t>esehatan </a:t>
            </a:r>
            <a:r>
              <a:rPr lang="id-ID" dirty="0">
                <a:solidFill>
                  <a:srgbClr val="FF0000"/>
                </a:solidFill>
                <a:effectLst>
                  <a:glow>
                    <a:srgbClr val="66FF99"/>
                  </a:glow>
                  <a:outerShdw blurRad="50800" dist="50800" dir="5400000" algn="ctr" rotWithShape="0">
                    <a:srgbClr val="000000">
                      <a:alpha val="63000"/>
                    </a:srgbClr>
                  </a:outerShdw>
                </a:effectLst>
              </a:rPr>
              <a:t>pada tahun </a:t>
            </a:r>
            <a:r>
              <a:rPr lang="id-ID" dirty="0" smtClean="0">
                <a:solidFill>
                  <a:srgbClr val="FF0000"/>
                </a:solidFill>
                <a:effectLst>
                  <a:glow>
                    <a:srgbClr val="66FF99"/>
                  </a:glow>
                  <a:outerShdw blurRad="50800" dist="50800" dir="5400000" algn="ctr" rotWithShape="0">
                    <a:srgbClr val="000000">
                      <a:alpha val="63000"/>
                    </a:srgbClr>
                  </a:outerShdw>
                </a:effectLst>
              </a:rPr>
              <a:t>201</a:t>
            </a:r>
            <a:r>
              <a:rPr lang="en-US" dirty="0" smtClean="0">
                <a:solidFill>
                  <a:srgbClr val="FF0000"/>
                </a:solidFill>
                <a:effectLst>
                  <a:glow>
                    <a:srgbClr val="66FF99"/>
                  </a:glow>
                  <a:outerShdw blurRad="50800" dist="50800" dir="5400000" algn="ctr" rotWithShape="0">
                    <a:srgbClr val="000000">
                      <a:alpha val="63000"/>
                    </a:srgbClr>
                  </a:outerShdw>
                </a:effectLst>
              </a:rPr>
              <a:t>7.</a:t>
            </a:r>
            <a:r>
              <a:rPr lang="id-ID" dirty="0" smtClean="0">
                <a:solidFill>
                  <a:srgbClr val="FF0000"/>
                </a:solidFill>
                <a:effectLst>
                  <a:glow>
                    <a:srgbClr val="66FF99"/>
                  </a:glow>
                  <a:outerShdw blurRad="50800" dist="50800" dir="5400000" algn="ctr" rotWithShape="0">
                    <a:srgbClr val="000000">
                      <a:alpha val="63000"/>
                    </a:srgbClr>
                  </a:outerShdw>
                </a:effectLst>
              </a:rPr>
              <a:t> </a:t>
            </a:r>
            <a:endParaRPr lang="id-ID" dirty="0">
              <a:effectLst>
                <a:glow>
                  <a:srgbClr val="66FF99"/>
                </a:glow>
                <a:outerShdw blurRad="50800" dist="50800" dir="5400000" algn="ctr" rotWithShape="0">
                  <a:srgbClr val="000000">
                    <a:alpha val="63000"/>
                  </a:srgbClr>
                </a:outerShdw>
              </a:effectLst>
            </a:endParaRPr>
          </a:p>
          <a:p>
            <a:endParaRPr lang="en-US" dirty="0">
              <a:effectLst>
                <a:glow>
                  <a:srgbClr val="66FF99"/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33823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prism/>
        <p:sndAc>
          <p:stSnd>
            <p:snd r:embed="rId2" name="camera.wav"/>
          </p:stSnd>
        </p:sndAc>
      </p:transition>
    </mc:Choice>
    <mc:Fallback xmlns="">
      <p:transition spd="slow">
        <p:fade/>
        <p:sndAc>
          <p:stSnd>
            <p:snd r:embed="rId4" name="camera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USER\Documents\download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56792"/>
            <a:ext cx="9144000" cy="5301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34927"/>
            <a:ext cx="8686800" cy="4491236"/>
          </a:xfrm>
        </p:spPr>
        <p:txBody>
          <a:bodyPr>
            <a:normAutofit fontScale="92500" lnSpcReduction="20000"/>
          </a:bodyPr>
          <a:lstStyle/>
          <a:p>
            <a:pPr lvl="0" algn="just">
              <a:lnSpc>
                <a:spcPct val="150000"/>
              </a:lnSpc>
            </a:pPr>
            <a:r>
              <a:rPr lang="id-ID" dirty="0">
                <a:effectLst>
                  <a:glow rad="241300">
                    <a:srgbClr val="FFFF00">
                      <a:alpha val="40000"/>
                    </a:srgbClr>
                  </a:glow>
                  <a:outerShdw blurRad="50800" dist="50800" dir="5400000" algn="ctr" rotWithShape="0">
                    <a:srgbClr val="000000">
                      <a:alpha val="27000"/>
                    </a:srgbClr>
                  </a:outerShdw>
                  <a:reflection endPos="0" dist="50800" dir="5400000" sy="-100000" algn="bl" rotWithShape="0"/>
                </a:effectLst>
              </a:rPr>
              <a:t>Mendorong Puskesmas terakreditasi melalui sumber dana DAK non fisik dan juga BLUD Puskesmas</a:t>
            </a:r>
          </a:p>
          <a:p>
            <a:pPr lvl="0" algn="just">
              <a:lnSpc>
                <a:spcPct val="150000"/>
              </a:lnSpc>
            </a:pPr>
            <a:r>
              <a:rPr lang="id-ID" dirty="0">
                <a:effectLst>
                  <a:glow rad="241300">
                    <a:srgbClr val="FFFF00">
                      <a:alpha val="40000"/>
                    </a:srgbClr>
                  </a:glow>
                  <a:outerShdw blurRad="50800" dist="50800" dir="5400000" algn="ctr" rotWithShape="0">
                    <a:srgbClr val="000000">
                      <a:alpha val="27000"/>
                    </a:srgbClr>
                  </a:outerShdw>
                  <a:reflection endPos="0" dist="50800" dir="5400000" sy="-100000" algn="bl" rotWithShape="0"/>
                </a:effectLst>
              </a:rPr>
              <a:t>Meningkatkan kualitas perencanaan dan integrasi implementasi dalam peningkatan FUNGSI puskesmas menjadi Puskesmas Perawatan dan Puskesmas mampu PONED</a:t>
            </a:r>
          </a:p>
          <a:p>
            <a:pPr lvl="0" algn="just">
              <a:lnSpc>
                <a:spcPct val="150000"/>
              </a:lnSpc>
            </a:pPr>
            <a:r>
              <a:rPr lang="id-ID" dirty="0">
                <a:effectLst>
                  <a:glow rad="241300">
                    <a:srgbClr val="FFFF00">
                      <a:alpha val="40000"/>
                    </a:srgbClr>
                  </a:glow>
                  <a:outerShdw blurRad="50800" dist="50800" dir="5400000" algn="ctr" rotWithShape="0">
                    <a:srgbClr val="000000">
                      <a:alpha val="27000"/>
                    </a:srgbClr>
                  </a:outerShdw>
                  <a:reflection endPos="0" dist="50800" dir="5400000" sy="-100000" algn="bl" rotWithShape="0"/>
                </a:effectLst>
              </a:rPr>
              <a:t>Mempercepat proses seleksi calon mitra pengelola RS Pratama di </a:t>
            </a:r>
            <a:r>
              <a:rPr lang="en-US" dirty="0" smtClean="0">
                <a:effectLst>
                  <a:glow rad="241300">
                    <a:srgbClr val="FFFF00">
                      <a:alpha val="40000"/>
                    </a:srgbClr>
                  </a:glow>
                  <a:outerShdw blurRad="50800" dist="50800" dir="5400000" algn="ctr" rotWithShape="0">
                    <a:srgbClr val="000000">
                      <a:alpha val="27000"/>
                    </a:srgbClr>
                  </a:outerShdw>
                  <a:reflection endPos="0" dist="50800" dir="5400000" sy="-100000" algn="bl" rotWithShape="0"/>
                </a:effectLst>
              </a:rPr>
              <a:t>K</a:t>
            </a:r>
            <a:r>
              <a:rPr lang="id-ID" dirty="0" smtClean="0">
                <a:effectLst>
                  <a:glow rad="241300">
                    <a:srgbClr val="FFFF00">
                      <a:alpha val="40000"/>
                    </a:srgbClr>
                  </a:glow>
                  <a:outerShdw blurRad="50800" dist="50800" dir="5400000" algn="ctr" rotWithShape="0">
                    <a:srgbClr val="000000">
                      <a:alpha val="27000"/>
                    </a:srgbClr>
                  </a:outerShdw>
                  <a:reflection endPos="0" dist="50800" dir="5400000" sy="-100000" algn="bl" rotWithShape="0"/>
                </a:effectLst>
              </a:rPr>
              <a:t>abupaten </a:t>
            </a:r>
            <a:r>
              <a:rPr lang="id-ID" dirty="0">
                <a:effectLst>
                  <a:glow rad="241300">
                    <a:srgbClr val="FFFF00">
                      <a:alpha val="40000"/>
                    </a:srgbClr>
                  </a:glow>
                  <a:outerShdw blurRad="50800" dist="50800" dir="5400000" algn="ctr" rotWithShape="0">
                    <a:srgbClr val="000000">
                      <a:alpha val="27000"/>
                    </a:srgbClr>
                  </a:outerShdw>
                  <a:reflection endPos="0" dist="50800" dir="5400000" sy="-100000" algn="bl" rotWithShape="0"/>
                </a:effectLst>
              </a:rPr>
              <a:t>Sumedang</a:t>
            </a:r>
          </a:p>
          <a:p>
            <a:pPr algn="just"/>
            <a:endParaRPr lang="id-ID" dirty="0">
              <a:effectLst>
                <a:outerShdw blurRad="50800" dist="50800" dir="5400000" algn="ctr" rotWithShape="0">
                  <a:srgbClr val="000000">
                    <a:alpha val="27000"/>
                  </a:srgbClr>
                </a:outerShdw>
              </a:effectLst>
            </a:endParaRPr>
          </a:p>
        </p:txBody>
      </p:sp>
      <p:pic>
        <p:nvPicPr>
          <p:cNvPr id="8195" name="Picture 3" descr="C:\Users\USER\Documents\solusi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4" y="6127"/>
            <a:ext cx="9140205" cy="16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7153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1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USER\Documents\Tapak-dar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0"/>
            <a:ext cx="8686800" cy="6126163"/>
          </a:xfr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19050" h="6350" prst="convex"/>
            </a:sp3d>
          </a:bodyPr>
          <a:lstStyle/>
          <a:p>
            <a:pPr lvl="0" algn="just"/>
            <a:r>
              <a:rPr lang="id-ID" dirty="0">
                <a:solidFill>
                  <a:srgbClr val="FFFF00"/>
                </a:solidFill>
                <a:effectLst>
                  <a:glow>
                    <a:schemeClr val="accent1"/>
                  </a:glow>
                </a:effectLst>
              </a:rPr>
              <a:t>Mendorong implementasi program – program Gerakan Masyarakat </a:t>
            </a:r>
            <a:r>
              <a:rPr lang="en-US" dirty="0" smtClean="0">
                <a:solidFill>
                  <a:srgbClr val="FFFF00"/>
                </a:solidFill>
                <a:effectLst>
                  <a:glow>
                    <a:schemeClr val="accent1"/>
                  </a:glow>
                </a:effectLst>
              </a:rPr>
              <a:t>P</a:t>
            </a:r>
            <a:r>
              <a:rPr lang="id-ID" dirty="0" smtClean="0">
                <a:solidFill>
                  <a:srgbClr val="FFFF00"/>
                </a:solidFill>
                <a:effectLst>
                  <a:glow>
                    <a:schemeClr val="accent1"/>
                  </a:glow>
                </a:effectLst>
              </a:rPr>
              <a:t>eduli </a:t>
            </a:r>
            <a:r>
              <a:rPr lang="id-ID" dirty="0">
                <a:solidFill>
                  <a:srgbClr val="FFFF00"/>
                </a:solidFill>
                <a:effectLst>
                  <a:glow>
                    <a:schemeClr val="accent1"/>
                  </a:glow>
                </a:effectLst>
              </a:rPr>
              <a:t>Kesehatan dan Peningkatan Puskesmas yang RAHAYU ( </a:t>
            </a:r>
            <a:r>
              <a:rPr lang="id-ID" dirty="0" smtClean="0">
                <a:solidFill>
                  <a:srgbClr val="FFFF00"/>
                </a:solidFill>
                <a:effectLst>
                  <a:glow>
                    <a:schemeClr val="accent1"/>
                  </a:glow>
                </a:effectLst>
              </a:rPr>
              <a:t>Ramah,H</a:t>
            </a:r>
            <a:r>
              <a:rPr lang="en-US" dirty="0" smtClean="0">
                <a:solidFill>
                  <a:srgbClr val="FFFF00"/>
                </a:solidFill>
                <a:effectLst>
                  <a:glow>
                    <a:schemeClr val="accent1"/>
                  </a:glow>
                </a:effectLst>
              </a:rPr>
              <a:t>A</a:t>
            </a:r>
            <a:r>
              <a:rPr lang="id-ID" dirty="0" smtClean="0">
                <a:solidFill>
                  <a:srgbClr val="FFFF00"/>
                </a:solidFill>
                <a:effectLst>
                  <a:glow>
                    <a:schemeClr val="accent1"/>
                  </a:glow>
                </a:effectLst>
              </a:rPr>
              <a:t>ndal</a:t>
            </a:r>
            <a:r>
              <a:rPr lang="id-ID" dirty="0">
                <a:solidFill>
                  <a:srgbClr val="FFFF00"/>
                </a:solidFill>
                <a:effectLst>
                  <a:glow>
                    <a:schemeClr val="accent1"/>
                  </a:glow>
                </a:effectLst>
              </a:rPr>
              <a:t>, terpercaYa dan Unggul) melalui pelaksanaan program – program </a:t>
            </a:r>
            <a:r>
              <a:rPr lang="en-US" dirty="0" smtClean="0">
                <a:solidFill>
                  <a:srgbClr val="FFFF00"/>
                </a:solidFill>
                <a:effectLst>
                  <a:glow>
                    <a:schemeClr val="accent1"/>
                  </a:glow>
                </a:effectLst>
              </a:rPr>
              <a:t>B</a:t>
            </a:r>
            <a:r>
              <a:rPr lang="id-ID" dirty="0" smtClean="0">
                <a:solidFill>
                  <a:srgbClr val="FFFF00"/>
                </a:solidFill>
                <a:effectLst>
                  <a:glow>
                    <a:schemeClr val="accent1"/>
                  </a:glow>
                </a:effectLst>
              </a:rPr>
              <a:t>idang </a:t>
            </a:r>
            <a:r>
              <a:rPr lang="en-US" dirty="0">
                <a:solidFill>
                  <a:srgbClr val="FFFF00"/>
                </a:solidFill>
                <a:effectLst>
                  <a:glow>
                    <a:schemeClr val="accent1"/>
                  </a:glow>
                </a:effectLst>
              </a:rPr>
              <a:t>K</a:t>
            </a:r>
            <a:r>
              <a:rPr lang="id-ID" dirty="0" smtClean="0">
                <a:solidFill>
                  <a:srgbClr val="FFFF00"/>
                </a:solidFill>
                <a:effectLst>
                  <a:glow>
                    <a:schemeClr val="accent1"/>
                  </a:glow>
                </a:effectLst>
              </a:rPr>
              <a:t>esehatan </a:t>
            </a:r>
            <a:r>
              <a:rPr lang="id-ID" dirty="0">
                <a:solidFill>
                  <a:srgbClr val="FFFF00"/>
                </a:solidFill>
                <a:effectLst>
                  <a:glow>
                    <a:schemeClr val="accent1"/>
                  </a:glow>
                </a:effectLst>
              </a:rPr>
              <a:t>yang </a:t>
            </a:r>
            <a:r>
              <a:rPr lang="id-ID" b="1" i="1" u="sng" dirty="0">
                <a:solidFill>
                  <a:srgbClr val="FFFF00"/>
                </a:solidFill>
                <a:effectLst>
                  <a:glow>
                    <a:schemeClr val="accent1"/>
                  </a:glow>
                </a:effectLst>
              </a:rPr>
              <a:t>terintegrasi</a:t>
            </a:r>
            <a:r>
              <a:rPr lang="id-ID" dirty="0">
                <a:solidFill>
                  <a:srgbClr val="FFFF00"/>
                </a:solidFill>
                <a:effectLst>
                  <a:glow>
                    <a:schemeClr val="accent1"/>
                  </a:glow>
                </a:effectLst>
              </a:rPr>
              <a:t> dalam upaya meningkatkan </a:t>
            </a:r>
            <a:r>
              <a:rPr lang="id-ID" b="1" i="1" u="sng" dirty="0">
                <a:solidFill>
                  <a:srgbClr val="FFFF00"/>
                </a:solidFill>
                <a:effectLst>
                  <a:glow>
                    <a:schemeClr val="accent1"/>
                  </a:glow>
                </a:effectLst>
              </a:rPr>
              <a:t>cakupan</a:t>
            </a:r>
            <a:r>
              <a:rPr lang="id-ID" dirty="0">
                <a:solidFill>
                  <a:srgbClr val="FFFF00"/>
                </a:solidFill>
                <a:effectLst>
                  <a:glow>
                    <a:schemeClr val="accent1"/>
                  </a:glow>
                </a:effectLst>
              </a:rPr>
              <a:t> dan </a:t>
            </a:r>
            <a:r>
              <a:rPr lang="id-ID" b="1" i="1" u="sng" dirty="0">
                <a:solidFill>
                  <a:srgbClr val="FFFF00"/>
                </a:solidFill>
                <a:effectLst>
                  <a:glow>
                    <a:schemeClr val="accent1"/>
                  </a:glow>
                </a:effectLst>
              </a:rPr>
              <a:t>akses</a:t>
            </a:r>
            <a:r>
              <a:rPr lang="id-ID" dirty="0">
                <a:solidFill>
                  <a:srgbClr val="FFFF00"/>
                </a:solidFill>
                <a:effectLst>
                  <a:glow>
                    <a:schemeClr val="accent1"/>
                  </a:glow>
                </a:effectLst>
              </a:rPr>
              <a:t> layanan kesehatan kepada Masyarakat</a:t>
            </a:r>
          </a:p>
          <a:p>
            <a:pPr lvl="0" algn="just"/>
            <a:r>
              <a:rPr lang="id-ID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glow>
                    <a:schemeClr val="accent1"/>
                  </a:glow>
                </a:effectLst>
              </a:rPr>
              <a:t>Meningkatkan kerjasama 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glow>
                    <a:schemeClr val="accent1"/>
                  </a:glow>
                </a:effectLst>
              </a:rPr>
              <a:t>L</a:t>
            </a:r>
            <a:r>
              <a:rPr lang="id-ID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glow>
                    <a:schemeClr val="accent1"/>
                  </a:glow>
                </a:effectLst>
              </a:rPr>
              <a:t>intas 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glow>
                    <a:schemeClr val="accent1"/>
                  </a:glow>
                </a:effectLst>
              </a:rPr>
              <a:t>S</a:t>
            </a:r>
            <a:r>
              <a:rPr lang="id-ID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glow>
                    <a:schemeClr val="accent1"/>
                  </a:glow>
                </a:effectLst>
              </a:rPr>
              <a:t>ektor </a:t>
            </a:r>
            <a:r>
              <a:rPr lang="id-ID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glow>
                    <a:schemeClr val="accent1"/>
                  </a:glow>
                </a:effectLst>
              </a:rPr>
              <a:t>dan Lintas Program</a:t>
            </a:r>
          </a:p>
          <a:p>
            <a:pPr lvl="0" algn="just"/>
            <a:r>
              <a:rPr lang="id-ID" dirty="0">
                <a:solidFill>
                  <a:srgbClr val="FFC000"/>
                </a:solidFill>
                <a:effectLst>
                  <a:glow>
                    <a:schemeClr val="accent1"/>
                  </a:glow>
                </a:effectLst>
              </a:rPr>
              <a:t>Optimalisasi anggaran – anggaran Dana Alokasi </a:t>
            </a:r>
            <a:r>
              <a:rPr lang="en-US" dirty="0" smtClean="0">
                <a:solidFill>
                  <a:srgbClr val="FFC000"/>
                </a:solidFill>
                <a:effectLst>
                  <a:glow>
                    <a:schemeClr val="accent1"/>
                  </a:glow>
                </a:effectLst>
              </a:rPr>
              <a:t>K</a:t>
            </a:r>
            <a:r>
              <a:rPr lang="id-ID" dirty="0" smtClean="0">
                <a:solidFill>
                  <a:srgbClr val="FFC000"/>
                </a:solidFill>
                <a:effectLst>
                  <a:glow>
                    <a:schemeClr val="accent1"/>
                  </a:glow>
                </a:effectLst>
              </a:rPr>
              <a:t>husus</a:t>
            </a:r>
            <a:r>
              <a:rPr lang="id-ID" dirty="0">
                <a:solidFill>
                  <a:srgbClr val="FFC000"/>
                </a:solidFill>
                <a:effectLst>
                  <a:glow>
                    <a:schemeClr val="accent1"/>
                  </a:glow>
                </a:effectLst>
              </a:rPr>
              <a:t>, Bantuan Provinsi, APBD, CSR dll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57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/>
          <p:cNvSpPr>
            <a:spLocks noChangeArrowheads="1"/>
          </p:cNvSpPr>
          <p:nvPr/>
        </p:nvSpPr>
        <p:spPr bwMode="auto">
          <a:xfrm>
            <a:off x="3792861" y="1004207"/>
            <a:ext cx="1295400" cy="47715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2800" b="1">
                <a:effectLst>
                  <a:outerShdw blurRad="38100" dist="38100" dir="2700000" algn="tl">
                    <a:srgbClr val="C0C0C0"/>
                  </a:outerShdw>
                </a:effectLst>
              </a:rPr>
              <a:t>IPM</a:t>
            </a:r>
          </a:p>
        </p:txBody>
      </p:sp>
      <p:sp>
        <p:nvSpPr>
          <p:cNvPr id="35845" name="Rectangle 5"/>
          <p:cNvSpPr>
            <a:spLocks noChangeArrowheads="1"/>
          </p:cNvSpPr>
          <p:nvPr/>
        </p:nvSpPr>
        <p:spPr bwMode="auto">
          <a:xfrm>
            <a:off x="3276600" y="2514600"/>
            <a:ext cx="2743200" cy="5334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b="1">
                <a:solidFill>
                  <a:srgbClr val="000066"/>
                </a:solidFill>
              </a:rPr>
              <a:t>KESEHATAN</a:t>
            </a:r>
          </a:p>
        </p:txBody>
      </p:sp>
      <p:sp>
        <p:nvSpPr>
          <p:cNvPr id="35848" name="Rectangle 8"/>
          <p:cNvSpPr>
            <a:spLocks noChangeArrowheads="1"/>
          </p:cNvSpPr>
          <p:nvPr/>
        </p:nvSpPr>
        <p:spPr bwMode="auto">
          <a:xfrm>
            <a:off x="3276600" y="3048000"/>
            <a:ext cx="2743200" cy="5334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id-ID" b="1" dirty="0" smtClean="0">
                <a:solidFill>
                  <a:srgbClr val="000066"/>
                </a:solidFill>
              </a:rPr>
              <a:t> (</a:t>
            </a:r>
            <a:r>
              <a:rPr lang="en-US" b="1" dirty="0" smtClean="0">
                <a:solidFill>
                  <a:srgbClr val="000066"/>
                </a:solidFill>
              </a:rPr>
              <a:t>U </a:t>
            </a:r>
            <a:r>
              <a:rPr lang="en-US" b="1" dirty="0">
                <a:solidFill>
                  <a:srgbClr val="000066"/>
                </a:solidFill>
              </a:rPr>
              <a:t>H </a:t>
            </a:r>
            <a:r>
              <a:rPr lang="en-US" b="1" dirty="0" err="1" smtClean="0">
                <a:solidFill>
                  <a:srgbClr val="000066"/>
                </a:solidFill>
              </a:rPr>
              <a:t>H</a:t>
            </a:r>
            <a:r>
              <a:rPr lang="id-ID" b="1" dirty="0" smtClean="0">
                <a:solidFill>
                  <a:srgbClr val="000066"/>
                </a:solidFill>
              </a:rPr>
              <a:t>) (Indikator Tujuan)</a:t>
            </a:r>
            <a:endParaRPr lang="en-US" b="1" dirty="0">
              <a:solidFill>
                <a:srgbClr val="000066"/>
              </a:solidFill>
            </a:endParaRPr>
          </a:p>
        </p:txBody>
      </p:sp>
      <p:sp>
        <p:nvSpPr>
          <p:cNvPr id="8202" name="Rectangle 10"/>
          <p:cNvSpPr>
            <a:spLocks noChangeArrowheads="1"/>
          </p:cNvSpPr>
          <p:nvPr/>
        </p:nvSpPr>
        <p:spPr bwMode="auto">
          <a:xfrm>
            <a:off x="790576" y="3990975"/>
            <a:ext cx="1371600" cy="4286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AKABA</a:t>
            </a:r>
          </a:p>
        </p:txBody>
      </p:sp>
      <p:sp>
        <p:nvSpPr>
          <p:cNvPr id="35851" name="Rectangle 11"/>
          <p:cNvSpPr>
            <a:spLocks noChangeArrowheads="1"/>
          </p:cNvSpPr>
          <p:nvPr/>
        </p:nvSpPr>
        <p:spPr bwMode="auto">
          <a:xfrm>
            <a:off x="3248026" y="4010025"/>
            <a:ext cx="1066800" cy="4572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b="1">
                <a:solidFill>
                  <a:srgbClr val="000066"/>
                </a:solidFill>
                <a:latin typeface="Comic Sans MS" pitchFamily="66" charset="0"/>
              </a:rPr>
              <a:t>AKB</a:t>
            </a:r>
          </a:p>
        </p:txBody>
      </p:sp>
      <p:sp>
        <p:nvSpPr>
          <p:cNvPr id="35852" name="Rectangle 12"/>
          <p:cNvSpPr>
            <a:spLocks noChangeArrowheads="1"/>
          </p:cNvSpPr>
          <p:nvPr/>
        </p:nvSpPr>
        <p:spPr bwMode="auto">
          <a:xfrm>
            <a:off x="4876801" y="4038600"/>
            <a:ext cx="1066800" cy="4572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b="1">
                <a:solidFill>
                  <a:srgbClr val="000066"/>
                </a:solidFill>
                <a:latin typeface="Comic Sans MS" pitchFamily="66" charset="0"/>
              </a:rPr>
              <a:t>AKI</a:t>
            </a:r>
          </a:p>
        </p:txBody>
      </p:sp>
      <p:sp>
        <p:nvSpPr>
          <p:cNvPr id="8205" name="Rectangle 13"/>
          <p:cNvSpPr>
            <a:spLocks noChangeArrowheads="1"/>
          </p:cNvSpPr>
          <p:nvPr/>
        </p:nvSpPr>
        <p:spPr bwMode="auto">
          <a:xfrm>
            <a:off x="7086600" y="3962400"/>
            <a:ext cx="1066800" cy="457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2400" b="1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AKK</a:t>
            </a:r>
          </a:p>
        </p:txBody>
      </p:sp>
      <p:sp>
        <p:nvSpPr>
          <p:cNvPr id="35854" name="Rectangle 14"/>
          <p:cNvSpPr>
            <a:spLocks noChangeArrowheads="1"/>
          </p:cNvSpPr>
          <p:nvPr/>
        </p:nvSpPr>
        <p:spPr bwMode="auto">
          <a:xfrm>
            <a:off x="1043608" y="5943600"/>
            <a:ext cx="1456690" cy="50973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b="1" dirty="0"/>
              <a:t>YAN. KES. </a:t>
            </a:r>
          </a:p>
          <a:p>
            <a:pPr algn="ctr"/>
            <a:r>
              <a:rPr lang="en-US" b="1" dirty="0"/>
              <a:t>20%</a:t>
            </a:r>
          </a:p>
        </p:txBody>
      </p:sp>
      <p:sp>
        <p:nvSpPr>
          <p:cNvPr id="35855" name="Rectangle 15"/>
          <p:cNvSpPr>
            <a:spLocks noChangeArrowheads="1"/>
          </p:cNvSpPr>
          <p:nvPr/>
        </p:nvSpPr>
        <p:spPr bwMode="auto">
          <a:xfrm>
            <a:off x="2438401" y="5943600"/>
            <a:ext cx="2438400" cy="50973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en-US" b="1" dirty="0"/>
              <a:t>LINGKUNGAN </a:t>
            </a:r>
          </a:p>
          <a:p>
            <a:pPr algn="ctr"/>
            <a:r>
              <a:rPr lang="en-US" b="1" dirty="0"/>
              <a:t>45%</a:t>
            </a:r>
          </a:p>
        </p:txBody>
      </p:sp>
      <p:sp>
        <p:nvSpPr>
          <p:cNvPr id="35856" name="Rectangle 16"/>
          <p:cNvSpPr>
            <a:spLocks noChangeArrowheads="1"/>
          </p:cNvSpPr>
          <p:nvPr/>
        </p:nvSpPr>
        <p:spPr bwMode="auto">
          <a:xfrm>
            <a:off x="4876801" y="5943600"/>
            <a:ext cx="1981200" cy="50973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b="1" dirty="0"/>
              <a:t>PERILAKU</a:t>
            </a:r>
          </a:p>
          <a:p>
            <a:pPr algn="ctr"/>
            <a:r>
              <a:rPr lang="en-US" b="1" dirty="0"/>
              <a:t>30%</a:t>
            </a:r>
          </a:p>
        </p:txBody>
      </p:sp>
      <p:sp>
        <p:nvSpPr>
          <p:cNvPr id="35857" name="Rectangle 17"/>
          <p:cNvSpPr>
            <a:spLocks noChangeArrowheads="1"/>
          </p:cNvSpPr>
          <p:nvPr/>
        </p:nvSpPr>
        <p:spPr bwMode="auto">
          <a:xfrm>
            <a:off x="6858000" y="5959794"/>
            <a:ext cx="1458416" cy="493542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b="1" dirty="0"/>
              <a:t>GENETIK</a:t>
            </a:r>
          </a:p>
          <a:p>
            <a:pPr algn="ctr"/>
            <a:r>
              <a:rPr lang="en-US" b="1" dirty="0"/>
              <a:t>5%</a:t>
            </a:r>
          </a:p>
        </p:txBody>
      </p:sp>
      <p:sp>
        <p:nvSpPr>
          <p:cNvPr id="35860" name="Line 20"/>
          <p:cNvSpPr>
            <a:spLocks noChangeShapeType="1"/>
          </p:cNvSpPr>
          <p:nvPr/>
        </p:nvSpPr>
        <p:spPr bwMode="auto">
          <a:xfrm flipV="1">
            <a:off x="4572000" y="1981200"/>
            <a:ext cx="0" cy="457200"/>
          </a:xfrm>
          <a:prstGeom prst="line">
            <a:avLst/>
          </a:prstGeom>
          <a:noFill/>
          <a:ln w="57150">
            <a:solidFill>
              <a:schemeClr val="folHlink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5861" name="AutoShape 21"/>
          <p:cNvSpPr>
            <a:spLocks noChangeArrowheads="1"/>
          </p:cNvSpPr>
          <p:nvPr/>
        </p:nvSpPr>
        <p:spPr bwMode="auto">
          <a:xfrm>
            <a:off x="3962401" y="5682208"/>
            <a:ext cx="1524000" cy="266700"/>
          </a:xfrm>
          <a:prstGeom prst="upArrow">
            <a:avLst>
              <a:gd name="adj1" fmla="val 50000"/>
              <a:gd name="adj2" fmla="val 25000"/>
            </a:avLst>
          </a:prstGeom>
          <a:solidFill>
            <a:schemeClr val="folHlink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35862" name="Line 22"/>
          <p:cNvSpPr>
            <a:spLocks noChangeShapeType="1"/>
          </p:cNvSpPr>
          <p:nvPr/>
        </p:nvSpPr>
        <p:spPr bwMode="auto">
          <a:xfrm flipV="1">
            <a:off x="3733800" y="3657600"/>
            <a:ext cx="0" cy="342900"/>
          </a:xfrm>
          <a:prstGeom prst="line">
            <a:avLst/>
          </a:prstGeom>
          <a:noFill/>
          <a:ln w="57150">
            <a:solidFill>
              <a:schemeClr val="folHlink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5863" name="Line 23"/>
          <p:cNvSpPr>
            <a:spLocks noChangeShapeType="1"/>
          </p:cNvSpPr>
          <p:nvPr/>
        </p:nvSpPr>
        <p:spPr bwMode="auto">
          <a:xfrm flipV="1">
            <a:off x="5410201" y="3657600"/>
            <a:ext cx="0" cy="381000"/>
          </a:xfrm>
          <a:prstGeom prst="line">
            <a:avLst/>
          </a:prstGeom>
          <a:noFill/>
          <a:ln w="57150">
            <a:solidFill>
              <a:schemeClr val="folHlink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5864" name="Line 24"/>
          <p:cNvSpPr>
            <a:spLocks noChangeShapeType="1"/>
          </p:cNvSpPr>
          <p:nvPr/>
        </p:nvSpPr>
        <p:spPr bwMode="auto">
          <a:xfrm flipV="1">
            <a:off x="2051720" y="3657600"/>
            <a:ext cx="1072480" cy="3810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5865" name="Line 25"/>
          <p:cNvSpPr>
            <a:spLocks noChangeShapeType="1"/>
          </p:cNvSpPr>
          <p:nvPr/>
        </p:nvSpPr>
        <p:spPr bwMode="auto">
          <a:xfrm flipH="1" flipV="1">
            <a:off x="6172200" y="3733800"/>
            <a:ext cx="914400" cy="3048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6" name="Rectangle 10"/>
          <p:cNvSpPr>
            <a:spLocks noChangeArrowheads="1"/>
          </p:cNvSpPr>
          <p:nvPr/>
        </p:nvSpPr>
        <p:spPr bwMode="auto">
          <a:xfrm>
            <a:off x="4017690" y="5148808"/>
            <a:ext cx="1371600" cy="533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id-ID" sz="24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STUNTING</a:t>
            </a:r>
            <a:endParaRPr lang="en-US" sz="2400" b="1" dirty="0"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</p:txBody>
      </p:sp>
      <p:sp>
        <p:nvSpPr>
          <p:cNvPr id="27" name="AutoShape 21"/>
          <p:cNvSpPr>
            <a:spLocks noChangeArrowheads="1"/>
          </p:cNvSpPr>
          <p:nvPr/>
        </p:nvSpPr>
        <p:spPr bwMode="auto">
          <a:xfrm>
            <a:off x="3962401" y="4882108"/>
            <a:ext cx="1524000" cy="266700"/>
          </a:xfrm>
          <a:prstGeom prst="upArrow">
            <a:avLst>
              <a:gd name="adj1" fmla="val 50000"/>
              <a:gd name="adj2" fmla="val 25000"/>
            </a:avLst>
          </a:prstGeom>
          <a:solidFill>
            <a:schemeClr val="folHlink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29" name="Rectangle 10"/>
          <p:cNvSpPr>
            <a:spLocks noChangeArrowheads="1"/>
          </p:cNvSpPr>
          <p:nvPr/>
        </p:nvSpPr>
        <p:spPr bwMode="auto">
          <a:xfrm>
            <a:off x="2646090" y="4801145"/>
            <a:ext cx="1371600" cy="4286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id-ID" sz="24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PTM</a:t>
            </a:r>
            <a:endParaRPr lang="en-US" sz="2400" b="1" dirty="0"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</p:txBody>
      </p:sp>
      <p:sp>
        <p:nvSpPr>
          <p:cNvPr id="30" name="Rectangle 10"/>
          <p:cNvSpPr>
            <a:spLocks noChangeArrowheads="1"/>
          </p:cNvSpPr>
          <p:nvPr/>
        </p:nvSpPr>
        <p:spPr bwMode="auto">
          <a:xfrm>
            <a:off x="5605512" y="4801144"/>
            <a:ext cx="1371600" cy="4286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id-ID" sz="24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PM</a:t>
            </a:r>
            <a:endParaRPr lang="en-US" sz="2400" b="1" dirty="0"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</p:txBody>
      </p:sp>
      <p:sp>
        <p:nvSpPr>
          <p:cNvPr id="32" name="Rectangle 8"/>
          <p:cNvSpPr>
            <a:spLocks noChangeArrowheads="1"/>
          </p:cNvSpPr>
          <p:nvPr/>
        </p:nvSpPr>
        <p:spPr bwMode="auto">
          <a:xfrm>
            <a:off x="3276600" y="1524000"/>
            <a:ext cx="2743200" cy="53340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id-ID" b="1" dirty="0" smtClean="0">
                <a:solidFill>
                  <a:srgbClr val="000066"/>
                </a:solidFill>
              </a:rPr>
              <a:t>Indeks Kesehatan (IKU)</a:t>
            </a:r>
            <a:endParaRPr lang="en-US" b="1" dirty="0">
              <a:solidFill>
                <a:srgbClr val="000066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5494" y="218497"/>
            <a:ext cx="91430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Indikator Bidang Kesehatan sebagai arah pembangunan bidang kesehatan 2018 - 2023</a:t>
            </a:r>
            <a:endParaRPr lang="id-ID" dirty="0"/>
          </a:p>
        </p:txBody>
      </p:sp>
      <p:sp>
        <p:nvSpPr>
          <p:cNvPr id="34" name="Rounded Rectangle 33"/>
          <p:cNvSpPr/>
          <p:nvPr/>
        </p:nvSpPr>
        <p:spPr>
          <a:xfrm rot="10800000">
            <a:off x="179512" y="574086"/>
            <a:ext cx="7799014" cy="5879249"/>
          </a:xfrm>
          <a:prstGeom prst="roundRect">
            <a:avLst/>
          </a:prstGeom>
          <a:noFill/>
          <a:ln w="571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5" name="Rectangle 34"/>
          <p:cNvSpPr/>
          <p:nvPr/>
        </p:nvSpPr>
        <p:spPr>
          <a:xfrm>
            <a:off x="8316416" y="1006928"/>
            <a:ext cx="432048" cy="53338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wordArtVert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1200" b="1" dirty="0" smtClean="0">
                <a:solidFill>
                  <a:schemeClr val="bg1"/>
                </a:solidFill>
              </a:rPr>
              <a:t>Derajat kesehatan masy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36" name="Rounded Rectangle 35"/>
          <p:cNvSpPr/>
          <p:nvPr/>
        </p:nvSpPr>
        <p:spPr>
          <a:xfrm rot="10800000">
            <a:off x="506786" y="3673859"/>
            <a:ext cx="7799014" cy="993936"/>
          </a:xfrm>
          <a:prstGeom prst="roundRect">
            <a:avLst/>
          </a:prstGeom>
          <a:noFill/>
          <a:ln w="571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2121340" y="6488668"/>
            <a:ext cx="3776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DENGAN GEMPITA DAN RAHAYU.....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74318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10" dur="5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ChangeArrowheads="1"/>
          </p:cNvSpPr>
          <p:nvPr/>
        </p:nvSpPr>
        <p:spPr bwMode="auto">
          <a:xfrm>
            <a:off x="1143000" y="215900"/>
            <a:ext cx="10073879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7" tIns="45710" rIns="91417" bIns="45710" anchor="ctr">
            <a:spAutoFit/>
          </a:bodyPr>
          <a:lstStyle/>
          <a:p>
            <a:pPr eaLnBrk="1" hangingPunct="1"/>
            <a:endParaRPr lang="en-US" altLang="en-US"/>
          </a:p>
        </p:txBody>
      </p:sp>
      <p:sp>
        <p:nvSpPr>
          <p:cNvPr id="60419" name="Slide Number Placeholder 2"/>
          <p:cNvSpPr>
            <a:spLocks noGrp="1"/>
          </p:cNvSpPr>
          <p:nvPr>
            <p:ph type="sldNum" sz="quarter" idx="12"/>
          </p:nvPr>
        </p:nvSpPr>
        <p:spPr bwMode="auto">
          <a:xfrm>
            <a:off x="6553200" y="6356351"/>
            <a:ext cx="213360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457200"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defTabSz="457200"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defTabSz="457200"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defTabSz="457200"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defTabSz="457200"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defTabSz="457200"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defTabSz="457200"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defTabSz="457200"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defTabSz="457200"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A970A5BD-DD0C-4089-810F-E1AC984CC420}" type="slidenum">
              <a:rPr lang="id-ID" altLang="en-US" sz="1200" smtClean="0">
                <a:solidFill>
                  <a:srgbClr val="898989"/>
                </a:solidFill>
                <a:ea typeface="ＭＳ Ｐゴシック" pitchFamily="34" charset="-128"/>
              </a:rPr>
              <a:pPr/>
              <a:t>14</a:t>
            </a:fld>
            <a:endParaRPr lang="id-ID" altLang="en-US" sz="1200" smtClean="0">
              <a:solidFill>
                <a:srgbClr val="898989"/>
              </a:solidFill>
              <a:ea typeface="ＭＳ Ｐゴシック" pitchFamily="34" charset="-128"/>
            </a:endParaRPr>
          </a:p>
        </p:txBody>
      </p:sp>
      <p:sp>
        <p:nvSpPr>
          <p:cNvPr id="26629" name="TextBox 3"/>
          <p:cNvSpPr txBox="1">
            <a:spLocks noChangeArrowheads="1"/>
          </p:cNvSpPr>
          <p:nvPr/>
        </p:nvSpPr>
        <p:spPr bwMode="auto">
          <a:xfrm>
            <a:off x="678657" y="1395414"/>
            <a:ext cx="4188619" cy="2323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7" tIns="45710" rIns="91417" bIns="45710">
            <a:spAutoFit/>
          </a:bodyPr>
          <a:lstStyle>
            <a:lvl1pPr defTabSz="457200"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defTabSz="457200"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defTabSz="457200"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defTabSz="457200"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defTabSz="457200"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defTabSz="457200"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defTabSz="457200"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defTabSz="457200"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defTabSz="457200"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US" altLang="en-US" sz="2000">
                <a:solidFill>
                  <a:srgbClr val="FF0000"/>
                </a:solidFill>
                <a:latin typeface="Berlin Sans FB Demi" pitchFamily="34" charset="0"/>
              </a:rPr>
              <a:t>PENDEKATAN </a:t>
            </a:r>
            <a:endParaRPr lang="id-ID" altLang="en-US" sz="2000">
              <a:solidFill>
                <a:srgbClr val="FF0000"/>
              </a:solidFill>
              <a:latin typeface="Berlin Sans FB Demi" pitchFamily="34" charset="0"/>
            </a:endParaRPr>
          </a:p>
          <a:p>
            <a:pPr eaLnBrk="1" hangingPunct="1"/>
            <a:r>
              <a:rPr lang="en-US" altLang="en-US" sz="2000" i="1">
                <a:solidFill>
                  <a:srgbClr val="FF0000"/>
                </a:solidFill>
                <a:latin typeface="Berlin Sans FB Demi" pitchFamily="34" charset="0"/>
              </a:rPr>
              <a:t>“CONTINUUM OF CARE”</a:t>
            </a:r>
            <a:r>
              <a:rPr lang="id-ID" altLang="en-US" sz="2000" i="1">
                <a:solidFill>
                  <a:srgbClr val="FF0000"/>
                </a:solidFill>
                <a:latin typeface="Berlin Sans FB Demi" pitchFamily="34" charset="0"/>
              </a:rPr>
              <a:t>  </a:t>
            </a:r>
            <a:r>
              <a:rPr lang="en-US" altLang="en-US" sz="2000">
                <a:solidFill>
                  <a:srgbClr val="FF0000"/>
                </a:solidFill>
                <a:latin typeface="Berlin Sans FB Demi" pitchFamily="34" charset="0"/>
              </a:rPr>
              <a:t>&amp; </a:t>
            </a:r>
            <a:r>
              <a:rPr lang="en-US" altLang="en-US" sz="2000" i="1">
                <a:solidFill>
                  <a:srgbClr val="FF0000"/>
                </a:solidFill>
                <a:latin typeface="Berlin Sans FB Demi" pitchFamily="34" charset="0"/>
              </a:rPr>
              <a:t>“LIFE CYCLE”</a:t>
            </a:r>
          </a:p>
          <a:p>
            <a:pPr eaLnBrk="1" hangingPunct="1"/>
            <a:r>
              <a:rPr lang="id-ID" altLang="en-US" sz="1400">
                <a:latin typeface="Berlin Sans FB Demi" pitchFamily="34" charset="0"/>
              </a:rPr>
              <a:t> </a:t>
            </a:r>
            <a:r>
              <a:rPr lang="en-US" altLang="en-US" sz="1400">
                <a:latin typeface="Berlin Sans FB Demi" pitchFamily="34" charset="0"/>
              </a:rPr>
              <a:t>BERKESINAMBUNGAN &amp; THD SELURUH TAHAPAN</a:t>
            </a:r>
          </a:p>
          <a:p>
            <a:pPr eaLnBrk="1" hangingPunct="1"/>
            <a:r>
              <a:rPr lang="en-US" altLang="en-US" sz="1400">
                <a:latin typeface="Berlin Sans FB Demi" pitchFamily="34" charset="0"/>
              </a:rPr>
              <a:t>SIKLUS HIDUP MANUSIA</a:t>
            </a:r>
          </a:p>
          <a:p>
            <a:pPr eaLnBrk="1" hangingPunct="1"/>
            <a:endParaRPr lang="en-US" altLang="en-US" sz="1400">
              <a:latin typeface="Berlin Sans FB Demi" pitchFamily="34" charset="0"/>
            </a:endParaRPr>
          </a:p>
          <a:p>
            <a:pPr eaLnBrk="1" hangingPunct="1"/>
            <a:r>
              <a:rPr lang="en-US" altLang="en-US" sz="2900">
                <a:solidFill>
                  <a:srgbClr val="002060"/>
                </a:solidFill>
              </a:rPr>
              <a:t>PENDEKATAN KELUARGA</a:t>
            </a:r>
            <a:endParaRPr lang="id-ID" altLang="en-US" sz="2900">
              <a:solidFill>
                <a:srgbClr val="002060"/>
              </a:solidFill>
            </a:endParaRPr>
          </a:p>
        </p:txBody>
      </p:sp>
      <p:sp>
        <p:nvSpPr>
          <p:cNvPr id="60421" name="TextBox 1"/>
          <p:cNvSpPr txBox="1">
            <a:spLocks noChangeArrowheads="1"/>
          </p:cNvSpPr>
          <p:nvPr/>
        </p:nvSpPr>
        <p:spPr bwMode="auto">
          <a:xfrm>
            <a:off x="333457" y="212953"/>
            <a:ext cx="6354191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457200"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defTabSz="457200"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defTabSz="457200"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defTabSz="457200"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defTabSz="457200"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defTabSz="457200"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defTabSz="457200"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defTabSz="457200"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defTabSz="457200"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US" altLang="en-US" sz="2000" dirty="0"/>
              <a:t>PENCATATAN &amp; PELAPORAN MENCAKUP SELURUH PELAYANAN DI PUSKESMAS</a:t>
            </a:r>
          </a:p>
          <a:p>
            <a:pPr eaLnBrk="1" hangingPunct="1"/>
            <a:r>
              <a:rPr lang="en-US" altLang="en-US" sz="2000" dirty="0"/>
              <a:t>SECARA TERPADU MELALUI SISTEM INFORMASI </a:t>
            </a:r>
            <a:r>
              <a:rPr lang="id-ID" altLang="en-US" sz="2000" dirty="0" smtClean="0"/>
              <a:t>KESEHATAN</a:t>
            </a:r>
            <a:endParaRPr lang="en-US" altLang="en-US" sz="2000" dirty="0"/>
          </a:p>
        </p:txBody>
      </p:sp>
      <p:grpSp>
        <p:nvGrpSpPr>
          <p:cNvPr id="60422" name="Group 2"/>
          <p:cNvGrpSpPr>
            <a:grpSpLocks/>
          </p:cNvGrpSpPr>
          <p:nvPr/>
        </p:nvGrpSpPr>
        <p:grpSpPr bwMode="auto">
          <a:xfrm>
            <a:off x="827584" y="598488"/>
            <a:ext cx="7272808" cy="5994400"/>
            <a:chOff x="569384" y="598488"/>
            <a:chExt cx="11233149" cy="5994400"/>
          </a:xfrm>
        </p:grpSpPr>
        <p:pic>
          <p:nvPicPr>
            <p:cNvPr id="60423" name="Picture 1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9384" y="598488"/>
              <a:ext cx="11233149" cy="5994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0424" name="Picture 2" descr="https://gigaom.com/wp-content/uploads/sites/1/2014/01/russian-couple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14677" y="1044326"/>
              <a:ext cx="811631" cy="6400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9" name="Rounded Rectangle 8"/>
          <p:cNvSpPr/>
          <p:nvPr/>
        </p:nvSpPr>
        <p:spPr>
          <a:xfrm rot="10800000">
            <a:off x="467544" y="1087438"/>
            <a:ext cx="7920880" cy="5334000"/>
          </a:xfrm>
          <a:prstGeom prst="roundRect">
            <a:avLst/>
          </a:prstGeom>
          <a:noFill/>
          <a:ln w="571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8532440" y="1734334"/>
            <a:ext cx="517161" cy="39695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wordArtVert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>
                <a:solidFill>
                  <a:srgbClr val="C00000"/>
                </a:solidFill>
              </a:rPr>
              <a:t>DATA</a:t>
            </a:r>
          </a:p>
        </p:txBody>
      </p:sp>
    </p:spTree>
    <p:extLst>
      <p:ext uri="{BB962C8B-B14F-4D97-AF65-F5344CB8AC3E}">
        <p14:creationId xmlns:p14="http://schemas.microsoft.com/office/powerpoint/2010/main" val="3345799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266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1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15" dur="5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9" grpId="0"/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Bu Anna\New folder\Foto Sekretariatan\IMG_6698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7243"/>
            <a:ext cx="475252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691680" y="5613047"/>
            <a:ext cx="4752528" cy="120032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9050"/>
            </a:sp3d>
          </a:bodyPr>
          <a:lstStyle/>
          <a:p>
            <a:pPr algn="ctr"/>
            <a:r>
              <a:rPr lang="en-US" sz="3600" dirty="0" smtClean="0">
                <a:solidFill>
                  <a:srgbClr val="00B050"/>
                </a:solidFill>
                <a:effectLst>
                  <a:glow>
                    <a:schemeClr val="accent1">
                      <a:alpha val="97000"/>
                    </a:schemeClr>
                  </a:glow>
                  <a:reflection endPos="0" dist="50800" dir="5400000" sy="-100000" algn="bl" rotWithShape="0"/>
                </a:effectLst>
                <a:latin typeface="Blackadder ITC" pitchFamily="82" charset="0"/>
              </a:rPr>
              <a:t>Para </a:t>
            </a:r>
            <a:r>
              <a:rPr lang="en-US" sz="3600" dirty="0" err="1" smtClean="0">
                <a:solidFill>
                  <a:srgbClr val="00B050"/>
                </a:solidFill>
                <a:effectLst>
                  <a:glow>
                    <a:schemeClr val="accent1">
                      <a:alpha val="97000"/>
                    </a:schemeClr>
                  </a:glow>
                  <a:reflection endPos="0" dist="50800" dir="5400000" sy="-100000" algn="bl" rotWithShape="0"/>
                </a:effectLst>
                <a:latin typeface="Blackadder ITC" pitchFamily="82" charset="0"/>
              </a:rPr>
              <a:t>Inohong</a:t>
            </a:r>
            <a:r>
              <a:rPr lang="en-US" sz="3600" dirty="0" smtClean="0">
                <a:solidFill>
                  <a:srgbClr val="00B050"/>
                </a:solidFill>
                <a:effectLst>
                  <a:glow>
                    <a:schemeClr val="accent1">
                      <a:alpha val="97000"/>
                    </a:schemeClr>
                  </a:glow>
                  <a:reflection endPos="0" dist="50800" dir="5400000" sy="-100000" algn="bl" rotWithShape="0"/>
                </a:effectLst>
                <a:latin typeface="Blackadder ITC" pitchFamily="82" charset="0"/>
              </a:rPr>
              <a:t> </a:t>
            </a:r>
            <a:r>
              <a:rPr lang="en-US" sz="3600" dirty="0" err="1" smtClean="0">
                <a:solidFill>
                  <a:srgbClr val="00B050"/>
                </a:solidFill>
                <a:effectLst>
                  <a:glow>
                    <a:schemeClr val="accent1">
                      <a:alpha val="97000"/>
                    </a:schemeClr>
                  </a:glow>
                  <a:reflection endPos="0" dist="50800" dir="5400000" sy="-100000" algn="bl" rotWithShape="0"/>
                </a:effectLst>
                <a:latin typeface="Blackadder ITC" pitchFamily="82" charset="0"/>
              </a:rPr>
              <a:t>Sekretariat</a:t>
            </a:r>
            <a:r>
              <a:rPr lang="en-US" sz="3600" dirty="0" smtClean="0">
                <a:solidFill>
                  <a:srgbClr val="00B050"/>
                </a:solidFill>
                <a:effectLst>
                  <a:glow>
                    <a:schemeClr val="accent1">
                      <a:alpha val="97000"/>
                    </a:schemeClr>
                  </a:glow>
                  <a:reflection endPos="0" dist="50800" dir="5400000" sy="-100000" algn="bl" rotWithShape="0"/>
                </a:effectLst>
                <a:latin typeface="Blackadder ITC" pitchFamily="82" charset="0"/>
              </a:rPr>
              <a:t> </a:t>
            </a:r>
            <a:r>
              <a:rPr lang="en-US" sz="3600" dirty="0" err="1" smtClean="0">
                <a:solidFill>
                  <a:srgbClr val="00B050"/>
                </a:solidFill>
                <a:effectLst>
                  <a:glow>
                    <a:schemeClr val="accent1">
                      <a:alpha val="97000"/>
                    </a:schemeClr>
                  </a:glow>
                  <a:reflection endPos="0" dist="50800" dir="5400000" sy="-100000" algn="bl" rotWithShape="0"/>
                </a:effectLst>
                <a:latin typeface="Blackadder ITC" pitchFamily="82" charset="0"/>
              </a:rPr>
              <a:t>Dinkes</a:t>
            </a:r>
            <a:r>
              <a:rPr lang="en-US" sz="3600" dirty="0" smtClean="0">
                <a:solidFill>
                  <a:srgbClr val="00B050"/>
                </a:solidFill>
                <a:effectLst>
                  <a:glow>
                    <a:schemeClr val="accent1">
                      <a:alpha val="97000"/>
                    </a:schemeClr>
                  </a:glow>
                  <a:reflection endPos="0" dist="50800" dir="5400000" sy="-100000" algn="bl" rotWithShape="0"/>
                </a:effectLst>
                <a:latin typeface="Blackadder ITC" pitchFamily="82" charset="0"/>
              </a:rPr>
              <a:t> </a:t>
            </a:r>
            <a:r>
              <a:rPr lang="en-US" sz="3600" dirty="0" err="1" smtClean="0">
                <a:solidFill>
                  <a:srgbClr val="00B050"/>
                </a:solidFill>
                <a:effectLst>
                  <a:glow>
                    <a:schemeClr val="accent1">
                      <a:alpha val="97000"/>
                    </a:schemeClr>
                  </a:glow>
                  <a:reflection endPos="0" dist="50800" dir="5400000" sy="-100000" algn="bl" rotWithShape="0"/>
                </a:effectLst>
                <a:latin typeface="Blackadder ITC" pitchFamily="82" charset="0"/>
              </a:rPr>
              <a:t>Kab</a:t>
            </a:r>
            <a:r>
              <a:rPr lang="en-US" sz="3600" dirty="0" smtClean="0">
                <a:solidFill>
                  <a:srgbClr val="00B050"/>
                </a:solidFill>
                <a:effectLst>
                  <a:glow>
                    <a:schemeClr val="accent1">
                      <a:alpha val="97000"/>
                    </a:schemeClr>
                  </a:glow>
                  <a:reflection endPos="0" dist="50800" dir="5400000" sy="-100000" algn="bl" rotWithShape="0"/>
                </a:effectLst>
                <a:latin typeface="Blackadder ITC" pitchFamily="82" charset="0"/>
              </a:rPr>
              <a:t>. </a:t>
            </a:r>
            <a:r>
              <a:rPr lang="en-US" sz="3600" dirty="0" err="1" smtClean="0">
                <a:solidFill>
                  <a:srgbClr val="00B050"/>
                </a:solidFill>
                <a:effectLst>
                  <a:glow>
                    <a:schemeClr val="accent1">
                      <a:alpha val="97000"/>
                    </a:schemeClr>
                  </a:glow>
                  <a:reflection endPos="0" dist="50800" dir="5400000" sy="-100000" algn="bl" rotWithShape="0"/>
                </a:effectLst>
                <a:latin typeface="Blackadder ITC" pitchFamily="82" charset="0"/>
              </a:rPr>
              <a:t>Sumedang</a:t>
            </a:r>
            <a:endParaRPr lang="en-US" sz="3600" dirty="0">
              <a:solidFill>
                <a:srgbClr val="00B050"/>
              </a:solidFill>
              <a:effectLst>
                <a:glow>
                  <a:schemeClr val="accent1">
                    <a:alpha val="97000"/>
                  </a:schemeClr>
                </a:glow>
                <a:reflection endPos="0" dist="50800" dir="5400000" sy="-100000" algn="bl" rotWithShape="0"/>
              </a:effectLst>
              <a:latin typeface="Blackadder ITC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8893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 descr="D:\Bu Anna\New folder\Foto Sekretariatan\IMG_6706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5241" y="-99392"/>
            <a:ext cx="496855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445940" y="5012177"/>
            <a:ext cx="543416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 smtClean="0">
                <a:solidFill>
                  <a:srgbClr val="FFC000"/>
                </a:solidFill>
                <a:latin typeface="Algerian" pitchFamily="82" charset="0"/>
              </a:rPr>
              <a:t>Bergaya</a:t>
            </a:r>
            <a:r>
              <a:rPr lang="en-US" sz="2400" dirty="0" smtClean="0">
                <a:solidFill>
                  <a:srgbClr val="FFC000"/>
                </a:solidFill>
                <a:latin typeface="Algerian" pitchFamily="82" charset="0"/>
              </a:rPr>
              <a:t> </a:t>
            </a:r>
          </a:p>
          <a:p>
            <a:pPr algn="ctr"/>
            <a:r>
              <a:rPr lang="en-US" sz="2400" dirty="0" smtClean="0">
                <a:solidFill>
                  <a:srgbClr val="FFC000"/>
                </a:solidFill>
                <a:latin typeface="Algerian" pitchFamily="82" charset="0"/>
              </a:rPr>
              <a:t>Di</a:t>
            </a:r>
          </a:p>
          <a:p>
            <a:pPr algn="ctr"/>
            <a:r>
              <a:rPr lang="en-US" sz="2400" dirty="0" smtClean="0">
                <a:solidFill>
                  <a:srgbClr val="FFC000"/>
                </a:solidFill>
                <a:latin typeface="Algerian" pitchFamily="82" charset="0"/>
              </a:rPr>
              <a:t> </a:t>
            </a:r>
            <a:r>
              <a:rPr lang="en-US" sz="2400" dirty="0" err="1">
                <a:solidFill>
                  <a:srgbClr val="FFC000"/>
                </a:solidFill>
                <a:latin typeface="Algerian" pitchFamily="82" charset="0"/>
              </a:rPr>
              <a:t>R</a:t>
            </a:r>
            <a:r>
              <a:rPr lang="en-US" sz="2400" dirty="0" err="1" smtClean="0">
                <a:solidFill>
                  <a:srgbClr val="FFC000"/>
                </a:solidFill>
                <a:latin typeface="Algerian" pitchFamily="82" charset="0"/>
              </a:rPr>
              <a:t>uang</a:t>
            </a:r>
            <a:r>
              <a:rPr lang="en-US" sz="2400" dirty="0" smtClean="0">
                <a:solidFill>
                  <a:srgbClr val="FFC000"/>
                </a:solidFill>
                <a:latin typeface="Algerian" pitchFamily="82" charset="0"/>
              </a:rPr>
              <a:t> </a:t>
            </a:r>
            <a:r>
              <a:rPr lang="en-US" sz="2400" dirty="0" err="1">
                <a:solidFill>
                  <a:srgbClr val="FFC000"/>
                </a:solidFill>
                <a:latin typeface="Algerian" pitchFamily="82" charset="0"/>
              </a:rPr>
              <a:t>K</a:t>
            </a:r>
            <a:r>
              <a:rPr lang="en-US" sz="2400" dirty="0" err="1" smtClean="0">
                <a:solidFill>
                  <a:srgbClr val="FFC000"/>
                </a:solidFill>
                <a:latin typeface="Algerian" pitchFamily="82" charset="0"/>
              </a:rPr>
              <a:t>erja</a:t>
            </a:r>
            <a:r>
              <a:rPr lang="en-US" sz="2400" dirty="0" smtClean="0">
                <a:solidFill>
                  <a:srgbClr val="FFC000"/>
                </a:solidFill>
                <a:latin typeface="Algerian" pitchFamily="82" charset="0"/>
              </a:rPr>
              <a:t> SEKDIS</a:t>
            </a:r>
            <a:endParaRPr lang="en-US" sz="2400" dirty="0">
              <a:solidFill>
                <a:srgbClr val="FFC000"/>
              </a:solidFill>
              <a:latin typeface="Algerian" pitchFamily="8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725241" y="6212506"/>
            <a:ext cx="4968552" cy="546101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1603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:\Bu Anna\New folder\Foto Sekretariatan\IMG_6704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244" y="-99392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-108520" y="5723964"/>
            <a:ext cx="9721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rgbClr val="FF0000"/>
                </a:solidFill>
                <a:latin typeface="Goudy Stout" pitchFamily="18" charset="0"/>
              </a:rPr>
              <a:t>Tetap</a:t>
            </a:r>
            <a:r>
              <a:rPr lang="en-US" dirty="0" smtClean="0">
                <a:solidFill>
                  <a:srgbClr val="FF0000"/>
                </a:solidFill>
                <a:latin typeface="Goudy Stout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Goudy Stout" pitchFamily="18" charset="0"/>
              </a:rPr>
              <a:t>Optimis</a:t>
            </a:r>
            <a:r>
              <a:rPr lang="en-US" dirty="0" smtClean="0">
                <a:solidFill>
                  <a:srgbClr val="FF0000"/>
                </a:solidFill>
                <a:latin typeface="Goudy Stout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Goudy Stout" pitchFamily="18" charset="0"/>
              </a:rPr>
              <a:t>Menyongsong</a:t>
            </a:r>
            <a:r>
              <a:rPr lang="en-US" dirty="0" smtClean="0">
                <a:solidFill>
                  <a:srgbClr val="FF0000"/>
                </a:solidFill>
                <a:latin typeface="Goudy Stout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Goudy Stout" pitchFamily="18" charset="0"/>
              </a:rPr>
              <a:t>Hari</a:t>
            </a:r>
            <a:r>
              <a:rPr lang="en-US" dirty="0" smtClean="0">
                <a:solidFill>
                  <a:srgbClr val="FF0000"/>
                </a:solidFill>
                <a:latin typeface="Goudy Stout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Goudy Stout" pitchFamily="18" charset="0"/>
              </a:rPr>
              <a:t>Esok</a:t>
            </a:r>
            <a:endParaRPr lang="en-US" dirty="0">
              <a:solidFill>
                <a:srgbClr val="FF0000"/>
              </a:solidFill>
              <a:latin typeface="Goudy Stout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6021288"/>
            <a:ext cx="9144000" cy="83671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2301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t3.gstatic.com/images?q=tbn:ANd9GcSknBQY4zvyqK510iAmz-HDJy7sV6rMQBtvLx9qjqC3yy0j-1q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1907704" y="3175992"/>
            <a:ext cx="5832648" cy="1981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  <a:sp3d extrusionH="57150">
              <a:bevelT w="38100" h="38100" prst="relaxedInset"/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id-ID" sz="7200" dirty="0" smtClean="0">
                <a:solidFill>
                  <a:srgbClr val="FF0000"/>
                </a:solidFill>
                <a:effectLst>
                  <a:glow rad="127000">
                    <a:schemeClr val="accent1">
                      <a:alpha val="97000"/>
                    </a:schemeClr>
                  </a:glow>
                  <a:reflection endPos="0" dist="50800" dir="5400000" sy="-100000" algn="bl" rotWithShape="0"/>
                </a:effectLst>
                <a:latin typeface="Brush Script Std" pitchFamily="66" charset="0"/>
              </a:rPr>
              <a:t>Sekian</a:t>
            </a:r>
            <a:r>
              <a:rPr lang="id-ID" sz="7200" dirty="0" smtClean="0">
                <a:solidFill>
                  <a:srgbClr val="005024"/>
                </a:solidFill>
                <a:effectLst>
                  <a:glow rad="127000">
                    <a:schemeClr val="accent1">
                      <a:alpha val="97000"/>
                    </a:schemeClr>
                  </a:glow>
                  <a:reflection endPos="0" dist="50800" dir="5400000" sy="-100000" algn="bl" rotWithShape="0"/>
                </a:effectLst>
                <a:latin typeface="Brush Script Std" pitchFamily="66" charset="0"/>
              </a:rPr>
              <a:t/>
            </a:r>
            <a:br>
              <a:rPr lang="id-ID" sz="7200" dirty="0" smtClean="0">
                <a:solidFill>
                  <a:srgbClr val="005024"/>
                </a:solidFill>
                <a:effectLst>
                  <a:glow rad="127000">
                    <a:schemeClr val="accent1">
                      <a:alpha val="97000"/>
                    </a:schemeClr>
                  </a:glow>
                  <a:reflection endPos="0" dist="50800" dir="5400000" sy="-100000" algn="bl" rotWithShape="0"/>
                </a:effectLst>
                <a:latin typeface="Brush Script Std" pitchFamily="66" charset="0"/>
              </a:rPr>
            </a:br>
            <a:r>
              <a:rPr lang="en-US" sz="7200" dirty="0" err="1" smtClean="0">
                <a:solidFill>
                  <a:srgbClr val="92D050"/>
                </a:solidFill>
                <a:effectLst>
                  <a:glow rad="127000">
                    <a:schemeClr val="accent1">
                      <a:alpha val="97000"/>
                    </a:schemeClr>
                  </a:glow>
                  <a:reflection endPos="0" dist="50800" dir="5400000" sy="-100000" algn="bl" rotWithShape="0"/>
                </a:effectLst>
                <a:latin typeface="Brush Script Std" pitchFamily="66" charset="0"/>
              </a:rPr>
              <a:t>Hatur</a:t>
            </a:r>
            <a:r>
              <a:rPr lang="en-US" sz="7200" dirty="0" smtClean="0">
                <a:solidFill>
                  <a:srgbClr val="92D050"/>
                </a:solidFill>
                <a:effectLst>
                  <a:glow rad="127000">
                    <a:schemeClr val="accent1">
                      <a:alpha val="97000"/>
                    </a:schemeClr>
                  </a:glow>
                  <a:reflection endPos="0" dist="50800" dir="5400000" sy="-100000" algn="bl" rotWithShape="0"/>
                </a:effectLst>
                <a:latin typeface="Brush Script Std" pitchFamily="66" charset="0"/>
              </a:rPr>
              <a:t> </a:t>
            </a:r>
            <a:r>
              <a:rPr lang="en-US" sz="7200" dirty="0" err="1" smtClean="0">
                <a:solidFill>
                  <a:srgbClr val="92D050"/>
                </a:solidFill>
                <a:effectLst>
                  <a:glow rad="127000">
                    <a:schemeClr val="accent1">
                      <a:alpha val="97000"/>
                    </a:schemeClr>
                  </a:glow>
                  <a:reflection endPos="0" dist="50800" dir="5400000" sy="-100000" algn="bl" rotWithShape="0"/>
                </a:effectLst>
                <a:latin typeface="Brush Script Std" pitchFamily="66" charset="0"/>
              </a:rPr>
              <a:t>Nuhun</a:t>
            </a:r>
            <a:endParaRPr lang="id-ID" sz="7200" dirty="0">
              <a:solidFill>
                <a:srgbClr val="92D050"/>
              </a:solidFill>
              <a:effectLst>
                <a:glow rad="127000">
                  <a:schemeClr val="accent1">
                    <a:alpha val="97000"/>
                  </a:schemeClr>
                </a:glow>
                <a:reflection endPos="0" dist="50800" dir="5400000" sy="-100000" algn="bl" rotWithShape="0"/>
              </a:effectLst>
              <a:latin typeface="Brush Script Std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7659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677</TotalTime>
  <Words>1116</Words>
  <Application>Microsoft Office PowerPoint</Application>
  <PresentationFormat>On-screen Show (4:3)</PresentationFormat>
  <Paragraphs>113</Paragraphs>
  <Slides>18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31" baseType="lpstr">
      <vt:lpstr>ＭＳ Ｐゴシック</vt:lpstr>
      <vt:lpstr>Algerian</vt:lpstr>
      <vt:lpstr>Arial</vt:lpstr>
      <vt:lpstr>Berlin Sans FB Demi</vt:lpstr>
      <vt:lpstr>Blackadder ITC</vt:lpstr>
      <vt:lpstr>Brush Script Std</vt:lpstr>
      <vt:lpstr>Calibri</vt:lpstr>
      <vt:lpstr>Comic Sans MS</vt:lpstr>
      <vt:lpstr>Goudy Stout</vt:lpstr>
      <vt:lpstr>Trebuchet MS</vt:lpstr>
      <vt:lpstr>Wingdings</vt:lpstr>
      <vt:lpstr>Wingdings 2</vt:lpstr>
      <vt:lpstr>Opulent</vt:lpstr>
      <vt:lpstr>capaian Program Bidang Kesehatan s/d tahun 2017</vt:lpstr>
      <vt:lpstr>CAPAIAN KEBERHASILAN urusan kesehatan s/d akhir tahun 2017</vt:lpstr>
      <vt:lpstr>PowerPoint Presentation</vt:lpstr>
      <vt:lpstr>prestasi yang diraih melalui Dinas Kesehatan Kabupaten Sumedang sejak tahun 2013 antara lain </vt:lpstr>
      <vt:lpstr>PowerPoint Presentation</vt:lpstr>
      <vt:lpstr>Beberapa inovasi yang dikembangkan oleh Dinas Kesehatan Kabupaten Sumedang dalam upaya meningkatkan cakupan dan akses mutu layanan kepada masyarakat antara lain :</vt:lpstr>
      <vt:lpstr>PowerPoint Presentation</vt:lpstr>
      <vt:lpstr>Program Unggulan 2018 – 2023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Profil Desa Intervensi Stunting  Pemetaan Logistik, Tenaga, Sasaran</dc:title>
  <dc:creator>Windows User</dc:creator>
  <cp:lastModifiedBy>user</cp:lastModifiedBy>
  <cp:revision>125</cp:revision>
  <dcterms:created xsi:type="dcterms:W3CDTF">2018-02-06T19:26:39Z</dcterms:created>
  <dcterms:modified xsi:type="dcterms:W3CDTF">2018-02-09T11:05:04Z</dcterms:modified>
</cp:coreProperties>
</file>