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3"/>
  </p:notesMasterIdLst>
  <p:handoutMasterIdLst>
    <p:handoutMasterId r:id="rId24"/>
  </p:handoutMasterIdLst>
  <p:sldIdLst>
    <p:sldId id="611" r:id="rId3"/>
    <p:sldId id="256" r:id="rId4"/>
    <p:sldId id="604" r:id="rId5"/>
    <p:sldId id="605" r:id="rId6"/>
    <p:sldId id="609" r:id="rId7"/>
    <p:sldId id="606" r:id="rId8"/>
    <p:sldId id="607" r:id="rId9"/>
    <p:sldId id="608" r:id="rId10"/>
    <p:sldId id="610" r:id="rId11"/>
    <p:sldId id="318" r:id="rId12"/>
    <p:sldId id="600" r:id="rId13"/>
    <p:sldId id="602" r:id="rId14"/>
    <p:sldId id="372" r:id="rId15"/>
    <p:sldId id="586" r:id="rId16"/>
    <p:sldId id="575" r:id="rId17"/>
    <p:sldId id="597" r:id="rId18"/>
    <p:sldId id="596" r:id="rId19"/>
    <p:sldId id="599" r:id="rId20"/>
    <p:sldId id="603" r:id="rId21"/>
    <p:sldId id="356" r:id="rId22"/>
  </p:sldIdLst>
  <p:sldSz cx="12192000" cy="6858000"/>
  <p:notesSz cx="7102475" cy="12131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lamat Datang" id="{E75E278A-FF0E-49A4-B170-79828D63BBAD}">
          <p14:sldIdLst>
            <p14:sldId id="611"/>
            <p14:sldId id="256"/>
            <p14:sldId id="604"/>
            <p14:sldId id="605"/>
            <p14:sldId id="609"/>
            <p14:sldId id="606"/>
            <p14:sldId id="607"/>
            <p14:sldId id="608"/>
            <p14:sldId id="610"/>
            <p14:sldId id="318"/>
            <p14:sldId id="600"/>
            <p14:sldId id="602"/>
            <p14:sldId id="372"/>
            <p14:sldId id="586"/>
            <p14:sldId id="575"/>
            <p14:sldId id="597"/>
            <p14:sldId id="596"/>
            <p14:sldId id="599"/>
            <p14:sldId id="603"/>
            <p14:sldId id="356"/>
          </p14:sldIdLst>
        </p14:section>
        <p14:section name="Desain, Beri Kesan, Bekerja Bersama" id="{B9B51309-D148-4332-87C2-07BE32FBCA3B}">
          <p14:sldIdLst/>
        </p14:section>
        <p14:section name="Pelajari Selengkapnya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462F"/>
    <a:srgbClr val="D24726"/>
    <a:srgbClr val="FFFFFF"/>
    <a:srgbClr val="D2B4A6"/>
    <a:srgbClr val="734F29"/>
    <a:srgbClr val="AEB785"/>
    <a:srgbClr val="EFD5A2"/>
    <a:srgbClr val="3B3026"/>
    <a:srgbClr val="ECE1CA"/>
    <a:srgbClr val="795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Gaya Medium 2 - Aks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Gaya Tema 2 - Akse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Gaya Tema 1 - Akse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79" autoAdjust="0"/>
    <p:restoredTop sz="94280" autoAdjust="0"/>
  </p:normalViewPr>
  <p:slideViewPr>
    <p:cSldViewPr snapToGrid="0">
      <p:cViewPr>
        <p:scale>
          <a:sx n="75" d="100"/>
          <a:sy n="75" d="100"/>
        </p:scale>
        <p:origin x="-744" y="-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68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image" Target="../media/image32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image" Target="../media/image3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03B89-59F0-4C4F-8045-D81A1E7BF836}" type="doc">
      <dgm:prSet loTypeId="urn:microsoft.com/office/officeart/2005/8/layout/vList4#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CABE9AA-1A8D-4933-B00A-B80FC9925324}">
      <dgm:prSet phldrT="[Text]" custT="1"/>
      <dgm:spPr/>
      <dgm:t>
        <a:bodyPr/>
        <a:lstStyle/>
        <a:p>
          <a:pPr marL="357188" indent="0" algn="l"/>
          <a:r>
            <a:rPr lang="en-US" sz="2400" b="1" dirty="0" err="1">
              <a:solidFill>
                <a:schemeClr val="tx1"/>
              </a:solidFill>
            </a:rPr>
            <a:t>Pusat</a:t>
          </a:r>
          <a:r>
            <a:rPr lang="en-US" sz="2400" b="1" dirty="0">
              <a:solidFill>
                <a:schemeClr val="tx1"/>
              </a:solidFill>
            </a:rPr>
            <a:t> (</a:t>
          </a:r>
          <a:r>
            <a:rPr lang="en-US" sz="2400" b="1" dirty="0" err="1">
              <a:solidFill>
                <a:schemeClr val="tx1"/>
              </a:solidFill>
            </a:rPr>
            <a:t>Kemdagri-Ditjen</a:t>
          </a:r>
          <a:r>
            <a:rPr lang="en-US" sz="2400" b="1" dirty="0">
              <a:solidFill>
                <a:schemeClr val="tx1"/>
              </a:solidFill>
            </a:rPr>
            <a:t> </a:t>
          </a:r>
          <a:r>
            <a:rPr lang="en-US" sz="2400" b="1" dirty="0" err="1" smtClean="0">
              <a:solidFill>
                <a:schemeClr val="tx1"/>
              </a:solidFill>
            </a:rPr>
            <a:t>Dukcapil</a:t>
          </a:r>
          <a:r>
            <a:rPr lang="en-US" sz="2400" b="1" dirty="0" smtClean="0">
              <a:solidFill>
                <a:schemeClr val="tx1"/>
              </a:solidFill>
            </a:rPr>
            <a:t>)</a:t>
          </a:r>
        </a:p>
        <a:p>
          <a:pPr marL="357188" indent="0" algn="l"/>
          <a:r>
            <a:rPr lang="en-US" sz="2000" dirty="0" smtClean="0">
              <a:solidFill>
                <a:schemeClr val="tx1"/>
              </a:solidFill>
            </a:rPr>
            <a:t>&gt; </a:t>
          </a:r>
          <a:r>
            <a:rPr lang="en-US" sz="2000" dirty="0" err="1" smtClean="0">
              <a:solidFill>
                <a:schemeClr val="tx1"/>
              </a:solidFill>
            </a:rPr>
            <a:t>Lembaga</a:t>
          </a:r>
          <a:r>
            <a:rPr lang="en-US" sz="2000" dirty="0" smtClean="0">
              <a:solidFill>
                <a:schemeClr val="tx1"/>
              </a:solidFill>
            </a:rPr>
            <a:t> Negara 		&gt; </a:t>
          </a:r>
          <a:r>
            <a:rPr lang="en-US" sz="2000" dirty="0" err="1" smtClean="0">
              <a:solidFill>
                <a:schemeClr val="tx1"/>
              </a:solidFill>
            </a:rPr>
            <a:t>Kementerian</a:t>
          </a:r>
          <a:endParaRPr lang="en-US" sz="2000" dirty="0" smtClean="0">
            <a:solidFill>
              <a:schemeClr val="tx1"/>
            </a:solidFill>
          </a:endParaRPr>
        </a:p>
        <a:p>
          <a:pPr marL="357188" indent="0" algn="l"/>
          <a:r>
            <a:rPr lang="en-US" sz="2000" dirty="0" smtClean="0">
              <a:solidFill>
                <a:schemeClr val="tx1"/>
              </a:solidFill>
            </a:rPr>
            <a:t>&gt; </a:t>
          </a:r>
          <a:r>
            <a:rPr lang="en-US" sz="2000" dirty="0" err="1" smtClean="0">
              <a:solidFill>
                <a:schemeClr val="tx1"/>
              </a:solidFill>
            </a:rPr>
            <a:t>Lembaga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Pemerintah</a:t>
          </a:r>
          <a:r>
            <a:rPr lang="en-US" sz="2000" dirty="0" smtClean="0">
              <a:solidFill>
                <a:schemeClr val="tx1"/>
              </a:solidFill>
            </a:rPr>
            <a:t> Non </a:t>
          </a:r>
          <a:r>
            <a:rPr lang="en-US" sz="2000" dirty="0" err="1" smtClean="0">
              <a:solidFill>
                <a:schemeClr val="tx1"/>
              </a:solidFill>
            </a:rPr>
            <a:t>Departemen</a:t>
          </a:r>
          <a:endParaRPr lang="en-US" sz="2000" dirty="0" smtClean="0">
            <a:solidFill>
              <a:schemeClr val="tx1"/>
            </a:solidFill>
          </a:endParaRPr>
        </a:p>
        <a:p>
          <a:pPr marL="357188" indent="0" algn="l"/>
          <a:r>
            <a:rPr lang="en-US" sz="2000" dirty="0" smtClean="0">
              <a:solidFill>
                <a:schemeClr val="tx1"/>
              </a:solidFill>
            </a:rPr>
            <a:t>&gt; </a:t>
          </a:r>
          <a:r>
            <a:rPr lang="en-US" sz="2000" dirty="0" err="1" smtClean="0">
              <a:solidFill>
                <a:schemeClr val="tx1"/>
              </a:solidFill>
            </a:rPr>
            <a:t>Badan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Hukum</a:t>
          </a:r>
          <a:r>
            <a:rPr lang="en-US" sz="2000" dirty="0" smtClean="0">
              <a:solidFill>
                <a:schemeClr val="tx1"/>
              </a:solidFill>
            </a:rPr>
            <a:t> Indonesia </a:t>
          </a:r>
          <a:r>
            <a:rPr lang="en-US" sz="2000" dirty="0" err="1" smtClean="0">
              <a:solidFill>
                <a:schemeClr val="tx1"/>
              </a:solidFill>
            </a:rPr>
            <a:t>yg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memberikan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layanan</a:t>
          </a:r>
          <a:r>
            <a:rPr lang="en-US" sz="2000" dirty="0" smtClean="0">
              <a:solidFill>
                <a:schemeClr val="tx1"/>
              </a:solidFill>
            </a:rPr>
            <a:t> public </a:t>
          </a:r>
          <a:r>
            <a:rPr lang="en-US" sz="2000" dirty="0" err="1" smtClean="0">
              <a:solidFill>
                <a:schemeClr val="tx1"/>
              </a:solidFill>
            </a:rPr>
            <a:t>tk</a:t>
          </a:r>
          <a:r>
            <a:rPr lang="en-US" sz="2000" dirty="0" smtClean="0">
              <a:solidFill>
                <a:schemeClr val="tx1"/>
              </a:solidFill>
            </a:rPr>
            <a:t> </a:t>
          </a:r>
          <a:r>
            <a:rPr lang="en-US" sz="2000" dirty="0" err="1" smtClean="0">
              <a:solidFill>
                <a:schemeClr val="tx1"/>
              </a:solidFill>
            </a:rPr>
            <a:t>pusat</a:t>
          </a:r>
          <a:endParaRPr lang="en-US" sz="2400" b="1" dirty="0">
            <a:solidFill>
              <a:schemeClr val="tx1"/>
            </a:solidFill>
          </a:endParaRPr>
        </a:p>
      </dgm:t>
    </dgm:pt>
    <dgm:pt modelId="{04A83FA2-6697-48A7-A639-6D526617A8C1}" type="parTrans" cxnId="{42FA3BC0-FDC3-4825-8FD7-4F2BEF338D9B}">
      <dgm:prSet/>
      <dgm:spPr/>
      <dgm:t>
        <a:bodyPr/>
        <a:lstStyle/>
        <a:p>
          <a:endParaRPr lang="en-US"/>
        </a:p>
      </dgm:t>
    </dgm:pt>
    <dgm:pt modelId="{5D39023D-61DA-4D69-8A53-034A4DE413FD}" type="sibTrans" cxnId="{42FA3BC0-FDC3-4825-8FD7-4F2BEF338D9B}">
      <dgm:prSet/>
      <dgm:spPr/>
      <dgm:t>
        <a:bodyPr/>
        <a:lstStyle/>
        <a:p>
          <a:endParaRPr lang="en-US"/>
        </a:p>
      </dgm:t>
    </dgm:pt>
    <dgm:pt modelId="{DCA22BDC-31B5-49CB-951E-7F90E3421838}">
      <dgm:prSet phldrT="[Text]" custT="1"/>
      <dgm:spPr/>
      <dgm:t>
        <a:bodyPr/>
        <a:lstStyle/>
        <a:p>
          <a:pPr marL="357188" indent="0">
            <a:lnSpc>
              <a:spcPct val="90000"/>
            </a:lnSpc>
            <a:spcAft>
              <a:spcPct val="35000"/>
            </a:spcAft>
          </a:pPr>
          <a:r>
            <a:rPr lang="en-US" sz="2600" b="1" dirty="0" err="1">
              <a:solidFill>
                <a:schemeClr val="tx1"/>
              </a:solidFill>
            </a:rPr>
            <a:t>Provinsi</a:t>
          </a:r>
          <a:r>
            <a:rPr lang="en-US" sz="2600" b="1" dirty="0">
              <a:solidFill>
                <a:schemeClr val="tx1"/>
              </a:solidFill>
            </a:rPr>
            <a:t> (Unit </a:t>
          </a:r>
          <a:r>
            <a:rPr lang="en-US" sz="2600" b="1" dirty="0" err="1">
              <a:solidFill>
                <a:schemeClr val="tx1"/>
              </a:solidFill>
            </a:rPr>
            <a:t>yg</a:t>
          </a:r>
          <a:r>
            <a:rPr lang="en-US" sz="2600" b="1" dirty="0">
              <a:solidFill>
                <a:schemeClr val="tx1"/>
              </a:solidFill>
            </a:rPr>
            <a:t> </a:t>
          </a:r>
          <a:r>
            <a:rPr lang="en-US" sz="2600" b="1" dirty="0" err="1">
              <a:solidFill>
                <a:schemeClr val="tx1"/>
              </a:solidFill>
            </a:rPr>
            <a:t>Menangani</a:t>
          </a:r>
          <a:r>
            <a:rPr lang="en-US" sz="2600" b="1" dirty="0">
              <a:solidFill>
                <a:schemeClr val="tx1"/>
              </a:solidFill>
            </a:rPr>
            <a:t> </a:t>
          </a:r>
          <a:r>
            <a:rPr lang="en-US" sz="2600" b="1" dirty="0" err="1">
              <a:solidFill>
                <a:schemeClr val="tx1"/>
              </a:solidFill>
            </a:rPr>
            <a:t>Dukcapil</a:t>
          </a:r>
          <a:r>
            <a:rPr lang="en-US" sz="2600" b="1" dirty="0">
              <a:solidFill>
                <a:schemeClr val="tx1"/>
              </a:solidFill>
            </a:rPr>
            <a:t>)</a:t>
          </a:r>
        </a:p>
        <a:p>
          <a:pPr marL="357188" indent="0">
            <a:lnSpc>
              <a:spcPct val="90000"/>
            </a:lnSpc>
            <a:spcAft>
              <a:spcPct val="35000"/>
            </a:spcAft>
          </a:pPr>
          <a:r>
            <a:rPr lang="en-US" sz="2300" dirty="0" err="1">
              <a:solidFill>
                <a:schemeClr val="tx1"/>
              </a:solidFill>
            </a:rPr>
            <a:t>Melayani</a:t>
          </a:r>
          <a:r>
            <a:rPr lang="en-US" sz="2300" dirty="0">
              <a:solidFill>
                <a:schemeClr val="tx1"/>
              </a:solidFill>
            </a:rPr>
            <a:t> </a:t>
          </a:r>
          <a:r>
            <a:rPr lang="en-US" sz="2300" dirty="0" err="1">
              <a:solidFill>
                <a:schemeClr val="tx1"/>
              </a:solidFill>
            </a:rPr>
            <a:t>Lembaga</a:t>
          </a:r>
          <a:r>
            <a:rPr lang="en-US" sz="2300" dirty="0">
              <a:solidFill>
                <a:schemeClr val="tx1"/>
              </a:solidFill>
            </a:rPr>
            <a:t> </a:t>
          </a:r>
          <a:r>
            <a:rPr lang="en-US" sz="2300" dirty="0" err="1">
              <a:solidFill>
                <a:schemeClr val="tx1"/>
              </a:solidFill>
            </a:rPr>
            <a:t>Pengguna</a:t>
          </a:r>
          <a:r>
            <a:rPr lang="en-US" sz="2300" dirty="0">
              <a:solidFill>
                <a:schemeClr val="tx1"/>
              </a:solidFill>
            </a:rPr>
            <a:t> </a:t>
          </a:r>
          <a:r>
            <a:rPr lang="en-US" sz="2300" dirty="0" err="1">
              <a:solidFill>
                <a:schemeClr val="tx1"/>
              </a:solidFill>
            </a:rPr>
            <a:t>yaitu</a:t>
          </a:r>
          <a:r>
            <a:rPr lang="en-US" sz="2300" dirty="0">
              <a:solidFill>
                <a:schemeClr val="tx1"/>
              </a:solidFill>
            </a:rPr>
            <a:t> </a:t>
          </a:r>
          <a:r>
            <a:rPr lang="en-US" sz="2300" dirty="0" err="1">
              <a:solidFill>
                <a:schemeClr val="tx1"/>
              </a:solidFill>
            </a:rPr>
            <a:t>Satuan</a:t>
          </a:r>
          <a:r>
            <a:rPr lang="en-US" sz="2300" dirty="0">
              <a:solidFill>
                <a:schemeClr val="tx1"/>
              </a:solidFill>
            </a:rPr>
            <a:t> </a:t>
          </a:r>
          <a:r>
            <a:rPr lang="en-US" sz="2300" dirty="0" err="1">
              <a:solidFill>
                <a:schemeClr val="tx1"/>
              </a:solidFill>
            </a:rPr>
            <a:t>Kerja</a:t>
          </a:r>
          <a:r>
            <a:rPr lang="en-US" sz="2300" dirty="0">
              <a:solidFill>
                <a:schemeClr val="tx1"/>
              </a:solidFill>
            </a:rPr>
            <a:t> </a:t>
          </a:r>
          <a:r>
            <a:rPr lang="en-US" sz="2300" dirty="0" err="1">
              <a:solidFill>
                <a:schemeClr val="tx1"/>
              </a:solidFill>
            </a:rPr>
            <a:t>Perangkat</a:t>
          </a:r>
          <a:r>
            <a:rPr lang="en-US" sz="2300" dirty="0">
              <a:solidFill>
                <a:schemeClr val="tx1"/>
              </a:solidFill>
            </a:rPr>
            <a:t> Daerah </a:t>
          </a:r>
          <a:r>
            <a:rPr lang="en-US" sz="2300" dirty="0" err="1">
              <a:solidFill>
                <a:schemeClr val="tx1"/>
              </a:solidFill>
            </a:rPr>
            <a:t>Provinsi</a:t>
          </a:r>
          <a:r>
            <a:rPr lang="en-US" sz="2300" dirty="0">
              <a:solidFill>
                <a:schemeClr val="tx1"/>
              </a:solidFill>
            </a:rPr>
            <a:t> (SKPD</a:t>
          </a:r>
          <a:r>
            <a:rPr lang="id-ID" sz="2300" dirty="0">
              <a:solidFill>
                <a:schemeClr val="tx1"/>
              </a:solidFill>
            </a:rPr>
            <a:t> </a:t>
          </a:r>
          <a:r>
            <a:rPr lang="en-US" sz="2300" dirty="0" err="1">
              <a:solidFill>
                <a:schemeClr val="tx1"/>
              </a:solidFill>
            </a:rPr>
            <a:t>Prov</a:t>
          </a:r>
          <a:r>
            <a:rPr lang="en-US" sz="2300" dirty="0">
              <a:solidFill>
                <a:schemeClr val="tx1"/>
              </a:solidFill>
            </a:rPr>
            <a:t>)</a:t>
          </a:r>
          <a:endParaRPr lang="en-US" sz="2300" b="1" dirty="0">
            <a:solidFill>
              <a:schemeClr val="tx1"/>
            </a:solidFill>
          </a:endParaRPr>
        </a:p>
      </dgm:t>
    </dgm:pt>
    <dgm:pt modelId="{4C7EF706-1F24-46EA-AC4F-B89950802801}" type="parTrans" cxnId="{4DC41FB6-F510-4004-95BE-11DF3A242D3F}">
      <dgm:prSet/>
      <dgm:spPr/>
      <dgm:t>
        <a:bodyPr/>
        <a:lstStyle/>
        <a:p>
          <a:endParaRPr lang="en-US"/>
        </a:p>
      </dgm:t>
    </dgm:pt>
    <dgm:pt modelId="{C06E5919-E350-4466-8B73-BAEA873A106E}" type="sibTrans" cxnId="{4DC41FB6-F510-4004-95BE-11DF3A242D3F}">
      <dgm:prSet/>
      <dgm:spPr/>
      <dgm:t>
        <a:bodyPr/>
        <a:lstStyle/>
        <a:p>
          <a:endParaRPr lang="en-US"/>
        </a:p>
      </dgm:t>
    </dgm:pt>
    <dgm:pt modelId="{55118BC2-6561-42CB-BF28-5B1AF3275B35}">
      <dgm:prSet phldrT="[Text]" custT="1"/>
      <dgm:spPr/>
      <dgm:t>
        <a:bodyPr/>
        <a:lstStyle/>
        <a:p>
          <a:pPr marL="357188" indent="0">
            <a:lnSpc>
              <a:spcPct val="90000"/>
            </a:lnSpc>
            <a:spcAft>
              <a:spcPct val="35000"/>
            </a:spcAft>
          </a:pPr>
          <a:r>
            <a:rPr lang="en-US" sz="2400" b="1" dirty="0" err="1"/>
            <a:t>Kab</a:t>
          </a:r>
          <a:r>
            <a:rPr lang="en-US" sz="2400" b="1" dirty="0"/>
            <a:t>/Kota (</a:t>
          </a:r>
          <a:r>
            <a:rPr lang="en-US" sz="2400" b="1" dirty="0" err="1" smtClean="0"/>
            <a:t>Disdukcapil</a:t>
          </a:r>
          <a:r>
            <a:rPr lang="en-US" sz="2400" b="1" dirty="0"/>
            <a:t>)</a:t>
          </a:r>
        </a:p>
      </dgm:t>
    </dgm:pt>
    <dgm:pt modelId="{CF0ACE7D-0C17-43A5-8E00-FA93A6AA07D6}" type="parTrans" cxnId="{91478E7A-445E-48BA-A407-2C6588FE661B}">
      <dgm:prSet/>
      <dgm:spPr/>
      <dgm:t>
        <a:bodyPr/>
        <a:lstStyle/>
        <a:p>
          <a:endParaRPr lang="en-US"/>
        </a:p>
      </dgm:t>
    </dgm:pt>
    <dgm:pt modelId="{EBE155D4-F2B7-49AC-AC4D-0C4DED3DB599}" type="sibTrans" cxnId="{91478E7A-445E-48BA-A407-2C6588FE661B}">
      <dgm:prSet/>
      <dgm:spPr/>
      <dgm:t>
        <a:bodyPr/>
        <a:lstStyle/>
        <a:p>
          <a:endParaRPr lang="en-US"/>
        </a:p>
      </dgm:t>
    </dgm:pt>
    <dgm:pt modelId="{D9AAE2EB-225B-4985-A13C-04548A24853B}">
      <dgm:prSet phldrT="[Text]" custT="1"/>
      <dgm:spPr/>
      <dgm:t>
        <a:bodyPr/>
        <a:lstStyle/>
        <a:p>
          <a:pPr marL="542925" indent="-185738">
            <a:lnSpc>
              <a:spcPct val="100000"/>
            </a:lnSpc>
            <a:spcAft>
              <a:spcPts val="600"/>
            </a:spcAft>
          </a:pP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Satuan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Kerja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Perangkat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Daerah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Kab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/Kota</a:t>
          </a:r>
        </a:p>
      </dgm:t>
    </dgm:pt>
    <dgm:pt modelId="{D0B90B76-3A98-481A-9A40-71D4EB035027}" type="parTrans" cxnId="{329154EF-0C51-451A-8EAC-04C8F811504E}">
      <dgm:prSet/>
      <dgm:spPr/>
      <dgm:t>
        <a:bodyPr/>
        <a:lstStyle/>
        <a:p>
          <a:endParaRPr lang="en-US"/>
        </a:p>
      </dgm:t>
    </dgm:pt>
    <dgm:pt modelId="{90197494-65BF-4B67-AD46-6DC734052B9C}" type="sibTrans" cxnId="{329154EF-0C51-451A-8EAC-04C8F811504E}">
      <dgm:prSet/>
      <dgm:spPr/>
      <dgm:t>
        <a:bodyPr/>
        <a:lstStyle/>
        <a:p>
          <a:endParaRPr lang="en-US"/>
        </a:p>
      </dgm:t>
    </dgm:pt>
    <dgm:pt modelId="{0A44A066-21BC-4C3C-91C5-C7F34253C0AD}">
      <dgm:prSet phldrT="[Text]" custT="1"/>
      <dgm:spPr/>
      <dgm:t>
        <a:bodyPr/>
        <a:lstStyle/>
        <a:p>
          <a:pPr marL="542925" indent="-185738">
            <a:lnSpc>
              <a:spcPct val="100000"/>
            </a:lnSpc>
            <a:spcAft>
              <a:spcPts val="600"/>
            </a:spcAft>
          </a:pP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Badan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Hukum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Indonesia y</a:t>
          </a:r>
          <a:r>
            <a:rPr lang="id-ID" sz="2000" dirty="0">
              <a:latin typeface="Arial" panose="020B0604020202020204" pitchFamily="34" charset="0"/>
              <a:cs typeface="Arial" panose="020B0604020202020204" pitchFamily="34" charset="0"/>
            </a:rPr>
            <a:t>an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g</a:t>
          </a:r>
          <a:r>
            <a:rPr lang="id-ID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memberikan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pelayanan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publik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yg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tdk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memiliki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hububungan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vertikal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dg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lembaga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pengguna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tingkat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pusat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E24210-6E2E-4B37-9D25-58B7E0598EE4}" type="parTrans" cxnId="{41726D4E-A856-46A4-BC0A-85FA18973FFF}">
      <dgm:prSet/>
      <dgm:spPr/>
      <dgm:t>
        <a:bodyPr/>
        <a:lstStyle/>
        <a:p>
          <a:endParaRPr lang="en-US"/>
        </a:p>
      </dgm:t>
    </dgm:pt>
    <dgm:pt modelId="{21D15286-FD0A-4890-9C01-12FBF5508521}" type="sibTrans" cxnId="{41726D4E-A856-46A4-BC0A-85FA18973FFF}">
      <dgm:prSet/>
      <dgm:spPr/>
      <dgm:t>
        <a:bodyPr/>
        <a:lstStyle/>
        <a:p>
          <a:endParaRPr lang="en-US"/>
        </a:p>
      </dgm:t>
    </dgm:pt>
    <dgm:pt modelId="{F579E56D-D8BB-46D2-A457-C883B0A69884}" type="pres">
      <dgm:prSet presAssocID="{99803B89-59F0-4C4F-8045-D81A1E7BF83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C9D8F3-AB37-4CA6-83AD-E39EC232FAC7}" type="pres">
      <dgm:prSet presAssocID="{6CABE9AA-1A8D-4933-B00A-B80FC9925324}" presName="comp" presStyleCnt="0"/>
      <dgm:spPr/>
    </dgm:pt>
    <dgm:pt modelId="{B70DBB1E-5F35-45F1-AF0E-6FAE699A121F}" type="pres">
      <dgm:prSet presAssocID="{6CABE9AA-1A8D-4933-B00A-B80FC9925324}" presName="box" presStyleLbl="node1" presStyleIdx="0" presStyleCnt="3" custScaleY="116072" custLinFactNeighborX="8268" custLinFactNeighborY="1242"/>
      <dgm:spPr/>
      <dgm:t>
        <a:bodyPr/>
        <a:lstStyle/>
        <a:p>
          <a:endParaRPr lang="en-US"/>
        </a:p>
      </dgm:t>
    </dgm:pt>
    <dgm:pt modelId="{0324A7BF-4487-47FB-8AAC-12A880A51458}" type="pres">
      <dgm:prSet presAssocID="{6CABE9AA-1A8D-4933-B00A-B80FC9925324}" presName="img" presStyleLbl="fgImgPlace1" presStyleIdx="0" presStyleCnt="3" custScaleX="7809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/>
        </a:p>
      </dgm:t>
    </dgm:pt>
    <dgm:pt modelId="{63766492-A492-49EA-B59B-F3BF7A3F227F}" type="pres">
      <dgm:prSet presAssocID="{6CABE9AA-1A8D-4933-B00A-B80FC992532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BDBEAC-FEA0-4321-932E-48BCF7115368}" type="pres">
      <dgm:prSet presAssocID="{5D39023D-61DA-4D69-8A53-034A4DE413FD}" presName="spacer" presStyleCnt="0"/>
      <dgm:spPr/>
    </dgm:pt>
    <dgm:pt modelId="{530E6178-D2EF-4FC7-997C-4E054AB44742}" type="pres">
      <dgm:prSet presAssocID="{DCA22BDC-31B5-49CB-951E-7F90E3421838}" presName="comp" presStyleCnt="0"/>
      <dgm:spPr/>
    </dgm:pt>
    <dgm:pt modelId="{376DA8FC-C8C9-442C-A9B4-0D076C8E4A07}" type="pres">
      <dgm:prSet presAssocID="{DCA22BDC-31B5-49CB-951E-7F90E3421838}" presName="box" presStyleLbl="node1" presStyleIdx="1" presStyleCnt="3"/>
      <dgm:spPr/>
      <dgm:t>
        <a:bodyPr/>
        <a:lstStyle/>
        <a:p>
          <a:endParaRPr lang="en-US"/>
        </a:p>
      </dgm:t>
    </dgm:pt>
    <dgm:pt modelId="{99B9C64F-9E18-43E2-9084-FD1919805EB6}" type="pres">
      <dgm:prSet presAssocID="{DCA22BDC-31B5-49CB-951E-7F90E3421838}" presName="img" presStyleLbl="fgImgPlace1" presStyleIdx="1" presStyleCnt="3" custScaleX="7809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  <dgm:t>
        <a:bodyPr/>
        <a:lstStyle/>
        <a:p>
          <a:endParaRPr lang="en-US"/>
        </a:p>
      </dgm:t>
    </dgm:pt>
    <dgm:pt modelId="{47C33783-F82C-4AB1-A4E6-EE9FC4E6AF09}" type="pres">
      <dgm:prSet presAssocID="{DCA22BDC-31B5-49CB-951E-7F90E342183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CA7F0C-F156-4FCA-9724-A40BED459499}" type="pres">
      <dgm:prSet presAssocID="{C06E5919-E350-4466-8B73-BAEA873A106E}" presName="spacer" presStyleCnt="0"/>
      <dgm:spPr/>
    </dgm:pt>
    <dgm:pt modelId="{5E151815-CA6E-4E07-8639-8C971B4AF6F8}" type="pres">
      <dgm:prSet presAssocID="{55118BC2-6561-42CB-BF28-5B1AF3275B35}" presName="comp" presStyleCnt="0"/>
      <dgm:spPr/>
    </dgm:pt>
    <dgm:pt modelId="{7312457F-877C-43F6-B901-6EE0356969BF}" type="pres">
      <dgm:prSet presAssocID="{55118BC2-6561-42CB-BF28-5B1AF3275B35}" presName="box" presStyleLbl="node1" presStyleIdx="2" presStyleCnt="3"/>
      <dgm:spPr/>
      <dgm:t>
        <a:bodyPr/>
        <a:lstStyle/>
        <a:p>
          <a:endParaRPr lang="en-US"/>
        </a:p>
      </dgm:t>
    </dgm:pt>
    <dgm:pt modelId="{9074198F-6E0C-4873-B0F5-9486BB3ECDCF}" type="pres">
      <dgm:prSet presAssocID="{55118BC2-6561-42CB-BF28-5B1AF3275B35}" presName="img" presStyleLbl="fgImgPlace1" presStyleIdx="2" presStyleCnt="3" custScaleX="7809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  <dgm:t>
        <a:bodyPr/>
        <a:lstStyle/>
        <a:p>
          <a:endParaRPr lang="en-US"/>
        </a:p>
      </dgm:t>
    </dgm:pt>
    <dgm:pt modelId="{ADA4C325-B910-4553-8745-C911C2C525EA}" type="pres">
      <dgm:prSet presAssocID="{55118BC2-6561-42CB-BF28-5B1AF3275B35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8374DE-0935-4995-B3A8-7C04B6EFBEDD}" type="presOf" srcId="{0A44A066-21BC-4C3C-91C5-C7F34253C0AD}" destId="{ADA4C325-B910-4553-8745-C911C2C525EA}" srcOrd="1" destOrd="2" presId="urn:microsoft.com/office/officeart/2005/8/layout/vList4#1"/>
    <dgm:cxn modelId="{FCD7A16A-FD8E-4B30-BC74-D1DBBF609E4F}" type="presOf" srcId="{6CABE9AA-1A8D-4933-B00A-B80FC9925324}" destId="{63766492-A492-49EA-B59B-F3BF7A3F227F}" srcOrd="1" destOrd="0" presId="urn:microsoft.com/office/officeart/2005/8/layout/vList4#1"/>
    <dgm:cxn modelId="{E0E3536C-E668-481E-95A6-3F2895124F00}" type="presOf" srcId="{55118BC2-6561-42CB-BF28-5B1AF3275B35}" destId="{ADA4C325-B910-4553-8745-C911C2C525EA}" srcOrd="1" destOrd="0" presId="urn:microsoft.com/office/officeart/2005/8/layout/vList4#1"/>
    <dgm:cxn modelId="{BBDD1FCE-011E-412E-94CB-0955789BDE12}" type="presOf" srcId="{6CABE9AA-1A8D-4933-B00A-B80FC9925324}" destId="{B70DBB1E-5F35-45F1-AF0E-6FAE699A121F}" srcOrd="0" destOrd="0" presId="urn:microsoft.com/office/officeart/2005/8/layout/vList4#1"/>
    <dgm:cxn modelId="{0BFB9ADB-C904-4549-B4EC-9FE7A9AB1112}" type="presOf" srcId="{0A44A066-21BC-4C3C-91C5-C7F34253C0AD}" destId="{7312457F-877C-43F6-B901-6EE0356969BF}" srcOrd="0" destOrd="2" presId="urn:microsoft.com/office/officeart/2005/8/layout/vList4#1"/>
    <dgm:cxn modelId="{41726D4E-A856-46A4-BC0A-85FA18973FFF}" srcId="{55118BC2-6561-42CB-BF28-5B1AF3275B35}" destId="{0A44A066-21BC-4C3C-91C5-C7F34253C0AD}" srcOrd="1" destOrd="0" parTransId="{B1E24210-6E2E-4B37-9D25-58B7E0598EE4}" sibTransId="{21D15286-FD0A-4890-9C01-12FBF5508521}"/>
    <dgm:cxn modelId="{B3B33268-1C3C-4E3B-AC38-1E7C33924FE7}" type="presOf" srcId="{DCA22BDC-31B5-49CB-951E-7F90E3421838}" destId="{47C33783-F82C-4AB1-A4E6-EE9FC4E6AF09}" srcOrd="1" destOrd="0" presId="urn:microsoft.com/office/officeart/2005/8/layout/vList4#1"/>
    <dgm:cxn modelId="{5282B6B6-EED6-4D4F-8251-EBE50AFFD656}" type="presOf" srcId="{D9AAE2EB-225B-4985-A13C-04548A24853B}" destId="{7312457F-877C-43F6-B901-6EE0356969BF}" srcOrd="0" destOrd="1" presId="urn:microsoft.com/office/officeart/2005/8/layout/vList4#1"/>
    <dgm:cxn modelId="{8741D03B-185E-4755-9E61-DFADF38AF786}" type="presOf" srcId="{99803B89-59F0-4C4F-8045-D81A1E7BF836}" destId="{F579E56D-D8BB-46D2-A457-C883B0A69884}" srcOrd="0" destOrd="0" presId="urn:microsoft.com/office/officeart/2005/8/layout/vList4#1"/>
    <dgm:cxn modelId="{C8F77EA0-8964-4E63-B823-5AF17C7ED6E6}" type="presOf" srcId="{DCA22BDC-31B5-49CB-951E-7F90E3421838}" destId="{376DA8FC-C8C9-442C-A9B4-0D076C8E4A07}" srcOrd="0" destOrd="0" presId="urn:microsoft.com/office/officeart/2005/8/layout/vList4#1"/>
    <dgm:cxn modelId="{4DC41FB6-F510-4004-95BE-11DF3A242D3F}" srcId="{99803B89-59F0-4C4F-8045-D81A1E7BF836}" destId="{DCA22BDC-31B5-49CB-951E-7F90E3421838}" srcOrd="1" destOrd="0" parTransId="{4C7EF706-1F24-46EA-AC4F-B89950802801}" sibTransId="{C06E5919-E350-4466-8B73-BAEA873A106E}"/>
    <dgm:cxn modelId="{42FA3BC0-FDC3-4825-8FD7-4F2BEF338D9B}" srcId="{99803B89-59F0-4C4F-8045-D81A1E7BF836}" destId="{6CABE9AA-1A8D-4933-B00A-B80FC9925324}" srcOrd="0" destOrd="0" parTransId="{04A83FA2-6697-48A7-A639-6D526617A8C1}" sibTransId="{5D39023D-61DA-4D69-8A53-034A4DE413FD}"/>
    <dgm:cxn modelId="{EFC3598D-7395-425B-9CCA-B3D6A4343FC2}" type="presOf" srcId="{D9AAE2EB-225B-4985-A13C-04548A24853B}" destId="{ADA4C325-B910-4553-8745-C911C2C525EA}" srcOrd="1" destOrd="1" presId="urn:microsoft.com/office/officeart/2005/8/layout/vList4#1"/>
    <dgm:cxn modelId="{329154EF-0C51-451A-8EAC-04C8F811504E}" srcId="{55118BC2-6561-42CB-BF28-5B1AF3275B35}" destId="{D9AAE2EB-225B-4985-A13C-04548A24853B}" srcOrd="0" destOrd="0" parTransId="{D0B90B76-3A98-481A-9A40-71D4EB035027}" sibTransId="{90197494-65BF-4B67-AD46-6DC734052B9C}"/>
    <dgm:cxn modelId="{91478E7A-445E-48BA-A407-2C6588FE661B}" srcId="{99803B89-59F0-4C4F-8045-D81A1E7BF836}" destId="{55118BC2-6561-42CB-BF28-5B1AF3275B35}" srcOrd="2" destOrd="0" parTransId="{CF0ACE7D-0C17-43A5-8E00-FA93A6AA07D6}" sibTransId="{EBE155D4-F2B7-49AC-AC4D-0C4DED3DB599}"/>
    <dgm:cxn modelId="{FFF673A5-88DA-48BC-B6E8-737E8EBA8038}" type="presOf" srcId="{55118BC2-6561-42CB-BF28-5B1AF3275B35}" destId="{7312457F-877C-43F6-B901-6EE0356969BF}" srcOrd="0" destOrd="0" presId="urn:microsoft.com/office/officeart/2005/8/layout/vList4#1"/>
    <dgm:cxn modelId="{364BD516-84EB-4569-B90C-5121D47DFFE9}" type="presParOf" srcId="{F579E56D-D8BB-46D2-A457-C883B0A69884}" destId="{2EC9D8F3-AB37-4CA6-83AD-E39EC232FAC7}" srcOrd="0" destOrd="0" presId="urn:microsoft.com/office/officeart/2005/8/layout/vList4#1"/>
    <dgm:cxn modelId="{F08C05CB-3EEC-4D71-B654-2AACAD61D26E}" type="presParOf" srcId="{2EC9D8F3-AB37-4CA6-83AD-E39EC232FAC7}" destId="{B70DBB1E-5F35-45F1-AF0E-6FAE699A121F}" srcOrd="0" destOrd="0" presId="urn:microsoft.com/office/officeart/2005/8/layout/vList4#1"/>
    <dgm:cxn modelId="{145B9980-823E-48F7-8E8A-0FEEBD334ACF}" type="presParOf" srcId="{2EC9D8F3-AB37-4CA6-83AD-E39EC232FAC7}" destId="{0324A7BF-4487-47FB-8AAC-12A880A51458}" srcOrd="1" destOrd="0" presId="urn:microsoft.com/office/officeart/2005/8/layout/vList4#1"/>
    <dgm:cxn modelId="{C6F875F2-06B3-4B53-AEC3-6BE2BCE5F12B}" type="presParOf" srcId="{2EC9D8F3-AB37-4CA6-83AD-E39EC232FAC7}" destId="{63766492-A492-49EA-B59B-F3BF7A3F227F}" srcOrd="2" destOrd="0" presId="urn:microsoft.com/office/officeart/2005/8/layout/vList4#1"/>
    <dgm:cxn modelId="{6CBAA136-F64A-4336-80A4-4C26B5545BBA}" type="presParOf" srcId="{F579E56D-D8BB-46D2-A457-C883B0A69884}" destId="{F5BDBEAC-FEA0-4321-932E-48BCF7115368}" srcOrd="1" destOrd="0" presId="urn:microsoft.com/office/officeart/2005/8/layout/vList4#1"/>
    <dgm:cxn modelId="{36FDF814-499C-496A-8F0C-E82BB917ED46}" type="presParOf" srcId="{F579E56D-D8BB-46D2-A457-C883B0A69884}" destId="{530E6178-D2EF-4FC7-997C-4E054AB44742}" srcOrd="2" destOrd="0" presId="urn:microsoft.com/office/officeart/2005/8/layout/vList4#1"/>
    <dgm:cxn modelId="{02142A9D-4328-4F8C-B90F-12215DA83634}" type="presParOf" srcId="{530E6178-D2EF-4FC7-997C-4E054AB44742}" destId="{376DA8FC-C8C9-442C-A9B4-0D076C8E4A07}" srcOrd="0" destOrd="0" presId="urn:microsoft.com/office/officeart/2005/8/layout/vList4#1"/>
    <dgm:cxn modelId="{79A36209-5B75-4A8E-9562-415B3F5C6042}" type="presParOf" srcId="{530E6178-D2EF-4FC7-997C-4E054AB44742}" destId="{99B9C64F-9E18-43E2-9084-FD1919805EB6}" srcOrd="1" destOrd="0" presId="urn:microsoft.com/office/officeart/2005/8/layout/vList4#1"/>
    <dgm:cxn modelId="{A723E55C-FA6F-4482-9473-BD784E0BCECD}" type="presParOf" srcId="{530E6178-D2EF-4FC7-997C-4E054AB44742}" destId="{47C33783-F82C-4AB1-A4E6-EE9FC4E6AF09}" srcOrd="2" destOrd="0" presId="urn:microsoft.com/office/officeart/2005/8/layout/vList4#1"/>
    <dgm:cxn modelId="{6BC987BD-D39E-4647-947D-85E7C943CD7B}" type="presParOf" srcId="{F579E56D-D8BB-46D2-A457-C883B0A69884}" destId="{CDCA7F0C-F156-4FCA-9724-A40BED459499}" srcOrd="3" destOrd="0" presId="urn:microsoft.com/office/officeart/2005/8/layout/vList4#1"/>
    <dgm:cxn modelId="{461A9BB5-6A1E-4850-98EB-882669444889}" type="presParOf" srcId="{F579E56D-D8BB-46D2-A457-C883B0A69884}" destId="{5E151815-CA6E-4E07-8639-8C971B4AF6F8}" srcOrd="4" destOrd="0" presId="urn:microsoft.com/office/officeart/2005/8/layout/vList4#1"/>
    <dgm:cxn modelId="{C2916DEA-6886-461D-9A65-60F6B99078B1}" type="presParOf" srcId="{5E151815-CA6E-4E07-8639-8C971B4AF6F8}" destId="{7312457F-877C-43F6-B901-6EE0356969BF}" srcOrd="0" destOrd="0" presId="urn:microsoft.com/office/officeart/2005/8/layout/vList4#1"/>
    <dgm:cxn modelId="{65547D96-EDB2-43AD-8848-3B6E89162346}" type="presParOf" srcId="{5E151815-CA6E-4E07-8639-8C971B4AF6F8}" destId="{9074198F-6E0C-4873-B0F5-9486BB3ECDCF}" srcOrd="1" destOrd="0" presId="urn:microsoft.com/office/officeart/2005/8/layout/vList4#1"/>
    <dgm:cxn modelId="{B6BFB9E9-E087-4D47-ADE0-F8FFB51431CF}" type="presParOf" srcId="{5E151815-CA6E-4E07-8639-8C971B4AF6F8}" destId="{ADA4C325-B910-4553-8745-C911C2C525EA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7D8CC7-F38C-4290-A9AF-F7E9F44A2A63}" type="doc">
      <dgm:prSet loTypeId="urn:microsoft.com/office/officeart/2005/8/layout/p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D929C04-FCED-471A-8BE3-71A0D241C7C2}">
      <dgm:prSet phldrT="[Text]" custT="1"/>
      <dgm:spPr/>
      <dgm:t>
        <a:bodyPr/>
        <a:lstStyle/>
        <a:p>
          <a:pPr algn="ctr"/>
          <a:r>
            <a:rPr lang="id-ID" sz="1600" dirty="0"/>
            <a:t>Jarkomdat</a:t>
          </a:r>
        </a:p>
        <a:p>
          <a:pPr marL="182563" indent="-182563" algn="l"/>
          <a:r>
            <a:rPr lang="id-ID" sz="1600" dirty="0"/>
            <a:t>-	Koneksi dari server </a:t>
          </a:r>
          <a:r>
            <a:rPr lang="id-ID" sz="1600" dirty="0" smtClean="0"/>
            <a:t>DW</a:t>
          </a:r>
          <a:r>
            <a:rPr lang="en-US" sz="1600" dirty="0" smtClean="0"/>
            <a:t>H TERPUSAT </a:t>
          </a:r>
          <a:r>
            <a:rPr lang="id-ID" sz="1600" dirty="0" smtClean="0"/>
            <a:t> </a:t>
          </a:r>
          <a:r>
            <a:rPr lang="id-ID" sz="1600" dirty="0"/>
            <a:t>di </a:t>
          </a:r>
          <a:r>
            <a:rPr lang="en-US" sz="1600" dirty="0" err="1" smtClean="0"/>
            <a:t>Disdukcapil</a:t>
          </a:r>
          <a:r>
            <a:rPr lang="en-US" sz="1600" dirty="0" smtClean="0"/>
            <a:t> </a:t>
          </a:r>
          <a:r>
            <a:rPr lang="en-US" sz="1600" dirty="0" err="1" smtClean="0"/>
            <a:t>kab</a:t>
          </a:r>
          <a:r>
            <a:rPr lang="en-US" sz="1600" dirty="0" smtClean="0"/>
            <a:t>/</a:t>
          </a:r>
          <a:r>
            <a:rPr lang="en-US" sz="1600" dirty="0" err="1" smtClean="0"/>
            <a:t>kota</a:t>
          </a:r>
          <a:r>
            <a:rPr lang="en-US" sz="1600" dirty="0" smtClean="0"/>
            <a:t> </a:t>
          </a:r>
          <a:r>
            <a:rPr lang="en-US" sz="1600" dirty="0" err="1" smtClean="0"/>
            <a:t>ke</a:t>
          </a:r>
          <a:r>
            <a:rPr lang="en-US" sz="1600" dirty="0" smtClean="0"/>
            <a:t> PC Client </a:t>
          </a:r>
          <a:r>
            <a:rPr lang="en-US" sz="1600" dirty="0" err="1" smtClean="0"/>
            <a:t>instansi</a:t>
          </a:r>
          <a:r>
            <a:rPr lang="en-US" sz="1600" dirty="0" smtClean="0"/>
            <a:t> </a:t>
          </a:r>
          <a:r>
            <a:rPr lang="en-US" sz="1600" dirty="0" err="1" smtClean="0"/>
            <a:t>pengguna</a:t>
          </a:r>
          <a:r>
            <a:rPr lang="en-US" sz="1600" dirty="0" smtClean="0"/>
            <a:t> </a:t>
          </a:r>
          <a:endParaRPr lang="id-ID" sz="1600" dirty="0"/>
        </a:p>
        <a:p>
          <a:pPr marL="182563" indent="-182563" algn="l"/>
          <a:r>
            <a:rPr lang="id-ID" sz="1600" dirty="0"/>
            <a:t>-	</a:t>
          </a:r>
          <a:r>
            <a:rPr lang="en-US" sz="1600" dirty="0" err="1" smtClean="0"/>
            <a:t>Diwajibkan</a:t>
          </a:r>
          <a:r>
            <a:rPr lang="en-US" sz="1600" dirty="0" smtClean="0"/>
            <a:t> </a:t>
          </a:r>
          <a:r>
            <a:rPr lang="en-US" sz="1600" dirty="0" err="1" smtClean="0"/>
            <a:t>menggunanan</a:t>
          </a:r>
          <a:r>
            <a:rPr lang="en-US" sz="1600" dirty="0" smtClean="0"/>
            <a:t> </a:t>
          </a:r>
          <a:r>
            <a:rPr lang="en-US" sz="1600" dirty="0" err="1" smtClean="0"/>
            <a:t>Jaringan</a:t>
          </a:r>
          <a:r>
            <a:rPr lang="en-US" sz="1600" dirty="0" smtClean="0"/>
            <a:t> </a:t>
          </a:r>
          <a:r>
            <a:rPr lang="en-US" sz="1600" dirty="0" err="1" smtClean="0"/>
            <a:t>Tertutup</a:t>
          </a:r>
          <a:r>
            <a:rPr lang="en-US" sz="1600" dirty="0" smtClean="0"/>
            <a:t> (</a:t>
          </a:r>
          <a:r>
            <a:rPr lang="id-ID" sz="1600" dirty="0" smtClean="0"/>
            <a:t>VPN</a:t>
          </a:r>
          <a:r>
            <a:rPr lang="en-US" sz="1600" dirty="0" smtClean="0"/>
            <a:t>)</a:t>
          </a:r>
          <a:r>
            <a:rPr lang="id-ID" sz="1600" dirty="0" smtClean="0"/>
            <a:t> </a:t>
          </a:r>
          <a:r>
            <a:rPr lang="id-ID" sz="1600" dirty="0"/>
            <a:t>bukan </a:t>
          </a:r>
          <a:r>
            <a:rPr lang="en-US" sz="1600" dirty="0" smtClean="0"/>
            <a:t>internet </a:t>
          </a:r>
          <a:r>
            <a:rPr lang="en-US" sz="1600" dirty="0" err="1" smtClean="0"/>
            <a:t>biasa</a:t>
          </a:r>
          <a:endParaRPr lang="id-ID" sz="1600" dirty="0"/>
        </a:p>
        <a:p>
          <a:pPr marL="182563" indent="-182563" algn="l"/>
          <a:r>
            <a:rPr lang="id-ID" sz="1600" dirty="0"/>
            <a:t>-	On : 1x7x24</a:t>
          </a:r>
          <a:endParaRPr lang="en-US" sz="1600" dirty="0"/>
        </a:p>
      </dgm:t>
    </dgm:pt>
    <dgm:pt modelId="{F81DE117-BA29-4EAA-9566-9B3DCB3C9173}" type="parTrans" cxnId="{7C8F803F-FC45-46BE-857B-E9C7EF1DB34C}">
      <dgm:prSet/>
      <dgm:spPr/>
      <dgm:t>
        <a:bodyPr/>
        <a:lstStyle/>
        <a:p>
          <a:endParaRPr lang="en-US"/>
        </a:p>
      </dgm:t>
    </dgm:pt>
    <dgm:pt modelId="{033BC28D-B1AD-4856-8BA5-6B717118340E}" type="sibTrans" cxnId="{7C8F803F-FC45-46BE-857B-E9C7EF1DB34C}">
      <dgm:prSet/>
      <dgm:spPr/>
      <dgm:t>
        <a:bodyPr/>
        <a:lstStyle/>
        <a:p>
          <a:endParaRPr lang="en-US"/>
        </a:p>
      </dgm:t>
    </dgm:pt>
    <dgm:pt modelId="{39E172A5-9EFF-412C-8164-8CE6A4B9FAC0}">
      <dgm:prSet custT="1"/>
      <dgm:spPr/>
      <dgm:t>
        <a:bodyPr/>
        <a:lstStyle/>
        <a:p>
          <a:pPr algn="ctr"/>
          <a:r>
            <a:rPr lang="id-ID" sz="2000" dirty="0"/>
            <a:t>Administrasi</a:t>
          </a:r>
        </a:p>
        <a:p>
          <a:pPr marL="182563" indent="-182563" algn="l"/>
          <a:r>
            <a:rPr lang="id-ID" sz="2000" dirty="0"/>
            <a:t>-	Perjanjian Kerjasama (PKS</a:t>
          </a:r>
          <a:r>
            <a:rPr lang="id-ID" sz="2000" dirty="0" smtClean="0"/>
            <a:t>)</a:t>
          </a:r>
          <a:endParaRPr lang="en-US" sz="2000" dirty="0" smtClean="0"/>
        </a:p>
        <a:p>
          <a:pPr marL="182563" indent="-182563" algn="l"/>
          <a:r>
            <a:rPr lang="en-US" sz="2000" dirty="0" smtClean="0"/>
            <a:t>- </a:t>
          </a:r>
          <a:r>
            <a:rPr lang="en-US" sz="2000" dirty="0" err="1" smtClean="0"/>
            <a:t>Juknis</a:t>
          </a:r>
          <a:endParaRPr lang="id-ID" sz="2000" dirty="0"/>
        </a:p>
        <a:p>
          <a:pPr marL="182563" indent="-182563" algn="l"/>
          <a:r>
            <a:rPr lang="id-ID" sz="2000" dirty="0"/>
            <a:t>-	Koordinasi</a:t>
          </a:r>
        </a:p>
        <a:p>
          <a:pPr marL="182563" indent="-182563" algn="l"/>
          <a:r>
            <a:rPr lang="id-ID" sz="2000" dirty="0"/>
            <a:t>-	SOP</a:t>
          </a:r>
        </a:p>
        <a:p>
          <a:pPr marL="182563" indent="-182563" algn="l"/>
          <a:r>
            <a:rPr lang="id-ID" sz="2000" dirty="0"/>
            <a:t>-	Monev</a:t>
          </a:r>
          <a:endParaRPr lang="en-US" sz="2000" dirty="0"/>
        </a:p>
      </dgm:t>
    </dgm:pt>
    <dgm:pt modelId="{D1A90866-D69F-46C4-9415-5BC2B4A5A7FB}" type="parTrans" cxnId="{8B796F71-8DB9-4058-BC13-4CB4248B0E0D}">
      <dgm:prSet/>
      <dgm:spPr/>
      <dgm:t>
        <a:bodyPr/>
        <a:lstStyle/>
        <a:p>
          <a:endParaRPr lang="en-US"/>
        </a:p>
      </dgm:t>
    </dgm:pt>
    <dgm:pt modelId="{1F452165-54E0-4DC6-BE2B-8BAEF2667013}" type="sibTrans" cxnId="{8B796F71-8DB9-4058-BC13-4CB4248B0E0D}">
      <dgm:prSet/>
      <dgm:spPr/>
      <dgm:t>
        <a:bodyPr/>
        <a:lstStyle/>
        <a:p>
          <a:endParaRPr lang="en-US"/>
        </a:p>
      </dgm:t>
    </dgm:pt>
    <dgm:pt modelId="{D598D01A-6B04-41BC-BFAD-5D8E8CE31A3A}">
      <dgm:prSet custT="1"/>
      <dgm:spPr/>
      <dgm:t>
        <a:bodyPr/>
        <a:lstStyle/>
        <a:p>
          <a:pPr algn="ctr"/>
          <a:r>
            <a:rPr lang="id-ID" sz="2200" dirty="0"/>
            <a:t>SDM</a:t>
          </a:r>
        </a:p>
        <a:p>
          <a:pPr marL="182563" indent="-182563" algn="l"/>
          <a:r>
            <a:rPr lang="id-ID" sz="2200" dirty="0"/>
            <a:t>-	ADB</a:t>
          </a:r>
        </a:p>
        <a:p>
          <a:pPr marL="182563" indent="-182563" algn="l"/>
          <a:r>
            <a:rPr lang="id-ID" sz="2200" dirty="0"/>
            <a:t>-	Programer aplikasi</a:t>
          </a:r>
        </a:p>
        <a:p>
          <a:pPr marL="182563" indent="-182563" algn="l"/>
          <a:r>
            <a:rPr lang="id-ID" sz="2200" dirty="0"/>
            <a:t>-	Ahli Infrastruktur dan jaringan</a:t>
          </a:r>
        </a:p>
        <a:p>
          <a:pPr marL="182563" indent="-182563" algn="l"/>
          <a:r>
            <a:rPr lang="id-ID" sz="2200" dirty="0"/>
            <a:t>-	Operator </a:t>
          </a:r>
          <a:endParaRPr lang="en-US" sz="2200" dirty="0"/>
        </a:p>
      </dgm:t>
    </dgm:pt>
    <dgm:pt modelId="{40E2E628-61DA-4BA7-B208-F86E409B69B2}" type="parTrans" cxnId="{C210F2D0-1405-46D0-A579-014A5939842C}">
      <dgm:prSet/>
      <dgm:spPr/>
      <dgm:t>
        <a:bodyPr/>
        <a:lstStyle/>
        <a:p>
          <a:endParaRPr lang="en-US"/>
        </a:p>
      </dgm:t>
    </dgm:pt>
    <dgm:pt modelId="{A62EF7C8-8FA0-41A0-9A41-1567933D40AD}" type="sibTrans" cxnId="{C210F2D0-1405-46D0-A579-014A5939842C}">
      <dgm:prSet/>
      <dgm:spPr/>
      <dgm:t>
        <a:bodyPr/>
        <a:lstStyle/>
        <a:p>
          <a:endParaRPr lang="en-US"/>
        </a:p>
      </dgm:t>
    </dgm:pt>
    <dgm:pt modelId="{37F0CC6A-9BAA-438C-A97C-47C54081FCF4}" type="pres">
      <dgm:prSet presAssocID="{1B7D8CC7-F38C-4290-A9AF-F7E9F44A2A6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DAC749-8061-4CB2-B4BD-57B359F728F6}" type="pres">
      <dgm:prSet presAssocID="{1B7D8CC7-F38C-4290-A9AF-F7E9F44A2A63}" presName="bkgdShp" presStyleLbl="alignAccFollowNode1" presStyleIdx="0" presStyleCnt="1" custScaleY="79809" custLinFactNeighborY="-4304"/>
      <dgm:spPr/>
    </dgm:pt>
    <dgm:pt modelId="{43B22C21-3657-4E1B-8306-B0DC4D047CCE}" type="pres">
      <dgm:prSet presAssocID="{1B7D8CC7-F38C-4290-A9AF-F7E9F44A2A63}" presName="linComp" presStyleCnt="0"/>
      <dgm:spPr/>
    </dgm:pt>
    <dgm:pt modelId="{7079FA23-8064-4825-99F5-60A9B5783888}" type="pres">
      <dgm:prSet presAssocID="{AD929C04-FCED-471A-8BE3-71A0D241C7C2}" presName="compNode" presStyleCnt="0"/>
      <dgm:spPr/>
    </dgm:pt>
    <dgm:pt modelId="{540E1685-7BF1-40A3-9E4D-A1A495D6A13F}" type="pres">
      <dgm:prSet presAssocID="{AD929C04-FCED-471A-8BE3-71A0D241C7C2}" presName="node" presStyleLbl="node1" presStyleIdx="0" presStyleCnt="3" custScaleY="110720" custLinFactNeighborY="-13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0DE1D-A9BD-43E2-B7B0-BBB606CF8D51}" type="pres">
      <dgm:prSet presAssocID="{AD929C04-FCED-471A-8BE3-71A0D241C7C2}" presName="invisiNode" presStyleLbl="node1" presStyleIdx="0" presStyleCnt="3"/>
      <dgm:spPr/>
    </dgm:pt>
    <dgm:pt modelId="{C668F25D-2F65-4BF2-AA47-5CA5D1CF772F}" type="pres">
      <dgm:prSet presAssocID="{AD929C04-FCED-471A-8BE3-71A0D241C7C2}" presName="imagNode" presStyleLbl="fgImgPlace1" presStyleIdx="0" presStyleCnt="3" custScaleY="80951" custLinFactNeighborX="1313" custLinFactNeighborY="-1100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en-US"/>
        </a:p>
      </dgm:t>
    </dgm:pt>
    <dgm:pt modelId="{5AC3C899-C9F5-4AEA-B59E-41BB5755570B}" type="pres">
      <dgm:prSet presAssocID="{033BC28D-B1AD-4856-8BA5-6B717118340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38D0B79-167E-4F6F-876A-D1D74F86F167}" type="pres">
      <dgm:prSet presAssocID="{D598D01A-6B04-41BC-BFAD-5D8E8CE31A3A}" presName="compNode" presStyleCnt="0"/>
      <dgm:spPr/>
    </dgm:pt>
    <dgm:pt modelId="{6C7775EF-0A0E-4415-8418-2F48C787D6E4}" type="pres">
      <dgm:prSet presAssocID="{D598D01A-6B04-41BC-BFAD-5D8E8CE31A3A}" presName="node" presStyleLbl="node1" presStyleIdx="1" presStyleCnt="3" custScaleY="110720" custLinFactNeighborY="-13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DA9E8-B302-4083-A6C9-C7CD07887A1C}" type="pres">
      <dgm:prSet presAssocID="{D598D01A-6B04-41BC-BFAD-5D8E8CE31A3A}" presName="invisiNode" presStyleLbl="node1" presStyleIdx="1" presStyleCnt="3"/>
      <dgm:spPr/>
    </dgm:pt>
    <dgm:pt modelId="{AE2025CB-7827-4312-BD21-A80D78792BB4}" type="pres">
      <dgm:prSet presAssocID="{D598D01A-6B04-41BC-BFAD-5D8E8CE31A3A}" presName="imagNode" presStyleLbl="fgImgPlace1" presStyleIdx="1" presStyleCnt="3" custScaleY="79483" custLinFactNeighborX="0" custLinFactNeighborY="-953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n-US"/>
        </a:p>
      </dgm:t>
    </dgm:pt>
    <dgm:pt modelId="{CC95289B-7814-4D34-BB21-F0C9B2DD6A64}" type="pres">
      <dgm:prSet presAssocID="{A62EF7C8-8FA0-41A0-9A41-1567933D40A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419E7C3-9AA4-41B4-B547-9FE09BAB7B63}" type="pres">
      <dgm:prSet presAssocID="{39E172A5-9EFF-412C-8164-8CE6A4B9FAC0}" presName="compNode" presStyleCnt="0"/>
      <dgm:spPr/>
    </dgm:pt>
    <dgm:pt modelId="{DDB4A3F5-2FFF-4F31-AA4C-37038B342601}" type="pres">
      <dgm:prSet presAssocID="{39E172A5-9EFF-412C-8164-8CE6A4B9FAC0}" presName="node" presStyleLbl="node1" presStyleIdx="2" presStyleCnt="3" custScaleX="109571" custScaleY="110720" custLinFactNeighborY="-13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810565-FF73-4B56-84F5-793DFD563AD8}" type="pres">
      <dgm:prSet presAssocID="{39E172A5-9EFF-412C-8164-8CE6A4B9FAC0}" presName="invisiNode" presStyleLbl="node1" presStyleIdx="2" presStyleCnt="3"/>
      <dgm:spPr/>
    </dgm:pt>
    <dgm:pt modelId="{920D6A6E-9EF0-455D-A81A-25CFE7F73ABE}" type="pres">
      <dgm:prSet presAssocID="{39E172A5-9EFF-412C-8164-8CE6A4B9FAC0}" presName="imagNode" presStyleLbl="fgImgPlace1" presStyleIdx="2" presStyleCnt="3" custScaleY="80951" custLinFactNeighborY="-807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en-US"/>
        </a:p>
      </dgm:t>
    </dgm:pt>
  </dgm:ptLst>
  <dgm:cxnLst>
    <dgm:cxn modelId="{2245391A-0185-4D30-ADC0-3A9546757E31}" type="presOf" srcId="{AD929C04-FCED-471A-8BE3-71A0D241C7C2}" destId="{540E1685-7BF1-40A3-9E4D-A1A495D6A13F}" srcOrd="0" destOrd="0" presId="urn:microsoft.com/office/officeart/2005/8/layout/pList2"/>
    <dgm:cxn modelId="{C30FB088-6EE6-4E35-BB08-BA93152B4A86}" type="presOf" srcId="{D598D01A-6B04-41BC-BFAD-5D8E8CE31A3A}" destId="{6C7775EF-0A0E-4415-8418-2F48C787D6E4}" srcOrd="0" destOrd="0" presId="urn:microsoft.com/office/officeart/2005/8/layout/pList2"/>
    <dgm:cxn modelId="{3EF8AECA-B0A0-4738-8ECA-FD8868A43E8C}" type="presOf" srcId="{A62EF7C8-8FA0-41A0-9A41-1567933D40AD}" destId="{CC95289B-7814-4D34-BB21-F0C9B2DD6A64}" srcOrd="0" destOrd="0" presId="urn:microsoft.com/office/officeart/2005/8/layout/pList2"/>
    <dgm:cxn modelId="{CB48EF23-B77E-4865-88A7-277F5B54DED4}" type="presOf" srcId="{033BC28D-B1AD-4856-8BA5-6B717118340E}" destId="{5AC3C899-C9F5-4AEA-B59E-41BB5755570B}" srcOrd="0" destOrd="0" presId="urn:microsoft.com/office/officeart/2005/8/layout/pList2"/>
    <dgm:cxn modelId="{131D8E2E-B13D-408E-A010-1AADAD41E47E}" type="presOf" srcId="{1B7D8CC7-F38C-4290-A9AF-F7E9F44A2A63}" destId="{37F0CC6A-9BAA-438C-A97C-47C54081FCF4}" srcOrd="0" destOrd="0" presId="urn:microsoft.com/office/officeart/2005/8/layout/pList2"/>
    <dgm:cxn modelId="{7C8F803F-FC45-46BE-857B-E9C7EF1DB34C}" srcId="{1B7D8CC7-F38C-4290-A9AF-F7E9F44A2A63}" destId="{AD929C04-FCED-471A-8BE3-71A0D241C7C2}" srcOrd="0" destOrd="0" parTransId="{F81DE117-BA29-4EAA-9566-9B3DCB3C9173}" sibTransId="{033BC28D-B1AD-4856-8BA5-6B717118340E}"/>
    <dgm:cxn modelId="{89A40F4A-3680-479B-83BF-EF4021C11088}" type="presOf" srcId="{39E172A5-9EFF-412C-8164-8CE6A4B9FAC0}" destId="{DDB4A3F5-2FFF-4F31-AA4C-37038B342601}" srcOrd="0" destOrd="0" presId="urn:microsoft.com/office/officeart/2005/8/layout/pList2"/>
    <dgm:cxn modelId="{8B796F71-8DB9-4058-BC13-4CB4248B0E0D}" srcId="{1B7D8CC7-F38C-4290-A9AF-F7E9F44A2A63}" destId="{39E172A5-9EFF-412C-8164-8CE6A4B9FAC0}" srcOrd="2" destOrd="0" parTransId="{D1A90866-D69F-46C4-9415-5BC2B4A5A7FB}" sibTransId="{1F452165-54E0-4DC6-BE2B-8BAEF2667013}"/>
    <dgm:cxn modelId="{C210F2D0-1405-46D0-A579-014A5939842C}" srcId="{1B7D8CC7-F38C-4290-A9AF-F7E9F44A2A63}" destId="{D598D01A-6B04-41BC-BFAD-5D8E8CE31A3A}" srcOrd="1" destOrd="0" parTransId="{40E2E628-61DA-4BA7-B208-F86E409B69B2}" sibTransId="{A62EF7C8-8FA0-41A0-9A41-1567933D40AD}"/>
    <dgm:cxn modelId="{20E3CFD2-0B6E-43C5-921C-3ABE477D8181}" type="presParOf" srcId="{37F0CC6A-9BAA-438C-A97C-47C54081FCF4}" destId="{85DAC749-8061-4CB2-B4BD-57B359F728F6}" srcOrd="0" destOrd="0" presId="urn:microsoft.com/office/officeart/2005/8/layout/pList2"/>
    <dgm:cxn modelId="{4CB907F1-43DC-4126-AD29-D99982D482AE}" type="presParOf" srcId="{37F0CC6A-9BAA-438C-A97C-47C54081FCF4}" destId="{43B22C21-3657-4E1B-8306-B0DC4D047CCE}" srcOrd="1" destOrd="0" presId="urn:microsoft.com/office/officeart/2005/8/layout/pList2"/>
    <dgm:cxn modelId="{BC2ACAB2-591D-465B-A926-FCC9BAABADAE}" type="presParOf" srcId="{43B22C21-3657-4E1B-8306-B0DC4D047CCE}" destId="{7079FA23-8064-4825-99F5-60A9B5783888}" srcOrd="0" destOrd="0" presId="urn:microsoft.com/office/officeart/2005/8/layout/pList2"/>
    <dgm:cxn modelId="{611C3FDF-8E24-401E-8580-D35C6DF2B583}" type="presParOf" srcId="{7079FA23-8064-4825-99F5-60A9B5783888}" destId="{540E1685-7BF1-40A3-9E4D-A1A495D6A13F}" srcOrd="0" destOrd="0" presId="urn:microsoft.com/office/officeart/2005/8/layout/pList2"/>
    <dgm:cxn modelId="{89ED60FC-0FAC-463D-A9CE-F535437B8F6E}" type="presParOf" srcId="{7079FA23-8064-4825-99F5-60A9B5783888}" destId="{C640DE1D-A9BD-43E2-B7B0-BBB606CF8D51}" srcOrd="1" destOrd="0" presId="urn:microsoft.com/office/officeart/2005/8/layout/pList2"/>
    <dgm:cxn modelId="{E44EA141-753D-418A-B167-12C3FB477E69}" type="presParOf" srcId="{7079FA23-8064-4825-99F5-60A9B5783888}" destId="{C668F25D-2F65-4BF2-AA47-5CA5D1CF772F}" srcOrd="2" destOrd="0" presId="urn:microsoft.com/office/officeart/2005/8/layout/pList2"/>
    <dgm:cxn modelId="{2AA9EEF8-B635-4F63-B0A1-196C5148B3B0}" type="presParOf" srcId="{43B22C21-3657-4E1B-8306-B0DC4D047CCE}" destId="{5AC3C899-C9F5-4AEA-B59E-41BB5755570B}" srcOrd="1" destOrd="0" presId="urn:microsoft.com/office/officeart/2005/8/layout/pList2"/>
    <dgm:cxn modelId="{4ED9688E-A7E4-43FF-81BB-763739A20F64}" type="presParOf" srcId="{43B22C21-3657-4E1B-8306-B0DC4D047CCE}" destId="{C38D0B79-167E-4F6F-876A-D1D74F86F167}" srcOrd="2" destOrd="0" presId="urn:microsoft.com/office/officeart/2005/8/layout/pList2"/>
    <dgm:cxn modelId="{ADAD19B6-CB8E-4B4A-A221-F54175E28596}" type="presParOf" srcId="{C38D0B79-167E-4F6F-876A-D1D74F86F167}" destId="{6C7775EF-0A0E-4415-8418-2F48C787D6E4}" srcOrd="0" destOrd="0" presId="urn:microsoft.com/office/officeart/2005/8/layout/pList2"/>
    <dgm:cxn modelId="{E39211E6-BBAC-4E2F-BA79-352F96C67A48}" type="presParOf" srcId="{C38D0B79-167E-4F6F-876A-D1D74F86F167}" destId="{DBDDA9E8-B302-4083-A6C9-C7CD07887A1C}" srcOrd="1" destOrd="0" presId="urn:microsoft.com/office/officeart/2005/8/layout/pList2"/>
    <dgm:cxn modelId="{0AE0F563-85E8-4967-9835-F80E9F1FC77E}" type="presParOf" srcId="{C38D0B79-167E-4F6F-876A-D1D74F86F167}" destId="{AE2025CB-7827-4312-BD21-A80D78792BB4}" srcOrd="2" destOrd="0" presId="urn:microsoft.com/office/officeart/2005/8/layout/pList2"/>
    <dgm:cxn modelId="{E2A1A226-DBEA-4EDE-8E33-840A0AA4F273}" type="presParOf" srcId="{43B22C21-3657-4E1B-8306-B0DC4D047CCE}" destId="{CC95289B-7814-4D34-BB21-F0C9B2DD6A64}" srcOrd="3" destOrd="0" presId="urn:microsoft.com/office/officeart/2005/8/layout/pList2"/>
    <dgm:cxn modelId="{6FADFEF8-D0C7-4119-AF1C-26180445B957}" type="presParOf" srcId="{43B22C21-3657-4E1B-8306-B0DC4D047CCE}" destId="{6419E7C3-9AA4-41B4-B547-9FE09BAB7B63}" srcOrd="4" destOrd="0" presId="urn:microsoft.com/office/officeart/2005/8/layout/pList2"/>
    <dgm:cxn modelId="{2E9B0A03-EE3E-4D2C-9E45-4D1F7F8E27B3}" type="presParOf" srcId="{6419E7C3-9AA4-41B4-B547-9FE09BAB7B63}" destId="{DDB4A3F5-2FFF-4F31-AA4C-37038B342601}" srcOrd="0" destOrd="0" presId="urn:microsoft.com/office/officeart/2005/8/layout/pList2"/>
    <dgm:cxn modelId="{C948310E-4FEB-4786-8A53-EBAED089F430}" type="presParOf" srcId="{6419E7C3-9AA4-41B4-B547-9FE09BAB7B63}" destId="{F2810565-FF73-4B56-84F5-793DFD563AD8}" srcOrd="1" destOrd="0" presId="urn:microsoft.com/office/officeart/2005/8/layout/pList2"/>
    <dgm:cxn modelId="{84A84F92-C9A4-4ABE-8A19-1FC9B4E8C3EB}" type="presParOf" srcId="{6419E7C3-9AA4-41B4-B547-9FE09BAB7B63}" destId="{920D6A6E-9EF0-455D-A81A-25CFE7F73AB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DBB1E-5F35-45F1-AF0E-6FAE699A121F}">
      <dsp:nvSpPr>
        <dsp:cNvPr id="0" name=""/>
        <dsp:cNvSpPr/>
      </dsp:nvSpPr>
      <dsp:spPr>
        <a:xfrm>
          <a:off x="0" y="19428"/>
          <a:ext cx="11362708" cy="18157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357188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>
              <a:solidFill>
                <a:schemeClr val="tx1"/>
              </a:solidFill>
            </a:rPr>
            <a:t>Pusat</a:t>
          </a:r>
          <a:r>
            <a:rPr lang="en-US" sz="2400" b="1" kern="1200" dirty="0">
              <a:solidFill>
                <a:schemeClr val="tx1"/>
              </a:solidFill>
            </a:rPr>
            <a:t> (</a:t>
          </a:r>
          <a:r>
            <a:rPr lang="en-US" sz="2400" b="1" kern="1200" dirty="0" err="1">
              <a:solidFill>
                <a:schemeClr val="tx1"/>
              </a:solidFill>
            </a:rPr>
            <a:t>Kemdagri-Ditjen</a:t>
          </a:r>
          <a:r>
            <a:rPr lang="en-US" sz="2400" b="1" kern="1200" dirty="0">
              <a:solidFill>
                <a:schemeClr val="tx1"/>
              </a:solidFill>
            </a:rPr>
            <a:t> </a:t>
          </a:r>
          <a:r>
            <a:rPr lang="en-US" sz="2400" b="1" kern="1200" dirty="0" err="1" smtClean="0">
              <a:solidFill>
                <a:schemeClr val="tx1"/>
              </a:solidFill>
            </a:rPr>
            <a:t>Dukcapil</a:t>
          </a:r>
          <a:r>
            <a:rPr lang="en-US" sz="2400" b="1" kern="1200" dirty="0" smtClean="0">
              <a:solidFill>
                <a:schemeClr val="tx1"/>
              </a:solidFill>
            </a:rPr>
            <a:t>)</a:t>
          </a:r>
        </a:p>
        <a:p>
          <a:pPr marL="357188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&gt; </a:t>
          </a:r>
          <a:r>
            <a:rPr lang="en-US" sz="2000" kern="1200" dirty="0" err="1" smtClean="0">
              <a:solidFill>
                <a:schemeClr val="tx1"/>
              </a:solidFill>
            </a:rPr>
            <a:t>Lembaga</a:t>
          </a:r>
          <a:r>
            <a:rPr lang="en-US" sz="2000" kern="1200" dirty="0" smtClean="0">
              <a:solidFill>
                <a:schemeClr val="tx1"/>
              </a:solidFill>
            </a:rPr>
            <a:t> Negara 		&gt; </a:t>
          </a:r>
          <a:r>
            <a:rPr lang="en-US" sz="2000" kern="1200" dirty="0" err="1" smtClean="0">
              <a:solidFill>
                <a:schemeClr val="tx1"/>
              </a:solidFill>
            </a:rPr>
            <a:t>Kementerian</a:t>
          </a:r>
          <a:endParaRPr lang="en-US" sz="2000" kern="1200" dirty="0" smtClean="0">
            <a:solidFill>
              <a:schemeClr val="tx1"/>
            </a:solidFill>
          </a:endParaRPr>
        </a:p>
        <a:p>
          <a:pPr marL="357188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&gt; </a:t>
          </a:r>
          <a:r>
            <a:rPr lang="en-US" sz="2000" kern="1200" dirty="0" err="1" smtClean="0">
              <a:solidFill>
                <a:schemeClr val="tx1"/>
              </a:solidFill>
            </a:rPr>
            <a:t>Lembaga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Pemerintah</a:t>
          </a:r>
          <a:r>
            <a:rPr lang="en-US" sz="2000" kern="1200" dirty="0" smtClean="0">
              <a:solidFill>
                <a:schemeClr val="tx1"/>
              </a:solidFill>
            </a:rPr>
            <a:t> Non </a:t>
          </a:r>
          <a:r>
            <a:rPr lang="en-US" sz="2000" kern="1200" dirty="0" err="1" smtClean="0">
              <a:solidFill>
                <a:schemeClr val="tx1"/>
              </a:solidFill>
            </a:rPr>
            <a:t>Departemen</a:t>
          </a:r>
          <a:endParaRPr lang="en-US" sz="2000" kern="1200" dirty="0" smtClean="0">
            <a:solidFill>
              <a:schemeClr val="tx1"/>
            </a:solidFill>
          </a:endParaRPr>
        </a:p>
        <a:p>
          <a:pPr marL="357188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&gt; </a:t>
          </a:r>
          <a:r>
            <a:rPr lang="en-US" sz="2000" kern="1200" dirty="0" err="1" smtClean="0">
              <a:solidFill>
                <a:schemeClr val="tx1"/>
              </a:solidFill>
            </a:rPr>
            <a:t>Badan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Hukum</a:t>
          </a:r>
          <a:r>
            <a:rPr lang="en-US" sz="2000" kern="1200" dirty="0" smtClean="0">
              <a:solidFill>
                <a:schemeClr val="tx1"/>
              </a:solidFill>
            </a:rPr>
            <a:t> Indonesia </a:t>
          </a:r>
          <a:r>
            <a:rPr lang="en-US" sz="2000" kern="1200" dirty="0" err="1" smtClean="0">
              <a:solidFill>
                <a:schemeClr val="tx1"/>
              </a:solidFill>
            </a:rPr>
            <a:t>yg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memberikan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layanan</a:t>
          </a:r>
          <a:r>
            <a:rPr lang="en-US" sz="2000" kern="1200" dirty="0" smtClean="0">
              <a:solidFill>
                <a:schemeClr val="tx1"/>
              </a:solidFill>
            </a:rPr>
            <a:t> public </a:t>
          </a:r>
          <a:r>
            <a:rPr lang="en-US" sz="2000" kern="1200" dirty="0" err="1" smtClean="0">
              <a:solidFill>
                <a:schemeClr val="tx1"/>
              </a:solidFill>
            </a:rPr>
            <a:t>tk</a:t>
          </a:r>
          <a:r>
            <a:rPr lang="en-US" sz="2000" kern="1200" dirty="0" smtClean="0">
              <a:solidFill>
                <a:schemeClr val="tx1"/>
              </a:solidFill>
            </a:rPr>
            <a:t> </a:t>
          </a:r>
          <a:r>
            <a:rPr lang="en-US" sz="2000" kern="1200" dirty="0" err="1" smtClean="0">
              <a:solidFill>
                <a:schemeClr val="tx1"/>
              </a:solidFill>
            </a:rPr>
            <a:t>pusat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2428973" y="19428"/>
        <a:ext cx="8933734" cy="1815730"/>
      </dsp:txXfrm>
    </dsp:sp>
    <dsp:sp modelId="{0324A7BF-4487-47FB-8AAC-12A880A51458}">
      <dsp:nvSpPr>
        <dsp:cNvPr id="0" name=""/>
        <dsp:cNvSpPr/>
      </dsp:nvSpPr>
      <dsp:spPr>
        <a:xfrm>
          <a:off x="405331" y="282139"/>
          <a:ext cx="1774741" cy="12514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6DA8FC-C8C9-442C-A9B4-0D076C8E4A07}">
      <dsp:nvSpPr>
        <dsp:cNvPr id="0" name=""/>
        <dsp:cNvSpPr/>
      </dsp:nvSpPr>
      <dsp:spPr>
        <a:xfrm>
          <a:off x="0" y="1972161"/>
          <a:ext cx="11362708" cy="1564314"/>
        </a:xfrm>
        <a:prstGeom prst="roundRect">
          <a:avLst>
            <a:gd name="adj" fmla="val 10000"/>
          </a:avLst>
        </a:prstGeom>
        <a:solidFill>
          <a:schemeClr val="accent4">
            <a:hueOff val="5197847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357188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err="1">
              <a:solidFill>
                <a:schemeClr val="tx1"/>
              </a:solidFill>
            </a:rPr>
            <a:t>Provinsi</a:t>
          </a:r>
          <a:r>
            <a:rPr lang="en-US" sz="2600" b="1" kern="1200" dirty="0">
              <a:solidFill>
                <a:schemeClr val="tx1"/>
              </a:solidFill>
            </a:rPr>
            <a:t> (Unit </a:t>
          </a:r>
          <a:r>
            <a:rPr lang="en-US" sz="2600" b="1" kern="1200" dirty="0" err="1">
              <a:solidFill>
                <a:schemeClr val="tx1"/>
              </a:solidFill>
            </a:rPr>
            <a:t>yg</a:t>
          </a:r>
          <a:r>
            <a:rPr lang="en-US" sz="2600" b="1" kern="1200" dirty="0">
              <a:solidFill>
                <a:schemeClr val="tx1"/>
              </a:solidFill>
            </a:rPr>
            <a:t> </a:t>
          </a:r>
          <a:r>
            <a:rPr lang="en-US" sz="2600" b="1" kern="1200" dirty="0" err="1">
              <a:solidFill>
                <a:schemeClr val="tx1"/>
              </a:solidFill>
            </a:rPr>
            <a:t>Menangani</a:t>
          </a:r>
          <a:r>
            <a:rPr lang="en-US" sz="2600" b="1" kern="1200" dirty="0">
              <a:solidFill>
                <a:schemeClr val="tx1"/>
              </a:solidFill>
            </a:rPr>
            <a:t> </a:t>
          </a:r>
          <a:r>
            <a:rPr lang="en-US" sz="2600" b="1" kern="1200" dirty="0" err="1">
              <a:solidFill>
                <a:schemeClr val="tx1"/>
              </a:solidFill>
            </a:rPr>
            <a:t>Dukcapil</a:t>
          </a:r>
          <a:r>
            <a:rPr lang="en-US" sz="2600" b="1" kern="1200" dirty="0">
              <a:solidFill>
                <a:schemeClr val="tx1"/>
              </a:solidFill>
            </a:rPr>
            <a:t>)</a:t>
          </a:r>
        </a:p>
        <a:p>
          <a:pPr marL="357188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>
              <a:solidFill>
                <a:schemeClr val="tx1"/>
              </a:solidFill>
            </a:rPr>
            <a:t>Melayani</a:t>
          </a:r>
          <a:r>
            <a:rPr lang="en-US" sz="2300" kern="1200" dirty="0">
              <a:solidFill>
                <a:schemeClr val="tx1"/>
              </a:solidFill>
            </a:rPr>
            <a:t> </a:t>
          </a:r>
          <a:r>
            <a:rPr lang="en-US" sz="2300" kern="1200" dirty="0" err="1">
              <a:solidFill>
                <a:schemeClr val="tx1"/>
              </a:solidFill>
            </a:rPr>
            <a:t>Lembaga</a:t>
          </a:r>
          <a:r>
            <a:rPr lang="en-US" sz="2300" kern="1200" dirty="0">
              <a:solidFill>
                <a:schemeClr val="tx1"/>
              </a:solidFill>
            </a:rPr>
            <a:t> </a:t>
          </a:r>
          <a:r>
            <a:rPr lang="en-US" sz="2300" kern="1200" dirty="0" err="1">
              <a:solidFill>
                <a:schemeClr val="tx1"/>
              </a:solidFill>
            </a:rPr>
            <a:t>Pengguna</a:t>
          </a:r>
          <a:r>
            <a:rPr lang="en-US" sz="2300" kern="1200" dirty="0">
              <a:solidFill>
                <a:schemeClr val="tx1"/>
              </a:solidFill>
            </a:rPr>
            <a:t> </a:t>
          </a:r>
          <a:r>
            <a:rPr lang="en-US" sz="2300" kern="1200" dirty="0" err="1">
              <a:solidFill>
                <a:schemeClr val="tx1"/>
              </a:solidFill>
            </a:rPr>
            <a:t>yaitu</a:t>
          </a:r>
          <a:r>
            <a:rPr lang="en-US" sz="2300" kern="1200" dirty="0">
              <a:solidFill>
                <a:schemeClr val="tx1"/>
              </a:solidFill>
            </a:rPr>
            <a:t> </a:t>
          </a:r>
          <a:r>
            <a:rPr lang="en-US" sz="2300" kern="1200" dirty="0" err="1">
              <a:solidFill>
                <a:schemeClr val="tx1"/>
              </a:solidFill>
            </a:rPr>
            <a:t>Satuan</a:t>
          </a:r>
          <a:r>
            <a:rPr lang="en-US" sz="2300" kern="1200" dirty="0">
              <a:solidFill>
                <a:schemeClr val="tx1"/>
              </a:solidFill>
            </a:rPr>
            <a:t> </a:t>
          </a:r>
          <a:r>
            <a:rPr lang="en-US" sz="2300" kern="1200" dirty="0" err="1">
              <a:solidFill>
                <a:schemeClr val="tx1"/>
              </a:solidFill>
            </a:rPr>
            <a:t>Kerja</a:t>
          </a:r>
          <a:r>
            <a:rPr lang="en-US" sz="2300" kern="1200" dirty="0">
              <a:solidFill>
                <a:schemeClr val="tx1"/>
              </a:solidFill>
            </a:rPr>
            <a:t> </a:t>
          </a:r>
          <a:r>
            <a:rPr lang="en-US" sz="2300" kern="1200" dirty="0" err="1">
              <a:solidFill>
                <a:schemeClr val="tx1"/>
              </a:solidFill>
            </a:rPr>
            <a:t>Perangkat</a:t>
          </a:r>
          <a:r>
            <a:rPr lang="en-US" sz="2300" kern="1200" dirty="0">
              <a:solidFill>
                <a:schemeClr val="tx1"/>
              </a:solidFill>
            </a:rPr>
            <a:t> Daerah </a:t>
          </a:r>
          <a:r>
            <a:rPr lang="en-US" sz="2300" kern="1200" dirty="0" err="1">
              <a:solidFill>
                <a:schemeClr val="tx1"/>
              </a:solidFill>
            </a:rPr>
            <a:t>Provinsi</a:t>
          </a:r>
          <a:r>
            <a:rPr lang="en-US" sz="2300" kern="1200" dirty="0">
              <a:solidFill>
                <a:schemeClr val="tx1"/>
              </a:solidFill>
            </a:rPr>
            <a:t> (SKPD</a:t>
          </a:r>
          <a:r>
            <a:rPr lang="id-ID" sz="2300" kern="1200" dirty="0">
              <a:solidFill>
                <a:schemeClr val="tx1"/>
              </a:solidFill>
            </a:rPr>
            <a:t> </a:t>
          </a:r>
          <a:r>
            <a:rPr lang="en-US" sz="2300" kern="1200" dirty="0" err="1">
              <a:solidFill>
                <a:schemeClr val="tx1"/>
              </a:solidFill>
            </a:rPr>
            <a:t>Prov</a:t>
          </a:r>
          <a:r>
            <a:rPr lang="en-US" sz="2300" kern="1200" dirty="0">
              <a:solidFill>
                <a:schemeClr val="tx1"/>
              </a:solidFill>
            </a:rPr>
            <a:t>)</a:t>
          </a:r>
          <a:endParaRPr lang="en-US" sz="2300" b="1" kern="1200" dirty="0">
            <a:solidFill>
              <a:schemeClr val="tx1"/>
            </a:solidFill>
          </a:endParaRPr>
        </a:p>
      </dsp:txBody>
      <dsp:txXfrm>
        <a:off x="2428973" y="1972161"/>
        <a:ext cx="8933734" cy="1564314"/>
      </dsp:txXfrm>
    </dsp:sp>
    <dsp:sp modelId="{99B9C64F-9E18-43E2-9084-FD1919805EB6}">
      <dsp:nvSpPr>
        <dsp:cNvPr id="0" name=""/>
        <dsp:cNvSpPr/>
      </dsp:nvSpPr>
      <dsp:spPr>
        <a:xfrm>
          <a:off x="405331" y="2128593"/>
          <a:ext cx="1774741" cy="12514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12457F-877C-43F6-B901-6EE0356969BF}">
      <dsp:nvSpPr>
        <dsp:cNvPr id="0" name=""/>
        <dsp:cNvSpPr/>
      </dsp:nvSpPr>
      <dsp:spPr>
        <a:xfrm>
          <a:off x="0" y="3692907"/>
          <a:ext cx="11362708" cy="1564314"/>
        </a:xfrm>
        <a:prstGeom prst="roundRect">
          <a:avLst>
            <a:gd name="adj" fmla="val 10000"/>
          </a:avLst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357188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/>
            <a:t>Kab</a:t>
          </a:r>
          <a:r>
            <a:rPr lang="en-US" sz="2400" b="1" kern="1200" dirty="0"/>
            <a:t>/Kota (</a:t>
          </a:r>
          <a:r>
            <a:rPr lang="en-US" sz="2400" b="1" kern="1200" dirty="0" err="1" smtClean="0"/>
            <a:t>Disdukcapil</a:t>
          </a:r>
          <a:r>
            <a:rPr lang="en-US" sz="2400" b="1" kern="1200" dirty="0"/>
            <a:t>)</a:t>
          </a:r>
        </a:p>
        <a:p>
          <a:pPr marL="542925" lvl="1" indent="-185738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Satuan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Kerja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Perangkat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Daerah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Kab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/Kota</a:t>
          </a:r>
        </a:p>
        <a:p>
          <a:pPr marL="542925" lvl="1" indent="-185738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Badan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Hukum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Indonesia y</a:t>
          </a:r>
          <a:r>
            <a:rPr lang="id-ID" sz="2000" kern="1200" dirty="0">
              <a:latin typeface="Arial" panose="020B0604020202020204" pitchFamily="34" charset="0"/>
              <a:cs typeface="Arial" panose="020B0604020202020204" pitchFamily="34" charset="0"/>
            </a:rPr>
            <a:t>an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g</a:t>
          </a:r>
          <a:r>
            <a:rPr lang="id-ID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memberikan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pelayanan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publik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yg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tdk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memiliki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hububungan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vertikal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dg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lembaga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pengguna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di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tingkat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pusat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28973" y="3692907"/>
        <a:ext cx="8933734" cy="1564314"/>
      </dsp:txXfrm>
    </dsp:sp>
    <dsp:sp modelId="{9074198F-6E0C-4873-B0F5-9486BB3ECDCF}">
      <dsp:nvSpPr>
        <dsp:cNvPr id="0" name=""/>
        <dsp:cNvSpPr/>
      </dsp:nvSpPr>
      <dsp:spPr>
        <a:xfrm>
          <a:off x="405331" y="3849338"/>
          <a:ext cx="1774741" cy="12514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AC749-8061-4CB2-B4BD-57B359F728F6}">
      <dsp:nvSpPr>
        <dsp:cNvPr id="0" name=""/>
        <dsp:cNvSpPr/>
      </dsp:nvSpPr>
      <dsp:spPr>
        <a:xfrm>
          <a:off x="0" y="136702"/>
          <a:ext cx="11121102" cy="1883812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68F25D-2F65-4BF2-AA47-5CA5D1CF772F}">
      <dsp:nvSpPr>
        <dsp:cNvPr id="0" name=""/>
        <dsp:cNvSpPr/>
      </dsp:nvSpPr>
      <dsp:spPr>
        <a:xfrm>
          <a:off x="383794" y="211794"/>
          <a:ext cx="3166744" cy="140122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0E1685-7BF1-40A3-9E4D-A1A495D6A13F}">
      <dsp:nvSpPr>
        <dsp:cNvPr id="0" name=""/>
        <dsp:cNvSpPr/>
      </dsp:nvSpPr>
      <dsp:spPr>
        <a:xfrm rot="10800000">
          <a:off x="342215" y="2090342"/>
          <a:ext cx="3166744" cy="3194199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/>
            <a:t>Jarkomdat</a:t>
          </a:r>
        </a:p>
        <a:p>
          <a:pPr marL="182563" lvl="0" indent="-18256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/>
            <a:t>-	Koneksi dari server </a:t>
          </a:r>
          <a:r>
            <a:rPr lang="id-ID" sz="1600" kern="1200" dirty="0" smtClean="0"/>
            <a:t>DW</a:t>
          </a:r>
          <a:r>
            <a:rPr lang="en-US" sz="1600" kern="1200" dirty="0" smtClean="0"/>
            <a:t>H TERPUSAT </a:t>
          </a:r>
          <a:r>
            <a:rPr lang="id-ID" sz="1600" kern="1200" dirty="0" smtClean="0"/>
            <a:t> </a:t>
          </a:r>
          <a:r>
            <a:rPr lang="id-ID" sz="1600" kern="1200" dirty="0"/>
            <a:t>di </a:t>
          </a:r>
          <a:r>
            <a:rPr lang="en-US" sz="1600" kern="1200" dirty="0" err="1" smtClean="0"/>
            <a:t>Disdukcapil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kab</a:t>
          </a:r>
          <a:r>
            <a:rPr lang="en-US" sz="1600" kern="1200" dirty="0" smtClean="0"/>
            <a:t>/</a:t>
          </a:r>
          <a:r>
            <a:rPr lang="en-US" sz="1600" kern="1200" dirty="0" err="1" smtClean="0"/>
            <a:t>kota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ke</a:t>
          </a:r>
          <a:r>
            <a:rPr lang="en-US" sz="1600" kern="1200" dirty="0" smtClean="0"/>
            <a:t> PC Client </a:t>
          </a:r>
          <a:r>
            <a:rPr lang="en-US" sz="1600" kern="1200" dirty="0" err="1" smtClean="0"/>
            <a:t>instansi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pengguna</a:t>
          </a:r>
          <a:r>
            <a:rPr lang="en-US" sz="1600" kern="1200" dirty="0" smtClean="0"/>
            <a:t> </a:t>
          </a:r>
          <a:endParaRPr lang="id-ID" sz="1600" kern="1200" dirty="0"/>
        </a:p>
        <a:p>
          <a:pPr marL="182563" lvl="0" indent="-18256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/>
            <a:t>-	</a:t>
          </a:r>
          <a:r>
            <a:rPr lang="en-US" sz="1600" kern="1200" dirty="0" err="1" smtClean="0"/>
            <a:t>Diwajibkan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menggunanan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Jaringan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Tertutup</a:t>
          </a:r>
          <a:r>
            <a:rPr lang="en-US" sz="1600" kern="1200" dirty="0" smtClean="0"/>
            <a:t> (</a:t>
          </a:r>
          <a:r>
            <a:rPr lang="id-ID" sz="1600" kern="1200" dirty="0" smtClean="0"/>
            <a:t>VPN</a:t>
          </a:r>
          <a:r>
            <a:rPr lang="en-US" sz="1600" kern="1200" dirty="0" smtClean="0"/>
            <a:t>)</a:t>
          </a:r>
          <a:r>
            <a:rPr lang="id-ID" sz="1600" kern="1200" dirty="0" smtClean="0"/>
            <a:t> </a:t>
          </a:r>
          <a:r>
            <a:rPr lang="id-ID" sz="1600" kern="1200" dirty="0"/>
            <a:t>bukan </a:t>
          </a:r>
          <a:r>
            <a:rPr lang="en-US" sz="1600" kern="1200" dirty="0" smtClean="0"/>
            <a:t>internet </a:t>
          </a:r>
          <a:r>
            <a:rPr lang="en-US" sz="1600" kern="1200" dirty="0" err="1" smtClean="0"/>
            <a:t>biasa</a:t>
          </a:r>
          <a:endParaRPr lang="id-ID" sz="1600" kern="1200" dirty="0"/>
        </a:p>
        <a:p>
          <a:pPr marL="182563" lvl="0" indent="-182563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/>
            <a:t>-	On : 1x7x24</a:t>
          </a:r>
          <a:endParaRPr lang="en-US" sz="1600" kern="1200" dirty="0"/>
        </a:p>
      </dsp:txBody>
      <dsp:txXfrm rot="10800000">
        <a:off x="439603" y="2090342"/>
        <a:ext cx="2971968" cy="3096811"/>
      </dsp:txXfrm>
    </dsp:sp>
    <dsp:sp modelId="{AE2025CB-7827-4312-BD21-A80D78792BB4}">
      <dsp:nvSpPr>
        <dsp:cNvPr id="0" name=""/>
        <dsp:cNvSpPr/>
      </dsp:nvSpPr>
      <dsp:spPr>
        <a:xfrm>
          <a:off x="3825634" y="249910"/>
          <a:ext cx="3166744" cy="137581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7775EF-0A0E-4415-8418-2F48C787D6E4}">
      <dsp:nvSpPr>
        <dsp:cNvPr id="0" name=""/>
        <dsp:cNvSpPr/>
      </dsp:nvSpPr>
      <dsp:spPr>
        <a:xfrm rot="10800000">
          <a:off x="3825634" y="2090342"/>
          <a:ext cx="3166744" cy="3194199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-3676673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/>
            <a:t>SDM</a:t>
          </a:r>
        </a:p>
        <a:p>
          <a:pPr marL="182563" lvl="0" indent="-182563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/>
            <a:t>-	ADB</a:t>
          </a:r>
        </a:p>
        <a:p>
          <a:pPr marL="182563" lvl="0" indent="-182563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/>
            <a:t>-	Programer aplikasi</a:t>
          </a:r>
        </a:p>
        <a:p>
          <a:pPr marL="182563" lvl="0" indent="-182563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/>
            <a:t>-	Ahli Infrastruktur dan jaringan</a:t>
          </a:r>
        </a:p>
        <a:p>
          <a:pPr marL="182563" lvl="0" indent="-182563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kern="1200" dirty="0"/>
            <a:t>-	Operator </a:t>
          </a:r>
          <a:endParaRPr lang="en-US" sz="2200" kern="1200" dirty="0"/>
        </a:p>
      </dsp:txBody>
      <dsp:txXfrm rot="10800000">
        <a:off x="3923022" y="2090342"/>
        <a:ext cx="2971968" cy="3096811"/>
      </dsp:txXfrm>
    </dsp:sp>
    <dsp:sp modelId="{920D6A6E-9EF0-455D-A81A-25CFE7F73ABE}">
      <dsp:nvSpPr>
        <dsp:cNvPr id="0" name=""/>
        <dsp:cNvSpPr/>
      </dsp:nvSpPr>
      <dsp:spPr>
        <a:xfrm>
          <a:off x="7460597" y="262511"/>
          <a:ext cx="3166744" cy="140122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B4A3F5-2FFF-4F31-AA4C-37038B342601}">
      <dsp:nvSpPr>
        <dsp:cNvPr id="0" name=""/>
        <dsp:cNvSpPr/>
      </dsp:nvSpPr>
      <dsp:spPr>
        <a:xfrm rot="10800000">
          <a:off x="7309053" y="2090342"/>
          <a:ext cx="3469833" cy="3194199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Administrasi</a:t>
          </a:r>
        </a:p>
        <a:p>
          <a:pPr marL="182563" lvl="0" indent="-182563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-	Perjanjian Kerjasama (PKS</a:t>
          </a:r>
          <a:r>
            <a:rPr lang="id-ID" sz="2000" kern="1200" dirty="0" smtClean="0"/>
            <a:t>)</a:t>
          </a:r>
          <a:endParaRPr lang="en-US" sz="2000" kern="1200" dirty="0" smtClean="0"/>
        </a:p>
        <a:p>
          <a:pPr marL="182563" lvl="0" indent="-182563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 </a:t>
          </a:r>
          <a:r>
            <a:rPr lang="en-US" sz="2000" kern="1200" dirty="0" err="1" smtClean="0"/>
            <a:t>Juknis</a:t>
          </a:r>
          <a:endParaRPr lang="id-ID" sz="2000" kern="1200" dirty="0"/>
        </a:p>
        <a:p>
          <a:pPr marL="182563" lvl="0" indent="-182563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-	Koordinasi</a:t>
          </a:r>
        </a:p>
        <a:p>
          <a:pPr marL="182563" lvl="0" indent="-182563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-	SOP</a:t>
          </a:r>
        </a:p>
        <a:p>
          <a:pPr marL="182563" lvl="0" indent="-182563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/>
            <a:t>-	Monev</a:t>
          </a:r>
          <a:endParaRPr lang="en-US" sz="2000" kern="1200" dirty="0"/>
        </a:p>
      </dsp:txBody>
      <dsp:txXfrm rot="10800000">
        <a:off x="7407286" y="2090342"/>
        <a:ext cx="3273367" cy="3095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7739" cy="608690"/>
          </a:xfrm>
          <a:prstGeom prst="rect">
            <a:avLst/>
          </a:prstGeom>
        </p:spPr>
        <p:txBody>
          <a:bodyPr vert="horz" lIns="109895" tIns="54947" rIns="109895" bIns="54947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4" y="1"/>
            <a:ext cx="3077739" cy="608690"/>
          </a:xfrm>
          <a:prstGeom prst="rect">
            <a:avLst/>
          </a:prstGeom>
        </p:spPr>
        <p:txBody>
          <a:bodyPr vert="horz" lIns="109895" tIns="54947" rIns="109895" bIns="54947" rtlCol="0"/>
          <a:lstStyle>
            <a:lvl1pPr algn="r">
              <a:defRPr sz="14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11522987"/>
            <a:ext cx="3077739" cy="608688"/>
          </a:xfrm>
          <a:prstGeom prst="rect">
            <a:avLst/>
          </a:prstGeom>
        </p:spPr>
        <p:txBody>
          <a:bodyPr vert="horz" lIns="109895" tIns="54947" rIns="109895" bIns="54947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4" y="11522987"/>
            <a:ext cx="3077739" cy="608688"/>
          </a:xfrm>
          <a:prstGeom prst="rect">
            <a:avLst/>
          </a:prstGeom>
        </p:spPr>
        <p:txBody>
          <a:bodyPr vert="horz" lIns="109895" tIns="54947" rIns="109895" bIns="54947" rtlCol="0" anchor="b"/>
          <a:lstStyle>
            <a:lvl1pPr algn="r">
              <a:defRPr sz="1400"/>
            </a:lvl1pPr>
          </a:lstStyle>
          <a:p>
            <a:fld id="{6FEEA5CC-E730-40E2-B583-6B0A268BD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3120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pat Penampung Hea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7739" cy="608690"/>
          </a:xfrm>
          <a:prstGeom prst="rect">
            <a:avLst/>
          </a:prstGeom>
        </p:spPr>
        <p:txBody>
          <a:bodyPr vert="horz" lIns="109895" tIns="54947" rIns="109895" bIns="54947" rtlCol="0"/>
          <a:lstStyle>
            <a:lvl1pPr algn="l" latinLnBrk="0">
              <a:defRPr lang="id-ID" sz="1400"/>
            </a:lvl1pPr>
          </a:lstStyle>
          <a:p>
            <a:endParaRPr lang="id-ID"/>
          </a:p>
        </p:txBody>
      </p:sp>
      <p:sp>
        <p:nvSpPr>
          <p:cNvPr id="3" name="Tempat Penampung Tanggal 2"/>
          <p:cNvSpPr>
            <a:spLocks noGrp="1"/>
          </p:cNvSpPr>
          <p:nvPr>
            <p:ph type="dt" idx="1"/>
          </p:nvPr>
        </p:nvSpPr>
        <p:spPr>
          <a:xfrm>
            <a:off x="4023094" y="1"/>
            <a:ext cx="3077739" cy="608690"/>
          </a:xfrm>
          <a:prstGeom prst="rect">
            <a:avLst/>
          </a:prstGeom>
        </p:spPr>
        <p:txBody>
          <a:bodyPr vert="horz" lIns="109895" tIns="54947" rIns="109895" bIns="54947" rtlCol="0"/>
          <a:lstStyle>
            <a:lvl1pPr algn="r" latinLnBrk="0">
              <a:defRPr lang="id-ID" sz="1400"/>
            </a:lvl1pPr>
          </a:lstStyle>
          <a:p>
            <a:endParaRPr lang="id-ID"/>
          </a:p>
        </p:txBody>
      </p:sp>
      <p:sp>
        <p:nvSpPr>
          <p:cNvPr id="4" name="Tempat Penampung Gambar 3"/>
          <p:cNvSpPr>
            <a:spLocks noGrp="1" noRot="1" noChangeAspect="1"/>
          </p:cNvSpPr>
          <p:nvPr>
            <p:ph type="sldImg" idx="2"/>
          </p:nvPr>
        </p:nvSpPr>
        <p:spPr>
          <a:xfrm>
            <a:off x="-85725" y="1516063"/>
            <a:ext cx="7275513" cy="4094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9895" tIns="54947" rIns="109895" bIns="54947" rtlCol="0" anchor="ctr"/>
          <a:lstStyle/>
          <a:p>
            <a:endParaRPr lang="id-ID"/>
          </a:p>
        </p:txBody>
      </p:sp>
      <p:sp>
        <p:nvSpPr>
          <p:cNvPr id="5" name="Tempat Penampung Catatan 4"/>
          <p:cNvSpPr>
            <a:spLocks noGrp="1"/>
          </p:cNvSpPr>
          <p:nvPr>
            <p:ph type="body" sz="quarter" idx="3"/>
          </p:nvPr>
        </p:nvSpPr>
        <p:spPr>
          <a:xfrm>
            <a:off x="710249" y="5838369"/>
            <a:ext cx="5681980" cy="4776848"/>
          </a:xfrm>
          <a:prstGeom prst="rect">
            <a:avLst/>
          </a:prstGeom>
        </p:spPr>
        <p:txBody>
          <a:bodyPr vert="horz" lIns="109895" tIns="54947" rIns="109895" bIns="54947" rtlCol="0"/>
          <a:lstStyle/>
          <a:p>
            <a:pPr lvl="0"/>
            <a:r>
              <a:rPr lang="id-ID"/>
              <a:t>Klik untuk mengedit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6" name="Tempat Penampung Footer 5"/>
          <p:cNvSpPr>
            <a:spLocks noGrp="1"/>
          </p:cNvSpPr>
          <p:nvPr>
            <p:ph type="ftr" sz="quarter" idx="4"/>
          </p:nvPr>
        </p:nvSpPr>
        <p:spPr>
          <a:xfrm>
            <a:off x="2" y="11522987"/>
            <a:ext cx="3077739" cy="608688"/>
          </a:xfrm>
          <a:prstGeom prst="rect">
            <a:avLst/>
          </a:prstGeom>
        </p:spPr>
        <p:txBody>
          <a:bodyPr vert="horz" lIns="109895" tIns="54947" rIns="109895" bIns="54947" rtlCol="0" anchor="b"/>
          <a:lstStyle>
            <a:lvl1pPr algn="l" latinLnBrk="0">
              <a:defRPr lang="id-ID" sz="1400"/>
            </a:lvl1pPr>
          </a:lstStyle>
          <a:p>
            <a:endParaRPr lang="id-ID"/>
          </a:p>
        </p:txBody>
      </p:sp>
      <p:sp>
        <p:nvSpPr>
          <p:cNvPr id="7" name="Tempat Penampung Nomor Slide 6"/>
          <p:cNvSpPr>
            <a:spLocks noGrp="1"/>
          </p:cNvSpPr>
          <p:nvPr>
            <p:ph type="sldNum" sz="quarter" idx="5"/>
          </p:nvPr>
        </p:nvSpPr>
        <p:spPr>
          <a:xfrm>
            <a:off x="4023094" y="11522987"/>
            <a:ext cx="3077739" cy="608688"/>
          </a:xfrm>
          <a:prstGeom prst="rect">
            <a:avLst/>
          </a:prstGeom>
        </p:spPr>
        <p:txBody>
          <a:bodyPr vert="horz" lIns="109895" tIns="54947" rIns="109895" bIns="54947" rtlCol="0" anchor="b"/>
          <a:lstStyle>
            <a:lvl1pPr algn="r" latinLnBrk="0">
              <a:defRPr lang="id-ID" sz="1400"/>
            </a:lvl1pPr>
          </a:lstStyle>
          <a:p>
            <a:fld id="{DF61EA0F-A667-4B49-8422-0062BC55E249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d-ID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pat Penampung Gambar 1"/>
          <p:cNvSpPr>
            <a:spLocks noGrp="1" noRot="1" noChangeAspect="1"/>
          </p:cNvSpPr>
          <p:nvPr>
            <p:ph type="sldImg"/>
          </p:nvPr>
        </p:nvSpPr>
        <p:spPr>
          <a:xfrm>
            <a:off x="-85725" y="1516063"/>
            <a:ext cx="7275513" cy="4094162"/>
          </a:xfrm>
        </p:spPr>
      </p:sp>
      <p:sp>
        <p:nvSpPr>
          <p:cNvPr id="3" name="Tempat Penampung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empat Penampung Nomor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id-ID" smtClean="0"/>
              <a:t>1</a:t>
            </a:fld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pat Penampung Gambar 1"/>
          <p:cNvSpPr>
            <a:spLocks noGrp="1" noRot="1" noChangeAspect="1"/>
          </p:cNvSpPr>
          <p:nvPr>
            <p:ph type="sldImg"/>
          </p:nvPr>
        </p:nvSpPr>
        <p:spPr>
          <a:xfrm>
            <a:off x="-85725" y="1516063"/>
            <a:ext cx="7275513" cy="4094162"/>
          </a:xfrm>
        </p:spPr>
      </p:sp>
      <p:sp>
        <p:nvSpPr>
          <p:cNvPr id="3" name="Tempat Penampung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Tempat Penampung Nomor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id-ID" smtClean="0"/>
              <a:t>2</a:t>
            </a:fld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pat Penampung Gambar 1"/>
          <p:cNvSpPr>
            <a:spLocks noGrp="1" noRot="1" noChangeAspect="1"/>
          </p:cNvSpPr>
          <p:nvPr>
            <p:ph type="sldImg"/>
          </p:nvPr>
        </p:nvSpPr>
        <p:spPr>
          <a:xfrm>
            <a:off x="-85725" y="1516063"/>
            <a:ext cx="7275513" cy="4094162"/>
          </a:xfrm>
        </p:spPr>
      </p:sp>
      <p:sp>
        <p:nvSpPr>
          <p:cNvPr id="3" name="Tempat Penampung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Dalam </a:t>
            </a:r>
            <a:r>
              <a:rPr lang="id-ID" baseline="0" dirty="0"/>
              <a:t>mode Peragaan Slide, klik tanda panah untuk memasuki Pusat Memulai PowerPoint.</a:t>
            </a:r>
            <a:endParaRPr lang="id-ID" dirty="0"/>
          </a:p>
        </p:txBody>
      </p:sp>
      <p:sp>
        <p:nvSpPr>
          <p:cNvPr id="4" name="Tempat Penampung Nomor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id-ID" smtClean="0"/>
              <a:t>20</a:t>
            </a:fld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760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rsegi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Judul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 latinLnBrk="0">
              <a:defRPr lang="id-ID" sz="5400">
                <a:solidFill>
                  <a:schemeClr val="bg1"/>
                </a:solidFill>
              </a:defRPr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Subjudul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 latinLnBrk="0">
              <a:lnSpc>
                <a:spcPct val="150000"/>
              </a:lnSpc>
              <a:spcBef>
                <a:spcPts val="600"/>
              </a:spcBef>
              <a:buNone/>
              <a:defRPr lang="id-ID" sz="2800">
                <a:solidFill>
                  <a:srgbClr val="D24726"/>
                </a:solidFill>
                <a:latin typeface="+mj-lt"/>
              </a:defRPr>
            </a:lvl1pPr>
            <a:lvl2pPr marL="457200" indent="0" algn="ctr" latinLnBrk="0">
              <a:buNone/>
              <a:defRPr lang="id-ID" sz="2000"/>
            </a:lvl2pPr>
            <a:lvl3pPr marL="914400" indent="0" algn="ctr" latinLnBrk="0">
              <a:buNone/>
              <a:defRPr lang="id-ID" sz="1800"/>
            </a:lvl3pPr>
            <a:lvl4pPr marL="1371600" indent="0" algn="ctr" latinLnBrk="0">
              <a:buNone/>
              <a:defRPr lang="id-ID" sz="1600"/>
            </a:lvl4pPr>
            <a:lvl5pPr marL="1828800" indent="0" algn="ctr" latinLnBrk="0">
              <a:buNone/>
              <a:defRPr lang="id-ID" sz="1600"/>
            </a:lvl5pPr>
            <a:lvl6pPr marL="2286000" indent="0" algn="ctr" latinLnBrk="0">
              <a:buNone/>
              <a:defRPr lang="id-ID" sz="1600"/>
            </a:lvl6pPr>
            <a:lvl7pPr marL="2743200" indent="0" algn="ctr" latinLnBrk="0">
              <a:buNone/>
              <a:defRPr lang="id-ID" sz="1600"/>
            </a:lvl7pPr>
            <a:lvl8pPr marL="3200400" indent="0" algn="ctr" latinLnBrk="0">
              <a:buNone/>
              <a:defRPr lang="id-ID" sz="1600"/>
            </a:lvl8pPr>
            <a:lvl9pPr marL="3657600" indent="0" algn="ctr" latinLnBrk="0">
              <a:buNone/>
              <a:defRPr lang="id-ID" sz="1600"/>
            </a:lvl9pPr>
          </a:lstStyle>
          <a:p>
            <a:r>
              <a:rPr lang="id-ID"/>
              <a:t>Klik untuk mengedit gaya subjudul Master</a:t>
            </a:r>
          </a:p>
        </p:txBody>
      </p:sp>
      <p:sp>
        <p:nvSpPr>
          <p:cNvPr id="4" name="Tempat Penampung Tangga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5" name="Tempat Penampung 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empat Penampung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  <p:sp>
        <p:nvSpPr>
          <p:cNvPr id="8" name="Persegi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9" name="AutoShape 2054"/>
          <p:cNvSpPr>
            <a:spLocks noChangeArrowheads="1"/>
          </p:cNvSpPr>
          <p:nvPr userDrawn="1"/>
        </p:nvSpPr>
        <p:spPr bwMode="auto">
          <a:xfrm>
            <a:off x="0" y="1128713"/>
            <a:ext cx="633413" cy="1471612"/>
          </a:xfrm>
          <a:prstGeom prst="homePlate">
            <a:avLst>
              <a:gd name="adj" fmla="val 44310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>
              <a:defRPr/>
            </a:pPr>
            <a:endParaRPr lang="id-ID"/>
          </a:p>
        </p:txBody>
      </p:sp>
      <p:pic>
        <p:nvPicPr>
          <p:cNvPr id="14" name="Picture 13" descr="logo-dd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143241" y="655843"/>
            <a:ext cx="1357011" cy="1661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bg1">
                <a:alpha val="10000"/>
              </a:schemeClr>
            </a:glow>
            <a:outerShdw blurRad="127000" dir="5820000" sx="108000" sy="108000" algn="ctr" rotWithShape="0">
              <a:schemeClr val="bg1">
                <a:alpha val="83000"/>
              </a:schemeClr>
            </a:outerShdw>
            <a:reflection endPos="0" dir="5400000" sy="-100000" algn="bl" rotWithShape="0"/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rsegi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 latinLnBrk="0">
              <a:defRPr lang="id-ID" sz="3600">
                <a:solidFill>
                  <a:schemeClr val="bg1"/>
                </a:solidFill>
              </a:defRPr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Konten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 latinLnBrk="0">
              <a:lnSpc>
                <a:spcPct val="150000"/>
              </a:lnSpc>
              <a:spcAft>
                <a:spcPts val="1200"/>
              </a:spcAft>
              <a:buNone/>
              <a:defRPr lang="id-ID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lnSpc>
                <a:spcPct val="150000"/>
              </a:lnSpc>
              <a:spcAft>
                <a:spcPts val="1200"/>
              </a:spcAft>
              <a:defRPr lang="id-ID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lnSpc>
                <a:spcPct val="150000"/>
              </a:lnSpc>
              <a:spcAft>
                <a:spcPts val="1200"/>
              </a:spcAft>
              <a:defRPr lang="id-ID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lnSpc>
                <a:spcPct val="150000"/>
              </a:lnSpc>
              <a:spcAft>
                <a:spcPts val="1200"/>
              </a:spcAft>
              <a:defRPr lang="id-ID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lnSpc>
                <a:spcPct val="150000"/>
              </a:lnSpc>
              <a:spcAft>
                <a:spcPts val="1200"/>
              </a:spcAft>
              <a:defRPr lang="id-ID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empat Penampung Tangga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5" name="Tempat Penampung 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empat Penampung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  <p:sp>
        <p:nvSpPr>
          <p:cNvPr id="8" name="Persegi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12" name="AutoShape 2054"/>
          <p:cNvSpPr>
            <a:spLocks noChangeArrowheads="1"/>
          </p:cNvSpPr>
          <p:nvPr userDrawn="1"/>
        </p:nvSpPr>
        <p:spPr bwMode="auto">
          <a:xfrm>
            <a:off x="1" y="260613"/>
            <a:ext cx="320842" cy="696912"/>
          </a:xfrm>
          <a:prstGeom prst="homePlate">
            <a:avLst>
              <a:gd name="adj" fmla="val 44310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>
              <a:defRPr/>
            </a:pPr>
            <a:endParaRPr lang="id-ID"/>
          </a:p>
        </p:txBody>
      </p:sp>
      <p:pic>
        <p:nvPicPr>
          <p:cNvPr id="13" name="Picture 12" descr="logo-ddn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1585540" y="181333"/>
            <a:ext cx="423757" cy="51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bg1">
                <a:alpha val="89000"/>
              </a:schemeClr>
            </a:glow>
            <a:outerShdw dist="25400" sx="1000" sy="1000" algn="ctr" rotWithShape="0">
              <a:schemeClr val="bg1"/>
            </a:outerShdw>
            <a:reflection stA="82000" endPos="0" dir="5400000" sy="-100000" algn="bl" rotWithShape="0"/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rsegi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 latinLnBrk="0">
              <a:defRPr lang="id-ID" sz="4800">
                <a:solidFill>
                  <a:srgbClr val="D24726"/>
                </a:solidFill>
              </a:defRPr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Teks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 latinLnBrk="0">
              <a:lnSpc>
                <a:spcPct val="150000"/>
              </a:lnSpc>
              <a:buNone/>
              <a:defRPr lang="id-ID" sz="2800">
                <a:solidFill>
                  <a:schemeClr val="bg1"/>
                </a:solidFill>
                <a:latin typeface="+mj-lt"/>
              </a:defRPr>
            </a:lvl1pPr>
            <a:lvl2pPr marL="457200" indent="0" latinLnBrk="0">
              <a:buNone/>
              <a:defRPr lang="id-ID" sz="2000"/>
            </a:lvl2pPr>
            <a:lvl3pPr marL="914400" indent="0" latinLnBrk="0">
              <a:buNone/>
              <a:defRPr lang="id-ID" sz="1800"/>
            </a:lvl3pPr>
            <a:lvl4pPr marL="1371600" indent="0" latinLnBrk="0">
              <a:buNone/>
              <a:defRPr lang="id-ID" sz="1600"/>
            </a:lvl4pPr>
            <a:lvl5pPr marL="1828800" indent="0" latinLnBrk="0">
              <a:buNone/>
              <a:defRPr lang="id-ID" sz="1600"/>
            </a:lvl5pPr>
            <a:lvl6pPr marL="2286000" indent="0" latinLnBrk="0">
              <a:buNone/>
              <a:defRPr lang="id-ID" sz="1600"/>
            </a:lvl6pPr>
            <a:lvl7pPr marL="2743200" indent="0" latinLnBrk="0">
              <a:buNone/>
              <a:defRPr lang="id-ID" sz="1600"/>
            </a:lvl7pPr>
            <a:lvl8pPr marL="3200400" indent="0" latinLnBrk="0">
              <a:buNone/>
              <a:defRPr lang="id-ID" sz="1600"/>
            </a:lvl8pPr>
            <a:lvl9pPr marL="3657600" indent="0" latinLnBrk="0">
              <a:buNone/>
              <a:defRPr lang="id-ID" sz="16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empat Penampung Tangga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5" name="Tempat Penampung 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empat Penampung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  <p:sp>
        <p:nvSpPr>
          <p:cNvPr id="8" name="Persegi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rsegi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lang="id-ID" sz="3600">
                <a:solidFill>
                  <a:schemeClr val="bg1"/>
                </a:solidFill>
              </a:defRPr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Konten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id-ID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id-ID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id-ID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Klik untuk edit gaya teks Master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kedua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ketiga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keempat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kelima</a:t>
            </a:r>
          </a:p>
        </p:txBody>
      </p:sp>
      <p:sp>
        <p:nvSpPr>
          <p:cNvPr id="4" name="Tempat Penampung Konten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id-ID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id-ID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id-ID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Klik untuk edit gaya teks Master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kedua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ketiga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keempat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kelima</a:t>
            </a:r>
          </a:p>
        </p:txBody>
      </p:sp>
      <p:sp>
        <p:nvSpPr>
          <p:cNvPr id="5" name="Tempat Penampung Tangga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6" name="Tempat Penampung Foo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empat Penampung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  <p:sp>
        <p:nvSpPr>
          <p:cNvPr id="9" name="Persegi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rsegi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 latinLnBrk="0">
              <a:defRPr lang="id-ID" sz="3600">
                <a:solidFill>
                  <a:schemeClr val="bg1"/>
                </a:solidFill>
              </a:defRPr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Teks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 latinLnBrk="0">
              <a:buNone/>
              <a:defRPr lang="id-ID" sz="2400" b="1"/>
            </a:lvl1pPr>
            <a:lvl2pPr marL="457200" indent="0" latinLnBrk="0">
              <a:buNone/>
              <a:defRPr lang="id-ID" sz="2000" b="1"/>
            </a:lvl2pPr>
            <a:lvl3pPr marL="914400" indent="0" latinLnBrk="0">
              <a:buNone/>
              <a:defRPr lang="id-ID" sz="1800" b="1"/>
            </a:lvl3pPr>
            <a:lvl4pPr marL="1371600" indent="0" latinLnBrk="0">
              <a:buNone/>
              <a:defRPr lang="id-ID" sz="1600" b="1"/>
            </a:lvl4pPr>
            <a:lvl5pPr marL="1828800" indent="0" latinLnBrk="0">
              <a:buNone/>
              <a:defRPr lang="id-ID" sz="1600" b="1"/>
            </a:lvl5pPr>
            <a:lvl6pPr marL="2286000" indent="0" latinLnBrk="0">
              <a:buNone/>
              <a:defRPr lang="id-ID" sz="1600" b="1"/>
            </a:lvl6pPr>
            <a:lvl7pPr marL="2743200" indent="0" latinLnBrk="0">
              <a:buNone/>
              <a:defRPr lang="id-ID" sz="1600" b="1"/>
            </a:lvl7pPr>
            <a:lvl8pPr marL="3200400" indent="0" latinLnBrk="0">
              <a:buNone/>
              <a:defRPr lang="id-ID" sz="1600" b="1"/>
            </a:lvl8pPr>
            <a:lvl9pPr marL="3657600" indent="0" latinLnBrk="0">
              <a:buNone/>
              <a:defRPr lang="id-ID"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empat Penampung Konten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id-ID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id-ID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id-ID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Klik untuk edit gaya teks Master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kedua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ketiga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keempat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kelima</a:t>
            </a:r>
          </a:p>
        </p:txBody>
      </p:sp>
      <p:sp>
        <p:nvSpPr>
          <p:cNvPr id="5" name="Tempat Penampung Teks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 latinLnBrk="0">
              <a:buNone/>
              <a:defRPr lang="id-ID" sz="2400" b="1"/>
            </a:lvl1pPr>
            <a:lvl2pPr marL="457200" indent="0" latinLnBrk="0">
              <a:buNone/>
              <a:defRPr lang="id-ID" sz="2000" b="1"/>
            </a:lvl2pPr>
            <a:lvl3pPr marL="914400" indent="0" latinLnBrk="0">
              <a:buNone/>
              <a:defRPr lang="id-ID" sz="1800" b="1"/>
            </a:lvl3pPr>
            <a:lvl4pPr marL="1371600" indent="0" latinLnBrk="0">
              <a:buNone/>
              <a:defRPr lang="id-ID" sz="1600" b="1"/>
            </a:lvl4pPr>
            <a:lvl5pPr marL="1828800" indent="0" latinLnBrk="0">
              <a:buNone/>
              <a:defRPr lang="id-ID" sz="1600" b="1"/>
            </a:lvl5pPr>
            <a:lvl6pPr marL="2286000" indent="0" latinLnBrk="0">
              <a:buNone/>
              <a:defRPr lang="id-ID" sz="1600" b="1"/>
            </a:lvl6pPr>
            <a:lvl7pPr marL="2743200" indent="0" latinLnBrk="0">
              <a:buNone/>
              <a:defRPr lang="id-ID" sz="1600" b="1"/>
            </a:lvl7pPr>
            <a:lvl8pPr marL="3200400" indent="0" latinLnBrk="0">
              <a:buNone/>
              <a:defRPr lang="id-ID" sz="1600" b="1"/>
            </a:lvl8pPr>
            <a:lvl9pPr marL="3657600" indent="0" latinLnBrk="0">
              <a:buNone/>
              <a:defRPr lang="id-ID"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empat Penampung Konten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id-ID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id-ID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id-ID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Klik untuk edit gaya teks Master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kedua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ketiga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keempat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kelima</a:t>
            </a:r>
          </a:p>
        </p:txBody>
      </p:sp>
      <p:sp>
        <p:nvSpPr>
          <p:cNvPr id="7" name="Tempat Penampung Tanggal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8" name="Tempat Penampung Foo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Tempat Penampung Nomor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  <p:sp>
        <p:nvSpPr>
          <p:cNvPr id="11" name="Persegi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rsegi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lang="id-ID" sz="3600">
                <a:solidFill>
                  <a:schemeClr val="bg1"/>
                </a:solidFill>
              </a:defRPr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Tanggal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4" name="Tempat Penampung Foo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empat Penampung Nomor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  <p:sp>
        <p:nvSpPr>
          <p:cNvPr id="7" name="Persegi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pat Penampung Tanggal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3" name="Tempat Penampung Foo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empat Penampung Nomor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atinLnBrk="0">
              <a:defRPr lang="id-ID" sz="32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Konten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lang="id-ID" sz="16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lang="id-ID" sz="140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lang="id-ID" sz="12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lang="id-ID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Klik untuk edit gaya teks Master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kedua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ketiga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keempat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id-ID"/>
              <a:t>Tingkat kelima</a:t>
            </a:r>
          </a:p>
        </p:txBody>
      </p:sp>
      <p:sp>
        <p:nvSpPr>
          <p:cNvPr id="4" name="Tempat Penampung Teks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 latinLnBrk="0">
              <a:buNone/>
              <a:defRPr lang="id-ID" sz="1600"/>
            </a:lvl1pPr>
            <a:lvl2pPr marL="457200" indent="0" latinLnBrk="0">
              <a:buNone/>
              <a:defRPr lang="id-ID" sz="1400"/>
            </a:lvl2pPr>
            <a:lvl3pPr marL="914400" indent="0" latinLnBrk="0">
              <a:buNone/>
              <a:defRPr lang="id-ID" sz="1200"/>
            </a:lvl3pPr>
            <a:lvl4pPr marL="1371600" indent="0" latinLnBrk="0">
              <a:buNone/>
              <a:defRPr lang="id-ID" sz="1000"/>
            </a:lvl4pPr>
            <a:lvl5pPr marL="1828800" indent="0" latinLnBrk="0">
              <a:buNone/>
              <a:defRPr lang="id-ID" sz="1000"/>
            </a:lvl5pPr>
            <a:lvl6pPr marL="2286000" indent="0" latinLnBrk="0">
              <a:buNone/>
              <a:defRPr lang="id-ID" sz="1000"/>
            </a:lvl6pPr>
            <a:lvl7pPr marL="2743200" indent="0" latinLnBrk="0">
              <a:buNone/>
              <a:defRPr lang="id-ID" sz="1000"/>
            </a:lvl7pPr>
            <a:lvl8pPr marL="3200400" indent="0" latinLnBrk="0">
              <a:buNone/>
              <a:defRPr lang="id-ID" sz="1000"/>
            </a:lvl8pPr>
            <a:lvl9pPr marL="3657600" indent="0" latinLnBrk="0">
              <a:buNone/>
              <a:defRPr lang="id-ID"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empat Penampung Tangga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6" name="Tempat Penampung Foo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empat Penampung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atinLnBrk="0">
              <a:defRPr lang="id-ID" sz="3200"/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Gamba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 latinLnBrk="0">
              <a:buNone/>
              <a:defRPr lang="id-ID" sz="3200"/>
            </a:lvl1pPr>
            <a:lvl2pPr marL="457200" indent="0" latinLnBrk="0">
              <a:buNone/>
              <a:defRPr lang="id-ID" sz="2800"/>
            </a:lvl2pPr>
            <a:lvl3pPr marL="914400" indent="0" latinLnBrk="0">
              <a:buNone/>
              <a:defRPr lang="id-ID" sz="2400"/>
            </a:lvl3pPr>
            <a:lvl4pPr marL="1371600" indent="0" latinLnBrk="0">
              <a:buNone/>
              <a:defRPr lang="id-ID" sz="2000"/>
            </a:lvl4pPr>
            <a:lvl5pPr marL="1828800" indent="0" latinLnBrk="0">
              <a:buNone/>
              <a:defRPr lang="id-ID" sz="2000"/>
            </a:lvl5pPr>
            <a:lvl6pPr marL="2286000" indent="0" latinLnBrk="0">
              <a:buNone/>
              <a:defRPr lang="id-ID" sz="2000"/>
            </a:lvl6pPr>
            <a:lvl7pPr marL="2743200" indent="0" latinLnBrk="0">
              <a:buNone/>
              <a:defRPr lang="id-ID" sz="2000"/>
            </a:lvl7pPr>
            <a:lvl8pPr marL="3200400" indent="0" latinLnBrk="0">
              <a:buNone/>
              <a:defRPr lang="id-ID" sz="2000"/>
            </a:lvl8pPr>
            <a:lvl9pPr marL="3657600" indent="0" latinLnBrk="0">
              <a:buNone/>
              <a:defRPr lang="id-ID" sz="2000"/>
            </a:lvl9pPr>
          </a:lstStyle>
          <a:p>
            <a:r>
              <a:rPr lang="id-ID"/>
              <a:t>Klik ikon untuk menambahkan gambar</a:t>
            </a:r>
          </a:p>
        </p:txBody>
      </p:sp>
      <p:sp>
        <p:nvSpPr>
          <p:cNvPr id="4" name="Tempat Penampung Teks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 latinLnBrk="0">
              <a:buNone/>
              <a:defRPr lang="id-ID" sz="1600"/>
            </a:lvl1pPr>
            <a:lvl2pPr marL="457200" indent="0" latinLnBrk="0">
              <a:buNone/>
              <a:defRPr lang="id-ID" sz="1400"/>
            </a:lvl2pPr>
            <a:lvl3pPr marL="914400" indent="0" latinLnBrk="0">
              <a:buNone/>
              <a:defRPr lang="id-ID" sz="1200"/>
            </a:lvl3pPr>
            <a:lvl4pPr marL="1371600" indent="0" latinLnBrk="0">
              <a:buNone/>
              <a:defRPr lang="id-ID" sz="1000"/>
            </a:lvl4pPr>
            <a:lvl5pPr marL="1828800" indent="0" latinLnBrk="0">
              <a:buNone/>
              <a:defRPr lang="id-ID" sz="1000"/>
            </a:lvl5pPr>
            <a:lvl6pPr marL="2286000" indent="0" latinLnBrk="0">
              <a:buNone/>
              <a:defRPr lang="id-ID" sz="1000"/>
            </a:lvl6pPr>
            <a:lvl7pPr marL="2743200" indent="0" latinLnBrk="0">
              <a:buNone/>
              <a:defRPr lang="id-ID" sz="1000"/>
            </a:lvl7pPr>
            <a:lvl8pPr marL="3200400" indent="0" latinLnBrk="0">
              <a:buNone/>
              <a:defRPr lang="id-ID" sz="1000"/>
            </a:lvl8pPr>
            <a:lvl9pPr marL="3657600" indent="0" latinLnBrk="0">
              <a:buNone/>
              <a:defRPr lang="id-ID"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empat Penampung Tanggal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6" name="Tempat Penampung Foo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empat Penampung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rsegi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lang="id-ID" sz="3600">
                <a:solidFill>
                  <a:schemeClr val="bg1"/>
                </a:solidFill>
              </a:defRPr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Teks Vertik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empat Penampung Tangga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5" name="Tempat Penampung 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empat Penampung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  <p:sp>
        <p:nvSpPr>
          <p:cNvPr id="8" name="Persegi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rsegi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  <p:sp>
        <p:nvSpPr>
          <p:cNvPr id="2" name="Judul Vertikal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 latinLnBrk="0">
              <a:defRPr lang="id-ID" sz="3600">
                <a:solidFill>
                  <a:schemeClr val="bg1"/>
                </a:solidFill>
              </a:defRPr>
            </a:lvl1pPr>
          </a:lstStyle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Teks Vertik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empat Penampung Tanggal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5" name="Tempat Penampung 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Tempat Penampung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lang="id-ID"/>
          </a:p>
        </p:txBody>
      </p:sp>
      <p:sp>
        <p:nvSpPr>
          <p:cNvPr id="8" name="Persegi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pat Penampung Judul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</a:p>
        </p:txBody>
      </p:sp>
      <p:sp>
        <p:nvSpPr>
          <p:cNvPr id="3" name="Tempat Penampung Tek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mengedit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</a:p>
        </p:txBody>
      </p:sp>
      <p:sp>
        <p:nvSpPr>
          <p:cNvPr id="4" name="Tempat Penampung Tanggal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id-ID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t>3/2/2016</a:t>
            </a:fld>
            <a:endParaRPr lang="id-ID"/>
          </a:p>
        </p:txBody>
      </p:sp>
      <p:sp>
        <p:nvSpPr>
          <p:cNvPr id="5" name="Tempat Penampung Foot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id-ID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Tempat Penampung Nomor Slide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id-ID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blinds dir="vert"/>
  </p:transition>
  <p:txStyles>
    <p:titleStyle>
      <a:lvl1pPr algn="l" defTabSz="914400" rtl="0" eaLnBrk="1" latinLnBrk="0" hangingPunct="1">
        <a:spcBef>
          <a:spcPct val="0"/>
        </a:spcBef>
        <a:buNone/>
        <a:defRPr lang="id-ID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id-ID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image" Target="../media/image8.jpeg"/><Relationship Id="rId21" Type="http://schemas.openxmlformats.org/officeDocument/2006/relationships/image" Target="../media/image26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png"/><Relationship Id="rId16" Type="http://schemas.openxmlformats.org/officeDocument/2006/relationships/image" Target="../media/image21.jpe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o15.officeredir.microsoft.com/r/rlid2013GettingStartedCntrPPT?clid=105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/>
          <p:cNvSpPr>
            <a:spLocks noGrp="1"/>
          </p:cNvSpPr>
          <p:nvPr>
            <p:ph type="subTitle" idx="1"/>
          </p:nvPr>
        </p:nvSpPr>
        <p:spPr>
          <a:xfrm>
            <a:off x="1" y="5013343"/>
            <a:ext cx="12192000" cy="1844657"/>
          </a:xfrm>
        </p:spPr>
        <p:txBody>
          <a:bodyPr>
            <a:normAutofit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33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DINAS KEPENDUDUKAN DAN PENCATATAN SIPIL</a:t>
            </a:r>
            <a:endParaRPr lang="en-US" sz="3300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65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KABUPATEN SUMEDANG</a:t>
            </a:r>
            <a:endParaRPr lang="id-ID" sz="6500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30300" y="5643087"/>
            <a:ext cx="100076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54875" y="409269"/>
            <a:ext cx="8603425" cy="924231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SELAMAT DATANG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rlin Sans FB Demi" pitchFamily="34" charset="0"/>
            </a:endParaRPr>
          </a:p>
        </p:txBody>
      </p:sp>
      <p:pic>
        <p:nvPicPr>
          <p:cNvPr id="7" name="Picture 2" descr="C:\validasi\backup\images\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470" y="519176"/>
            <a:ext cx="2607527" cy="2716173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96900" y="1676118"/>
            <a:ext cx="8458569" cy="26037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id-ID"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Di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acara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Sosialisasi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Pemanfaatan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 Data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lin Sans FB Demi" pitchFamily="34" charset="0"/>
              </a:rPr>
              <a:t>Kependudukan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46111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00" y="254000"/>
            <a:ext cx="1012643" cy="34163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1601" y="447369"/>
            <a:ext cx="9448800" cy="2797956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>
              <a:lnSpc>
                <a:spcPct val="90000"/>
              </a:lnSpc>
            </a:pPr>
            <a:r>
              <a:rPr lang="id-ID" sz="6000" b="1" dirty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  <a:t>Mekanisme Pemanfaatan</a:t>
            </a:r>
            <a:r>
              <a:rPr lang="en-US" sz="6000" b="1" dirty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  <a:t> </a:t>
            </a:r>
            <a:r>
              <a:rPr lang="id-ID" sz="6000" b="1" dirty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  <a:t/>
            </a:r>
            <a:br>
              <a:rPr lang="id-ID" sz="6000" b="1" dirty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</a:br>
            <a:r>
              <a:rPr lang="en-US" sz="6000" b="1" dirty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  <a:t>Data </a:t>
            </a:r>
            <a:r>
              <a:rPr lang="id-ID" sz="6000" b="1" dirty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  <a:t>Kependudukan </a:t>
            </a:r>
            <a:r>
              <a:rPr lang="en-US" sz="6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  <a:t/>
            </a:r>
            <a:br>
              <a:rPr lang="en-US" sz="6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</a:br>
            <a:r>
              <a:rPr lang="id-ID" sz="6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  <a:t>Oleh Lembaga </a:t>
            </a:r>
            <a:r>
              <a:rPr lang="id-ID" sz="6000" b="1" dirty="0">
                <a:ln w="50800"/>
                <a:solidFill>
                  <a:schemeClr val="bg1">
                    <a:shade val="50000"/>
                  </a:schemeClr>
                </a:solidFill>
                <a:latin typeface="Arial Rounded MT Bold" pitchFamily="34" charset="0"/>
              </a:rPr>
              <a:t>Pengguna</a:t>
            </a:r>
            <a:endParaRPr lang="en-US" sz="6000" b="1" dirty="0">
              <a:ln w="50800"/>
              <a:solidFill>
                <a:schemeClr val="bg1">
                  <a:shade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7" name="Picture 2" descr="C:\validasi\backup\images\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470" y="519176"/>
            <a:ext cx="2607527" cy="2716173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  <p:sp>
        <p:nvSpPr>
          <p:cNvPr id="8" name="Subjudul 2"/>
          <p:cNvSpPr>
            <a:spLocks noGrp="1"/>
          </p:cNvSpPr>
          <p:nvPr>
            <p:ph type="subTitle" idx="1"/>
          </p:nvPr>
        </p:nvSpPr>
        <p:spPr>
          <a:xfrm>
            <a:off x="1" y="5013343"/>
            <a:ext cx="12192000" cy="1844657"/>
          </a:xfrm>
        </p:spPr>
        <p:txBody>
          <a:bodyPr>
            <a:normAutofit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33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DINAS KEPENDUDUKAN DAN PENCATATAN SIPIL</a:t>
            </a:r>
            <a:endParaRPr lang="en-US" sz="3300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65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KABUPATEN SUMEDANG</a:t>
            </a:r>
            <a:endParaRPr lang="id-ID" sz="6500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30300" y="5643087"/>
            <a:ext cx="100076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2906842" y="4262141"/>
            <a:ext cx="8759638" cy="2409702"/>
          </a:xfrm>
          <a:prstGeom prst="roundRect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54013" indent="-354013">
              <a:lnSpc>
                <a:spcPct val="90000"/>
              </a:lnSpc>
              <a:spcAft>
                <a:spcPts val="600"/>
              </a:spcAft>
              <a:tabLst>
                <a:tab pos="354013" algn="l"/>
              </a:tabLst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(1)</a:t>
            </a:r>
            <a:r>
              <a:rPr lang="id-ID" sz="1600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Data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Perseorangan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dokumen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kependudukan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wajib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disimpan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dilindungi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kerahasiaannya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oleh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Negara. </a:t>
            </a:r>
          </a:p>
          <a:p>
            <a:pPr marL="354013" indent="-354013">
              <a:lnSpc>
                <a:spcPct val="90000"/>
              </a:lnSpc>
              <a:spcAft>
                <a:spcPts val="600"/>
              </a:spcAft>
              <a:tabLst>
                <a:tab pos="354013" algn="l"/>
              </a:tabLs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(2) </a:t>
            </a:r>
            <a:r>
              <a:rPr lang="id-ID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Menteri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sebagai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penanggung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jawab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memberikan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hak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akses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Data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Kependudukan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kepada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petugas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provinsi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dan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petugas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Instansi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Pelaksana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serta</a:t>
            </a:r>
            <a:r>
              <a:rPr lang="en-US" sz="16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pengguna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</a:p>
          <a:p>
            <a:pPr marL="354013" indent="-354013">
              <a:lnSpc>
                <a:spcPct val="90000"/>
              </a:lnSpc>
              <a:spcAft>
                <a:spcPts val="600"/>
              </a:spcAft>
              <a:tabLst>
                <a:tab pos="354013" algn="l"/>
              </a:tabLst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(3) </a:t>
            </a:r>
            <a:r>
              <a:rPr lang="id-ID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Petugas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pengguna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sebagaimana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dimaksud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pada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ayat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(2)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dilarang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menyebarluaskan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Data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Kependudukan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yang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tidak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sesuai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dengan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kewenangannya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</a:p>
          <a:p>
            <a:pPr marL="354013" indent="-354013">
              <a:lnSpc>
                <a:spcPct val="90000"/>
              </a:lnSpc>
              <a:spcAft>
                <a:spcPts val="600"/>
              </a:spcAft>
              <a:tabLst>
                <a:tab pos="354013" algn="l"/>
              </a:tabLst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(4) </a:t>
            </a:r>
            <a:r>
              <a:rPr lang="id-ID" sz="1600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Ketentuan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lebih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lanjut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mengenai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persyaratan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ruang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lingkup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tata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cara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mengenai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pemberian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hak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akses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sebagaimana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dimaksud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pada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ayat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(2)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diatur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dalam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Peraturan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Menteri</a:t>
            </a:r>
            <a:endParaRPr 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3338" y="-25761"/>
            <a:ext cx="9144000" cy="7155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id-ID"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Hukum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2875309" y="1360206"/>
            <a:ext cx="8791171" cy="2806885"/>
          </a:xfrm>
          <a:prstGeom prst="roundRect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900" b="1" dirty="0">
                <a:solidFill>
                  <a:schemeClr val="bg1"/>
                </a:solidFill>
                <a:latin typeface="Calibri" panose="020F0502020204030204" pitchFamily="34" charset="0"/>
              </a:rPr>
              <a:t>DATA KEPENDUDUKAN YANG DIGUNAKAN UNTUK SEMUA KEPERLUAN ADALAH </a:t>
            </a:r>
            <a:r>
              <a:rPr lang="en-US" sz="1900" b="1" dirty="0">
                <a:solidFill>
                  <a:srgbClr val="FFFF00"/>
                </a:solidFill>
                <a:latin typeface="Calibri" panose="020F0502020204030204" pitchFamily="34" charset="0"/>
              </a:rPr>
              <a:t>DATA KEPENDUDUKAN DARI KEMENTERIAN YANG BERTANGGUNG JAWAB DALAM URUSAN PEMERINTAHAN DALAM NEGERI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antara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lain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untuk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pemanfaatan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: </a:t>
            </a:r>
          </a:p>
          <a:p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a.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pelayanan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publik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; </a:t>
            </a:r>
          </a:p>
          <a:p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b.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perencanaan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pembangunan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; </a:t>
            </a:r>
          </a:p>
          <a:p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c.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alokasi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anggaran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; </a:t>
            </a:r>
          </a:p>
          <a:p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d.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pembangunan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demokrasi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;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US" sz="19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900" dirty="0" smtClean="0">
                <a:solidFill>
                  <a:schemeClr val="bg1"/>
                </a:solidFill>
                <a:latin typeface="Calibri" panose="020F0502020204030204" pitchFamily="34" charset="0"/>
              </a:rPr>
              <a:t>e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penegakan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hukum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pencegahan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</a:rPr>
              <a:t>kriminal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7" name="Pentagon 6"/>
          <p:cNvSpPr/>
          <p:nvPr/>
        </p:nvSpPr>
        <p:spPr bwMode="auto">
          <a:xfrm>
            <a:off x="324550" y="4727626"/>
            <a:ext cx="2550760" cy="1944216"/>
          </a:xfrm>
          <a:prstGeom prst="homePlate">
            <a:avLst/>
          </a:prstGeom>
          <a:solidFill>
            <a:srgbClr val="00206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Pasal</a:t>
            </a: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79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Pentagon 7"/>
          <p:cNvSpPr/>
          <p:nvPr/>
        </p:nvSpPr>
        <p:spPr bwMode="auto">
          <a:xfrm>
            <a:off x="293018" y="1780406"/>
            <a:ext cx="2550760" cy="2140063"/>
          </a:xfrm>
          <a:prstGeom prst="homePlate">
            <a:avLst/>
          </a:prstGeom>
          <a:solidFill>
            <a:srgbClr val="00206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0" algn="ctr"/>
            <a:r>
              <a:rPr lang="en-US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Pasal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58 </a:t>
            </a:r>
            <a:b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Ayat 4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02914" y="6401768"/>
            <a:ext cx="3276600" cy="365125"/>
          </a:xfrm>
        </p:spPr>
        <p:txBody>
          <a:bodyPr/>
          <a:lstStyle/>
          <a:p>
            <a:fld id="{9860EDB8-5305-433F-BE41-D7A86D811DB3}" type="slidenum">
              <a:rPr lang="id-ID" sz="16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id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74" y="702128"/>
            <a:ext cx="11904394" cy="615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validasi\backup\images\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593" y="115643"/>
            <a:ext cx="1194781" cy="1244563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126531292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63000" y="6338553"/>
            <a:ext cx="3276600" cy="365125"/>
          </a:xfrm>
        </p:spPr>
        <p:txBody>
          <a:bodyPr/>
          <a:lstStyle/>
          <a:p>
            <a:fld id="{9860EDB8-5305-433F-BE41-D7A86D811DB3}" type="slidenum">
              <a:rPr lang="id-ID" sz="16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id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2382591" y="1428788"/>
            <a:ext cx="9581881" cy="5293984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54013" indent="-354013">
              <a:lnSpc>
                <a:spcPct val="90000"/>
              </a:lnSpc>
              <a:spcAft>
                <a:spcPts val="600"/>
              </a:spcAft>
              <a:tabLst>
                <a:tab pos="354013" algn="l"/>
              </a:tabLst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(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1)Data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Perseorangan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dokumen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kependudukan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wajib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disimpan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dilindungi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kerahasiaannya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oleh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Negara. </a:t>
            </a:r>
          </a:p>
          <a:p>
            <a:pPr marL="354013" indent="-354013">
              <a:lnSpc>
                <a:spcPct val="90000"/>
              </a:lnSpc>
              <a:spcAft>
                <a:spcPts val="600"/>
              </a:spcAft>
              <a:tabLst>
                <a:tab pos="354013" algn="l"/>
              </a:tabLst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(2) </a:t>
            </a:r>
            <a:r>
              <a:rPr lang="en-US" sz="2800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Menteri</a:t>
            </a:r>
            <a:r>
              <a:rPr lang="en-US" sz="28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sebagai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penanggung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jawab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memberikan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hak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akses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Data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Kependudukan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kepada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petugas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provinsi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dan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petugas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Instansi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Pelaksana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serta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Calibri" panose="020F0502020204030204" pitchFamily="34" charset="0"/>
              </a:rPr>
              <a:t>pengguna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</a:p>
          <a:p>
            <a:pPr marL="354013" indent="-354013">
              <a:lnSpc>
                <a:spcPct val="90000"/>
              </a:lnSpc>
              <a:spcAft>
                <a:spcPts val="600"/>
              </a:spcAft>
              <a:tabLst>
                <a:tab pos="354013" algn="l"/>
              </a:tabLst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(3) 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Petugas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pengguna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sebagaimana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dimaksud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pada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ayat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(2)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dilarang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menyebarluaskan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Data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Kependudukan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yang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tidak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sesuai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dengan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kewenangannya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</a:p>
          <a:p>
            <a:pPr marL="354013" indent="-354013">
              <a:lnSpc>
                <a:spcPct val="90000"/>
              </a:lnSpc>
              <a:spcAft>
                <a:spcPts val="600"/>
              </a:spcAft>
              <a:tabLst>
                <a:tab pos="354013" algn="l"/>
              </a:tabLst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(4) </a:t>
            </a:r>
            <a:r>
              <a:rPr lang="en-US" sz="28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Ketentuan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lebih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lanjut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mengenai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persyaratan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ruang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lingkup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tata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cara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mengenai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pemberian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hak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akses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sebagaimana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dimaksud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pada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ayat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(2)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diatur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dalam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Peraturan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Menteri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Pentagon 8"/>
          <p:cNvSpPr/>
          <p:nvPr/>
        </p:nvSpPr>
        <p:spPr bwMode="auto">
          <a:xfrm>
            <a:off x="286755" y="1777443"/>
            <a:ext cx="2276141" cy="1944216"/>
          </a:xfrm>
          <a:prstGeom prst="homePlate">
            <a:avLst/>
          </a:prstGeom>
          <a:solidFill>
            <a:srgbClr val="00206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Uu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24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Pasal</a:t>
            </a: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79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3338" y="-25761"/>
            <a:ext cx="9144000" cy="7155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id-ID"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Hukum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158527679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 bwMode="auto">
          <a:xfrm>
            <a:off x="3271234" y="2434086"/>
            <a:ext cx="8550258" cy="363186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dirty="0" err="1">
                <a:solidFill>
                  <a:schemeClr val="bg1"/>
                </a:solidFill>
              </a:rPr>
              <a:t>Persyaratan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Ruang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Lingkup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dan</a:t>
            </a:r>
            <a:r>
              <a:rPr lang="en-US" sz="3600" dirty="0">
                <a:solidFill>
                  <a:schemeClr val="bg1"/>
                </a:solidFill>
              </a:rPr>
              <a:t> Tata Cara </a:t>
            </a:r>
            <a:r>
              <a:rPr lang="en-US" sz="3600" dirty="0" err="1">
                <a:solidFill>
                  <a:schemeClr val="bg1"/>
                </a:solidFill>
              </a:rPr>
              <a:t>Pemberian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Hak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Akses</a:t>
            </a:r>
            <a:r>
              <a:rPr lang="en-US" sz="3600" dirty="0">
                <a:solidFill>
                  <a:schemeClr val="bg1"/>
                </a:solidFill>
              </a:rPr>
              <a:t> Serta </a:t>
            </a:r>
            <a:r>
              <a:rPr lang="en-US" sz="3600" dirty="0" err="1">
                <a:solidFill>
                  <a:schemeClr val="bg1"/>
                </a:solidFill>
              </a:rPr>
              <a:t>Pemanfaatan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Nomor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Induk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Kependudukan</a:t>
            </a:r>
            <a:r>
              <a:rPr lang="en-US" sz="3600" dirty="0">
                <a:solidFill>
                  <a:schemeClr val="bg1"/>
                </a:solidFill>
              </a:rPr>
              <a:t>, Data </a:t>
            </a:r>
            <a:r>
              <a:rPr lang="en-US" sz="3600" dirty="0" err="1">
                <a:solidFill>
                  <a:schemeClr val="bg1"/>
                </a:solidFill>
              </a:rPr>
              <a:t>Kependudukan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dan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Kartu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Tanda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Penduduk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Elektronik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" name="Pentagon 5"/>
          <p:cNvSpPr/>
          <p:nvPr/>
        </p:nvSpPr>
        <p:spPr bwMode="auto">
          <a:xfrm>
            <a:off x="260997" y="3258943"/>
            <a:ext cx="3113572" cy="1784468"/>
          </a:xfrm>
          <a:prstGeom prst="homePlat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d-ID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Permendagri</a:t>
            </a:r>
            <a:r>
              <a:rPr kumimoji="0" lang="en-US" sz="3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kumimoji="0" lang="en-US" sz="32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61/2015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63000" y="6338553"/>
            <a:ext cx="3276600" cy="365125"/>
          </a:xfrm>
        </p:spPr>
        <p:txBody>
          <a:bodyPr/>
          <a:lstStyle/>
          <a:p>
            <a:fld id="{9860EDB8-5305-433F-BE41-D7A86D811DB3}" type="slidenum">
              <a:rPr lang="id-ID" sz="16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id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3338" y="-25761"/>
            <a:ext cx="9144000" cy="7155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id-ID"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Hukum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48701099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96216" y="349314"/>
            <a:ext cx="10523349" cy="585163"/>
          </a:xfrm>
        </p:spPr>
        <p:txBody>
          <a:bodyPr>
            <a:noAutofit/>
          </a:bodyPr>
          <a:lstStyle/>
          <a:p>
            <a:pPr algn="l"/>
            <a:r>
              <a:rPr lang="id-ID" sz="3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Cakupan Layanan Data Kependudukan</a:t>
            </a:r>
            <a:endParaRPr lang="en-US" sz="3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955501688"/>
              </p:ext>
            </p:extLst>
          </p:nvPr>
        </p:nvGraphicFramePr>
        <p:xfrm>
          <a:off x="472977" y="1449047"/>
          <a:ext cx="11362708" cy="5260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73886" y="6385380"/>
            <a:ext cx="3276600" cy="365125"/>
          </a:xfrm>
        </p:spPr>
        <p:txBody>
          <a:bodyPr/>
          <a:lstStyle/>
          <a:p>
            <a:fld id="{9860EDB8-5305-433F-BE41-D7A86D811DB3}" type="slidenum">
              <a:rPr lang="id-ID" sz="16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id-ID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 descr="C:\validasi\backup\images\logo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244579165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/>
        </p:nvSpPr>
        <p:spPr bwMode="gray">
          <a:xfrm>
            <a:off x="123898" y="6230186"/>
            <a:ext cx="500062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 eaLnBrk="0" hangingPunct="0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6383" y="1408539"/>
            <a:ext cx="6166086" cy="5178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err="1">
                <a:latin typeface="Trebuchet MS" pitchFamily="34" charset="0"/>
              </a:rPr>
              <a:t>Hukum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err="1">
                <a:latin typeface="Trebuchet MS" pitchFamily="34" charset="0"/>
              </a:rPr>
              <a:t>dan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smtClean="0">
                <a:latin typeface="Trebuchet MS" pitchFamily="34" charset="0"/>
              </a:rPr>
              <a:t>HAM</a:t>
            </a: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err="1" smtClean="0">
                <a:latin typeface="Trebuchet MS" pitchFamily="34" charset="0"/>
              </a:rPr>
              <a:t>Kementerian</a:t>
            </a:r>
            <a:r>
              <a:rPr lang="en-US" sz="2800" b="1" dirty="0" smtClean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Keuangan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err="1">
                <a:latin typeface="Trebuchet MS" pitchFamily="34" charset="0"/>
              </a:rPr>
              <a:t>Tenaga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Kerja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smtClean="0">
                <a:latin typeface="Trebuchet MS" pitchFamily="34" charset="0"/>
              </a:rPr>
              <a:t>BUMN</a:t>
            </a: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Kesehatan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Kominfo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Negara </a:t>
            </a:r>
            <a:r>
              <a:rPr lang="en-US" sz="2800" b="1" dirty="0" smtClean="0">
                <a:latin typeface="Trebuchet MS" pitchFamily="34" charset="0"/>
              </a:rPr>
              <a:t>PPN/</a:t>
            </a:r>
            <a:r>
              <a:rPr lang="en-US" sz="2800" b="1" dirty="0" err="1" smtClean="0">
                <a:latin typeface="Trebuchet MS" pitchFamily="34" charset="0"/>
              </a:rPr>
              <a:t>Bappenas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err="1" smtClean="0">
                <a:latin typeface="Trebuchet MS" pitchFamily="34" charset="0"/>
              </a:rPr>
              <a:t>Kepolisian</a:t>
            </a:r>
            <a:r>
              <a:rPr lang="en-US" sz="2800" b="1" dirty="0" smtClean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Republik</a:t>
            </a:r>
            <a:r>
              <a:rPr lang="en-US" sz="2800" b="1" dirty="0" smtClean="0">
                <a:latin typeface="Trebuchet MS" pitchFamily="34" charset="0"/>
              </a:rPr>
              <a:t> Indonesia</a:t>
            </a: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 smtClean="0">
                <a:latin typeface="Trebuchet MS" pitchFamily="34" charset="0"/>
              </a:rPr>
              <a:t>BNP2TKI</a:t>
            </a:r>
          </a:p>
          <a:p>
            <a:pPr marL="573088" indent="-573088">
              <a:spcAft>
                <a:spcPts val="300"/>
              </a:spcAft>
              <a:buFont typeface="+mj-lt"/>
              <a:buAutoNum type="arabicPeriod"/>
            </a:pPr>
            <a:r>
              <a:rPr lang="en-US" sz="2800" b="1" dirty="0">
                <a:latin typeface="Trebuchet MS" pitchFamily="34" charset="0"/>
              </a:rPr>
              <a:t>TNP2K</a:t>
            </a:r>
            <a:endParaRPr lang="en-US" sz="2800" b="1" dirty="0">
              <a:latin typeface="Trebuchet MS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5527" y="110836"/>
            <a:ext cx="10925531" cy="848927"/>
          </a:xfrm>
        </p:spPr>
        <p:txBody>
          <a:bodyPr>
            <a:normAutofit fontScale="90000"/>
          </a:bodyPr>
          <a:lstStyle/>
          <a:p>
            <a:pPr algn="l">
              <a:lnSpc>
                <a:spcPct val="80000"/>
              </a:lnSpc>
            </a:pPr>
            <a:r>
              <a:rPr lang="id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K/L (Lembaga Pengguna) Yang Sudah Melaksanakan Penandatanganan </a:t>
            </a:r>
            <a:r>
              <a:rPr lang="en-U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MoU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(Memorandum of Understanding)</a:t>
            </a:r>
            <a:endParaRPr lang="en-US" sz="3200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6478" y="1389982"/>
            <a:ext cx="4785522" cy="5178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smtClean="0">
                <a:latin typeface="Trebuchet MS" pitchFamily="34" charset="0"/>
              </a:rPr>
              <a:t>Bank </a:t>
            </a:r>
            <a:r>
              <a:rPr lang="en-US" sz="2800" b="1" dirty="0">
                <a:latin typeface="Trebuchet MS" pitchFamily="34" charset="0"/>
              </a:rPr>
              <a:t>Indonesia 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smtClean="0">
                <a:latin typeface="Trebuchet MS" pitchFamily="34" charset="0"/>
              </a:rPr>
              <a:t>PPATK</a:t>
            </a: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err="1" smtClean="0">
                <a:latin typeface="Trebuchet MS" pitchFamily="34" charset="0"/>
              </a:rPr>
              <a:t>Komisi</a:t>
            </a:r>
            <a:r>
              <a:rPr lang="en-US" sz="2800" b="1" dirty="0" smtClean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Yudisial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err="1" smtClean="0">
                <a:latin typeface="Trebuchet MS" pitchFamily="34" charset="0"/>
              </a:rPr>
              <a:t>Otoritas</a:t>
            </a:r>
            <a:r>
              <a:rPr lang="en-US" sz="2800" b="1" dirty="0" smtClean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Jasa</a:t>
            </a:r>
            <a:r>
              <a:rPr lang="en-US" sz="2800" b="1" dirty="0" smtClean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Keuangan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smtClean="0">
                <a:latin typeface="Trebuchet MS" pitchFamily="34" charset="0"/>
              </a:rPr>
              <a:t>BKN</a:t>
            </a: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smtClean="0">
                <a:latin typeface="Trebuchet MS" pitchFamily="34" charset="0"/>
              </a:rPr>
              <a:t>BNN</a:t>
            </a: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smtClean="0">
                <a:latin typeface="Trebuchet MS" pitchFamily="34" charset="0"/>
              </a:rPr>
              <a:t>Agama</a:t>
            </a: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Sosial</a:t>
            </a:r>
            <a:endParaRPr lang="en-US" sz="2800" b="1" dirty="0" smtClean="0">
              <a:latin typeface="Trebuchet MS" pitchFamily="34" charset="0"/>
            </a:endParaRP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smtClean="0">
                <a:latin typeface="Trebuchet MS" pitchFamily="34" charset="0"/>
              </a:rPr>
              <a:t>BPN</a:t>
            </a:r>
          </a:p>
          <a:p>
            <a:pPr marL="573088" indent="-573088">
              <a:spcAft>
                <a:spcPts val="300"/>
              </a:spcAft>
              <a:buAutoNum type="arabicPeriod" startAt="11"/>
            </a:pPr>
            <a:r>
              <a:rPr lang="en-US" sz="2800" b="1" dirty="0" err="1">
                <a:latin typeface="Trebuchet MS" pitchFamily="34" charset="0"/>
              </a:rPr>
              <a:t>Kementerian</a:t>
            </a:r>
            <a:r>
              <a:rPr lang="en-US" sz="2800" b="1" dirty="0">
                <a:latin typeface="Trebuchet MS" pitchFamily="34" charset="0"/>
              </a:rPr>
              <a:t> PAN &amp;</a:t>
            </a:r>
            <a:r>
              <a:rPr lang="en-US" sz="2800" b="1" dirty="0" smtClean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Reformasi</a:t>
            </a:r>
            <a:r>
              <a:rPr lang="en-US" sz="2800" b="1" dirty="0" smtClean="0">
                <a:latin typeface="Trebuchet MS" pitchFamily="34" charset="0"/>
              </a:rPr>
              <a:t> </a:t>
            </a:r>
            <a:r>
              <a:rPr lang="en-US" sz="2800" b="1" dirty="0" err="1" smtClean="0">
                <a:latin typeface="Trebuchet MS" pitchFamily="34" charset="0"/>
              </a:rPr>
              <a:t>Birokrasi</a:t>
            </a:r>
            <a:endParaRPr lang="en-US" sz="2800" b="1" dirty="0" smtClean="0">
              <a:latin typeface="Trebuchet MS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22" y="1517351"/>
            <a:ext cx="281937" cy="3293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2" y="1924610"/>
            <a:ext cx="406213" cy="4062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22" y="2402543"/>
            <a:ext cx="352313" cy="3523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2" y="2906358"/>
            <a:ext cx="524233" cy="3693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22" y="3344974"/>
            <a:ext cx="356651" cy="4022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48" y="3856818"/>
            <a:ext cx="425277" cy="3481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48" y="4304179"/>
            <a:ext cx="418329" cy="384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61" y="5121537"/>
            <a:ext cx="357488" cy="3558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89" y="5574479"/>
            <a:ext cx="299645" cy="3741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88" y="6129416"/>
            <a:ext cx="313946" cy="2698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499" y="1517351"/>
            <a:ext cx="293595" cy="2935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862" y="1984280"/>
            <a:ext cx="286871" cy="28687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957" y="2436718"/>
            <a:ext cx="318137" cy="31813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459" y="2906358"/>
            <a:ext cx="640080" cy="2438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499" y="3344974"/>
            <a:ext cx="290234" cy="29023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067" y="3848603"/>
            <a:ext cx="261097" cy="26109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354" y="4293707"/>
            <a:ext cx="282211" cy="27354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067" y="4751296"/>
            <a:ext cx="321421" cy="29269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493" y="5174654"/>
            <a:ext cx="305472" cy="30547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929" y="5666867"/>
            <a:ext cx="262666" cy="345754"/>
          </a:xfrm>
          <a:prstGeom prst="rect">
            <a:avLst/>
          </a:prstGeom>
        </p:spPr>
      </p:pic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3886" y="6385760"/>
            <a:ext cx="3276600" cy="365125"/>
          </a:xfrm>
        </p:spPr>
        <p:txBody>
          <a:bodyPr/>
          <a:lstStyle/>
          <a:p>
            <a:fld id="{9860EDB8-5305-433F-BE41-D7A86D811DB3}" type="slidenum">
              <a:rPr lang="id-ID" sz="16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" descr="C:\validasi\backup\images\logo.GIF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89684481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/>
        </p:nvSpPr>
        <p:spPr bwMode="gray">
          <a:xfrm>
            <a:off x="123898" y="6230186"/>
            <a:ext cx="500062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 eaLnBrk="0" hangingPunct="0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7137" y="1248381"/>
            <a:ext cx="3498986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BPJS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Ketenagakerjaan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BPJS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Kesehatan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Ditjen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Pajak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TNP2K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Bareskrim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POLRI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BRI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BNI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Mandiri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BNP2TKI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Kemenkes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PPATK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PT.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Pegadaian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PT.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Taspen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PT.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Jasa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Raharja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BCA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PT.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Kustodian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Sentral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Efek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Indonesia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Indosat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Telkom</a:t>
            </a:r>
          </a:p>
          <a:p>
            <a:pPr marL="457200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Telkomsel</a:t>
            </a: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83991" y="1259765"/>
            <a:ext cx="2863302" cy="5591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Sampurna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Telekomunikasi 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Indonesia</a:t>
            </a: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Sumut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Nagari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Riau </a:t>
            </a: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Kepri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Jambi</a:t>
            </a: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Bengkulu</a:t>
            </a: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Sumsel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Babel</a:t>
            </a: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Lampung</a:t>
            </a: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DKI</a:t>
            </a: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BJB</a:t>
            </a: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Jateng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BPD 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DIY</a:t>
            </a: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Jatim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Kalbar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Kalteng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Kalsel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03225" indent="-403225">
              <a:spcAft>
                <a:spcPts val="400"/>
              </a:spcAft>
              <a:buAutoNum type="arabicPeriod" startAt="20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Kaltim</a:t>
            </a:r>
            <a:endParaRPr lang="id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37585" y="1126666"/>
            <a:ext cx="3007407" cy="574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Sulsel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Sultra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BPD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Sulteng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Sulut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BPD </a:t>
            </a: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Bali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NTB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NTT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Maluku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Papua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Indonesia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BNN</a:t>
            </a: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Ditjen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Bea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Cukai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Korlantas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POLRI</a:t>
            </a: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KEMENSOS</a:t>
            </a: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Danamon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Permata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Syariah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Mandiri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Sinarmas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BTPN</a:t>
            </a:r>
          </a:p>
          <a:p>
            <a:pPr marL="457200" indent="-457200">
              <a:spcAft>
                <a:spcPts val="300"/>
              </a:spcAft>
              <a:buAutoNum type="arabicPeriod" startAt="3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PT.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Pefindo</a:t>
            </a:r>
            <a:endParaRPr lang="id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5528" y="110836"/>
            <a:ext cx="10225828" cy="848927"/>
          </a:xfrm>
        </p:spPr>
        <p:txBody>
          <a:bodyPr>
            <a:normAutofit fontScale="90000"/>
          </a:bodyPr>
          <a:lstStyle/>
          <a:p>
            <a:pPr algn="l">
              <a:lnSpc>
                <a:spcPct val="80000"/>
              </a:lnSpc>
            </a:pPr>
            <a:r>
              <a:rPr lang="id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K/L (Lembaga Pengguna) Yang Sudah Melaksanakan Penandatanganan Perjanjian Kerjasama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90737" y="930688"/>
            <a:ext cx="3489751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KPU</a:t>
            </a:r>
            <a:endParaRPr lang="id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KPK</a:t>
            </a:r>
            <a:endParaRPr lang="id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Komisi</a:t>
            </a: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Yudisial</a:t>
            </a:r>
            <a:endParaRPr lang="id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BTN </a:t>
            </a:r>
            <a:r>
              <a:rPr lang="en-US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Persero</a:t>
            </a:r>
            <a:endParaRPr lang="id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Bukopin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BRISyariah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OCBC-NISP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 Aceh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Ditjen </a:t>
            </a: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PPI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Menkominfo</a:t>
            </a:r>
            <a:endParaRPr lang="id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PT. Axiata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Esia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Hutchitson 3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 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SmartFren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PANDI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Kementerian Tenaga Kerja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Ditjen Imigrasi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Bappenas RI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Koalisi Kependudukan</a:t>
            </a: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id-ID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Kota </a:t>
            </a:r>
            <a:r>
              <a:rPr lang="id-ID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Bekasi</a:t>
            </a:r>
            <a:endParaRPr lang="en-US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42913" indent="-442913">
              <a:spcAft>
                <a:spcPts val="300"/>
              </a:spcAft>
              <a:buAutoNum type="arabicPeriod" startAt="57"/>
            </a:pP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Deputi</a:t>
            </a:r>
            <a:r>
              <a:rPr lang="en-US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SDM, </a:t>
            </a:r>
            <a:r>
              <a:rPr lang="en-US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Menpan</a:t>
            </a:r>
            <a:endParaRPr lang="id-ID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823056" y="6470280"/>
            <a:ext cx="3276600" cy="365125"/>
          </a:xfrm>
        </p:spPr>
        <p:txBody>
          <a:bodyPr/>
          <a:lstStyle/>
          <a:p>
            <a:fld id="{9860EDB8-5305-433F-BE41-D7A86D811DB3}" type="slidenum">
              <a:rPr lang="id-ID" sz="16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194257862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8614" y="8965"/>
            <a:ext cx="11286566" cy="896471"/>
          </a:xfrm>
        </p:spPr>
        <p:txBody>
          <a:bodyPr>
            <a:normAutofit fontScale="90000"/>
          </a:bodyPr>
          <a:lstStyle/>
          <a:p>
            <a:pPr algn="l">
              <a:lnSpc>
                <a:spcPct val="80000"/>
              </a:lnSpc>
            </a:pP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Monitoring</a:t>
            </a:r>
            <a:r>
              <a:rPr lang="id-ID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Akses Data Kependudukan oleh 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Lembaga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Pengguna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(per </a:t>
            </a:r>
            <a:r>
              <a:rPr lang="id-ID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Rabu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  <a:r>
              <a:rPr lang="id-ID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-04-2016 </a:t>
            </a:r>
            <a:r>
              <a:rPr lang="en-U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Pukul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r>
              <a:rPr lang="id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id-ID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</a:t>
            </a:r>
            <a:r>
              <a:rPr lang="en-U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70257" y="6406923"/>
            <a:ext cx="3276600" cy="365125"/>
          </a:xfrm>
        </p:spPr>
        <p:txBody>
          <a:bodyPr/>
          <a:lstStyle/>
          <a:p>
            <a:fld id="{9860EDB8-5305-433F-BE41-D7A86D811DB3}" type="slidenum">
              <a:rPr lang="id-ID" sz="16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64" y="1488683"/>
            <a:ext cx="11713793" cy="497017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2" descr="C:\validasi\backup\images\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362911729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82761" y="209658"/>
            <a:ext cx="10749367" cy="724885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Makna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Administrasi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Kependudukan</a:t>
            </a:r>
            <a:endParaRPr lang="id-ID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Bent Arrow 28"/>
          <p:cNvSpPr/>
          <p:nvPr/>
        </p:nvSpPr>
        <p:spPr bwMode="auto">
          <a:xfrm rot="5400000">
            <a:off x="6823446" y="2962160"/>
            <a:ext cx="1101725" cy="2754221"/>
          </a:xfrm>
          <a:prstGeom prst="ben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16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30" name="Bent Arrow 29"/>
          <p:cNvSpPr/>
          <p:nvPr/>
        </p:nvSpPr>
        <p:spPr bwMode="auto">
          <a:xfrm rot="5400000" flipH="1">
            <a:off x="6668317" y="2175901"/>
            <a:ext cx="1116013" cy="2474127"/>
          </a:xfrm>
          <a:prstGeom prst="ben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16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187765" y="2913696"/>
            <a:ext cx="1504354" cy="2062771"/>
          </a:xfrm>
          <a:prstGeom prst="roundRect">
            <a:avLst/>
          </a:prstGeom>
          <a:solidFill>
            <a:schemeClr val="lt1">
              <a:alpha val="50000"/>
            </a:schemeClr>
          </a:solidFill>
          <a:ln>
            <a:solidFill>
              <a:schemeClr val="accent3"/>
            </a:solidFill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Box 13"/>
          <p:cNvSpPr txBox="1">
            <a:spLocks noChangeArrowheads="1"/>
          </p:cNvSpPr>
          <p:nvPr/>
        </p:nvSpPr>
        <p:spPr bwMode="gray">
          <a:xfrm>
            <a:off x="3335342" y="6786920"/>
            <a:ext cx="500062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 eaLnBrk="0" hangingPunct="0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1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4987169" y="3146698"/>
            <a:ext cx="1021216" cy="1591586"/>
          </a:xfrm>
          <a:prstGeom prst="roundRect">
            <a:avLst/>
          </a:prstGeom>
          <a:solidFill>
            <a:srgbClr val="00B050"/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16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</a:rPr>
              <a:t>TATA </a:t>
            </a:r>
            <a:br>
              <a:rPr lang="en-US" sz="16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</a:rPr>
            </a:br>
            <a:r>
              <a:rPr lang="en-US" sz="16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</a:rPr>
              <a:t>DAN TERTIB</a:t>
            </a:r>
          </a:p>
        </p:txBody>
      </p:sp>
      <p:grpSp>
        <p:nvGrpSpPr>
          <p:cNvPr id="34" name="Group 11"/>
          <p:cNvGrpSpPr>
            <a:grpSpLocks/>
          </p:cNvGrpSpPr>
          <p:nvPr/>
        </p:nvGrpSpPr>
        <p:grpSpPr bwMode="auto">
          <a:xfrm>
            <a:off x="6533774" y="3537583"/>
            <a:ext cx="1084262" cy="865188"/>
            <a:chOff x="5931324" y="2621037"/>
            <a:chExt cx="1083114" cy="636166"/>
          </a:xfrm>
        </p:grpSpPr>
        <p:sp>
          <p:nvSpPr>
            <p:cNvPr id="35" name="Can 34"/>
            <p:cNvSpPr/>
            <p:nvPr/>
          </p:nvSpPr>
          <p:spPr>
            <a:xfrm>
              <a:off x="5931324" y="2621037"/>
              <a:ext cx="1083114" cy="636166"/>
            </a:xfrm>
            <a:prstGeom prst="can">
              <a:avLst/>
            </a:prstGeom>
            <a:gradFill>
              <a:gsLst>
                <a:gs pos="0">
                  <a:srgbClr val="075A2B"/>
                </a:gs>
                <a:gs pos="51000">
                  <a:srgbClr val="8CA923">
                    <a:lumMod val="60000"/>
                    <a:lumOff val="40000"/>
                  </a:srgbClr>
                </a:gs>
                <a:gs pos="100000">
                  <a:srgbClr val="075A2B"/>
                </a:gs>
              </a:gsLst>
              <a:lin ang="0" scaled="0"/>
            </a:gradFill>
            <a:ln w="3175" cap="flat" cmpd="sng" algn="ctr">
              <a:solidFill>
                <a:srgbClr val="075A2B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6794" tIns="38394" rIns="76794" bIns="38394" anchor="ctr"/>
            <a:lstStyle/>
            <a:p>
              <a:pPr algn="ctr" defTabSz="766611" eaLnBrk="1" hangingPunct="1">
                <a:defRPr/>
              </a:pPr>
              <a:endParaRPr lang="en-US" sz="7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6" name="TextBox 13"/>
            <p:cNvSpPr txBox="1">
              <a:spLocks noChangeArrowheads="1"/>
            </p:cNvSpPr>
            <p:nvPr/>
          </p:nvSpPr>
          <p:spPr bwMode="auto">
            <a:xfrm>
              <a:off x="6094818" y="2887528"/>
              <a:ext cx="798285" cy="163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460375" indent="-460375">
                <a:spcBef>
                  <a:spcPct val="20000"/>
                </a:spcBef>
                <a:buClr>
                  <a:srgbClr val="A80B5F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A80B5F"/>
                </a:buClr>
                <a:buChar char="–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A80B5F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A80B5F"/>
                </a:buClr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A80B5F"/>
                </a:buClr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80B5F"/>
                </a:buClr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80B5F"/>
                </a:buClr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80B5F"/>
                </a:buClr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80B5F"/>
                </a:buClr>
                <a:buChar char="»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Clr>
                  <a:schemeClr val="tx1"/>
                </a:buClr>
                <a:buSzPct val="120000"/>
                <a:buFontTx/>
                <a:buNone/>
              </a:pPr>
              <a:r>
                <a:rPr lang="en-US" sz="1600" dirty="0">
                  <a:solidFill>
                    <a:schemeClr val="bg1"/>
                  </a:solidFill>
                  <a:cs typeface="Arial" panose="020B0604020202020204" pitchFamily="34" charset="0"/>
                </a:rPr>
                <a:t>PIAK</a:t>
              </a:r>
            </a:p>
          </p:txBody>
        </p:sp>
      </p:grpSp>
      <p:sp>
        <p:nvSpPr>
          <p:cNvPr id="37" name="Bent Arrow 36"/>
          <p:cNvSpPr/>
          <p:nvPr/>
        </p:nvSpPr>
        <p:spPr bwMode="auto">
          <a:xfrm rot="5400000" flipV="1">
            <a:off x="5967036" y="1338896"/>
            <a:ext cx="871538" cy="2678112"/>
          </a:xfrm>
          <a:prstGeom prst="ben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16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38" name="Snip Single Corner Rectangle 37"/>
          <p:cNvSpPr/>
          <p:nvPr/>
        </p:nvSpPr>
        <p:spPr bwMode="auto">
          <a:xfrm>
            <a:off x="7273549" y="1843721"/>
            <a:ext cx="2327275" cy="992187"/>
          </a:xfrm>
          <a:prstGeom prst="snip1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1400" dirty="0" err="1">
                <a:solidFill>
                  <a:srgbClr val="FF0000"/>
                </a:solidFill>
              </a:rPr>
              <a:t>Dokumen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Kependudukan</a:t>
            </a:r>
            <a:endParaRPr lang="en-US" sz="1400" dirty="0">
              <a:solidFill>
                <a:srgbClr val="FF0000"/>
              </a:solidFill>
            </a:endParaRPr>
          </a:p>
          <a:p>
            <a:pPr algn="ctr" defTabSz="914099">
              <a:defRPr/>
            </a:pPr>
            <a:r>
              <a:rPr lang="en-US" sz="1400" dirty="0">
                <a:solidFill>
                  <a:srgbClr val="FF0000"/>
                </a:solidFill>
              </a:rPr>
              <a:t>(</a:t>
            </a:r>
            <a:r>
              <a:rPr lang="en-US" sz="1400" dirty="0" err="1">
                <a:solidFill>
                  <a:srgbClr val="FF0000"/>
                </a:solidFill>
              </a:rPr>
              <a:t>Biodata</a:t>
            </a:r>
            <a:r>
              <a:rPr lang="en-US" sz="1400" dirty="0">
                <a:solidFill>
                  <a:srgbClr val="FF0000"/>
                </a:solidFill>
              </a:rPr>
              <a:t>, KTP, KK, </a:t>
            </a:r>
            <a:r>
              <a:rPr lang="en-US" sz="1400" dirty="0" err="1">
                <a:solidFill>
                  <a:srgbClr val="FF0000"/>
                </a:solidFill>
              </a:rPr>
              <a:t>Srt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Ket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Keppdk</a:t>
            </a:r>
            <a:r>
              <a:rPr lang="en-US" sz="1400" dirty="0">
                <a:solidFill>
                  <a:srgbClr val="FF0000"/>
                </a:solidFill>
              </a:rPr>
              <a:t>, Akta2 </a:t>
            </a:r>
            <a:r>
              <a:rPr lang="en-US" sz="1400" dirty="0" err="1">
                <a:solidFill>
                  <a:srgbClr val="FF0000"/>
                </a:solidFill>
              </a:rPr>
              <a:t>capil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9" name="Bent Arrow 38"/>
          <p:cNvSpPr/>
          <p:nvPr/>
        </p:nvSpPr>
        <p:spPr bwMode="auto">
          <a:xfrm rot="5400000" flipH="1" flipV="1">
            <a:off x="6009105" y="3906677"/>
            <a:ext cx="717550" cy="2525712"/>
          </a:xfrm>
          <a:prstGeom prst="ben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16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40" name="Can 39"/>
          <p:cNvSpPr/>
          <p:nvPr/>
        </p:nvSpPr>
        <p:spPr bwMode="auto">
          <a:xfrm>
            <a:off x="7584699" y="4853621"/>
            <a:ext cx="2092325" cy="1320800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en-US" sz="1400" dirty="0">
                <a:solidFill>
                  <a:srgbClr val="FF0000"/>
                </a:solidFill>
              </a:rPr>
              <a:t>Data </a:t>
            </a:r>
            <a:r>
              <a:rPr lang="en-US" sz="1400" dirty="0" err="1">
                <a:solidFill>
                  <a:srgbClr val="FF0000"/>
                </a:solidFill>
              </a:rPr>
              <a:t>dan</a:t>
            </a:r>
            <a:r>
              <a:rPr lang="en-US" sz="1400" dirty="0">
                <a:solidFill>
                  <a:srgbClr val="FF0000"/>
                </a:solidFill>
              </a:rPr>
              <a:t>/</a:t>
            </a:r>
            <a:r>
              <a:rPr lang="en-US" sz="1400" dirty="0" err="1">
                <a:solidFill>
                  <a:srgbClr val="FF0000"/>
                </a:solidFill>
              </a:rPr>
              <a:t>atau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Informasi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Kependudukan</a:t>
            </a:r>
            <a:endParaRPr lang="en-US" sz="1400" dirty="0">
              <a:solidFill>
                <a:srgbClr val="FF0000"/>
              </a:solidFill>
            </a:endParaRPr>
          </a:p>
          <a:p>
            <a:pPr algn="ctr" defTabSz="914099">
              <a:defRPr/>
            </a:pPr>
            <a:r>
              <a:rPr lang="en-US" sz="1400" dirty="0">
                <a:solidFill>
                  <a:srgbClr val="FF0000"/>
                </a:solidFill>
              </a:rPr>
              <a:t>(</a:t>
            </a:r>
            <a:r>
              <a:rPr lang="en-US" sz="1400" dirty="0" err="1">
                <a:solidFill>
                  <a:srgbClr val="FF0000"/>
                </a:solidFill>
              </a:rPr>
              <a:t>Individu</a:t>
            </a:r>
            <a:r>
              <a:rPr lang="en-US" sz="1400" dirty="0">
                <a:solidFill>
                  <a:srgbClr val="FF0000"/>
                </a:solidFill>
              </a:rPr>
              <a:t> &amp; </a:t>
            </a:r>
            <a:r>
              <a:rPr lang="en-US" sz="1400" dirty="0" err="1">
                <a:solidFill>
                  <a:srgbClr val="FF0000"/>
                </a:solidFill>
              </a:rPr>
              <a:t>Agregat</a:t>
            </a:r>
            <a:r>
              <a:rPr lang="en-US" sz="1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41" name="Can 40"/>
          <p:cNvSpPr/>
          <p:nvPr/>
        </p:nvSpPr>
        <p:spPr>
          <a:xfrm>
            <a:off x="6304647" y="3032341"/>
            <a:ext cx="1084262" cy="657225"/>
          </a:xfrm>
          <a:prstGeom prst="can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76794" tIns="38394" rIns="76794" bIns="38394" anchor="ctr"/>
          <a:lstStyle/>
          <a:p>
            <a:pPr algn="ctr" defTabSz="766611" eaLnBrk="1" hangingPunct="1">
              <a:defRPr/>
            </a:pPr>
            <a:endParaRPr lang="en-US" sz="74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2" name="Up Arrow 41"/>
          <p:cNvSpPr/>
          <p:nvPr/>
        </p:nvSpPr>
        <p:spPr>
          <a:xfrm rot="10800000">
            <a:off x="6300076" y="3191198"/>
            <a:ext cx="435587" cy="711197"/>
          </a:xfrm>
          <a:prstGeom prst="upArrow">
            <a:avLst/>
          </a:prstGeom>
          <a:gradFill flip="none" rotWithShape="1">
            <a:gsLst>
              <a:gs pos="95000">
                <a:srgbClr val="000000">
                  <a:alpha val="2000"/>
                </a:srgbClr>
              </a:gs>
              <a:gs pos="0">
                <a:srgbClr val="000000">
                  <a:alpha val="70000"/>
                </a:srgbClr>
              </a:gs>
            </a:gsLst>
            <a:lin ang="5400000" scaled="1"/>
            <a:tileRect/>
          </a:gradFill>
          <a:ln w="42500" cap="flat" cmpd="sng" algn="ctr">
            <a:noFill/>
            <a:prstDash val="solid"/>
          </a:ln>
          <a:effectLst/>
          <a:scene3d>
            <a:camera prst="orthographicFront">
              <a:rot lat="0" lon="2400000" rev="0"/>
            </a:camera>
            <a:lightRig rig="threePt" dir="t"/>
          </a:scene3d>
        </p:spPr>
        <p:txBody>
          <a:bodyPr lIns="76794" tIns="38394" rIns="76794" bIns="38394" anchor="ctr"/>
          <a:lstStyle/>
          <a:p>
            <a:pPr algn="ctr" defTabSz="766611" eaLnBrk="1" hangingPunct="1">
              <a:defRPr/>
            </a:pPr>
            <a:endParaRPr lang="en-US" sz="7400" kern="0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43" name="Group 21"/>
          <p:cNvGrpSpPr>
            <a:grpSpLocks/>
          </p:cNvGrpSpPr>
          <p:nvPr/>
        </p:nvGrpSpPr>
        <p:grpSpPr bwMode="auto">
          <a:xfrm>
            <a:off x="6262137" y="4034989"/>
            <a:ext cx="1215698" cy="833437"/>
            <a:chOff x="7198488" y="3792017"/>
            <a:chExt cx="1215627" cy="833771"/>
          </a:xfrm>
        </p:grpSpPr>
        <p:sp>
          <p:nvSpPr>
            <p:cNvPr id="44" name="Can 43"/>
            <p:cNvSpPr/>
            <p:nvPr/>
          </p:nvSpPr>
          <p:spPr>
            <a:xfrm>
              <a:off x="7331503" y="3858719"/>
              <a:ext cx="1082612" cy="767069"/>
            </a:xfrm>
            <a:prstGeom prst="can">
              <a:avLst>
                <a:gd name="adj" fmla="val 13045"/>
              </a:avLst>
            </a:prstGeom>
            <a:gradFill>
              <a:gsLst>
                <a:gs pos="0">
                  <a:srgbClr val="FFE784">
                    <a:lumMod val="75000"/>
                  </a:srgbClr>
                </a:gs>
                <a:gs pos="53000">
                  <a:srgbClr val="FFE784">
                    <a:lumMod val="60000"/>
                    <a:lumOff val="40000"/>
                  </a:srgbClr>
                </a:gs>
                <a:gs pos="100000">
                  <a:srgbClr val="FFE784">
                    <a:lumMod val="75000"/>
                  </a:srgbClr>
                </a:gs>
              </a:gsLst>
              <a:lin ang="0" scaled="0"/>
            </a:gradFill>
            <a:ln w="3175" cap="flat" cmpd="sng" algn="ctr">
              <a:solidFill>
                <a:srgbClr val="FFE784">
                  <a:lumMod val="75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6794" tIns="38394" rIns="76794" bIns="38394" anchor="ctr"/>
            <a:lstStyle/>
            <a:p>
              <a:pPr algn="ctr" defTabSz="766611" eaLnBrk="1" hangingPunct="1">
                <a:defRPr/>
              </a:pPr>
              <a:endParaRPr lang="en-US" sz="7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5" name="Up Arrow 44"/>
            <p:cNvSpPr/>
            <p:nvPr/>
          </p:nvSpPr>
          <p:spPr>
            <a:xfrm>
              <a:off x="7198488" y="3792017"/>
              <a:ext cx="435587" cy="711197"/>
            </a:xfrm>
            <a:prstGeom prst="upArrow">
              <a:avLst/>
            </a:prstGeom>
            <a:gradFill flip="none" rotWithShape="1">
              <a:gsLst>
                <a:gs pos="95000">
                  <a:srgbClr val="000000">
                    <a:alpha val="2000"/>
                  </a:srgbClr>
                </a:gs>
                <a:gs pos="0">
                  <a:srgbClr val="000000">
                    <a:alpha val="70000"/>
                  </a:srgbClr>
                </a:gs>
              </a:gsLst>
              <a:lin ang="5400000" scaled="1"/>
              <a:tileRect/>
            </a:gradFill>
            <a:ln w="42500" cap="flat" cmpd="sng" algn="ctr">
              <a:noFill/>
              <a:prstDash val="solid"/>
            </a:ln>
            <a:effectLst/>
            <a:scene3d>
              <a:camera prst="orthographicFront">
                <a:rot lat="0" lon="2400000" rev="0"/>
              </a:camera>
              <a:lightRig rig="threePt" dir="t"/>
            </a:scene3d>
          </p:spPr>
          <p:txBody>
            <a:bodyPr lIns="76794" tIns="38394" rIns="76794" bIns="38394" anchor="ctr"/>
            <a:lstStyle/>
            <a:p>
              <a:pPr algn="ctr" defTabSz="766611" eaLnBrk="1" hangingPunct="1">
                <a:defRPr/>
              </a:pPr>
              <a:endParaRPr lang="en-US" sz="7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477872" y="4130290"/>
              <a:ext cx="798466" cy="2223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460375" indent="-460375" algn="ctr">
                <a:lnSpc>
                  <a:spcPct val="90000"/>
                </a:lnSpc>
                <a:spcBef>
                  <a:spcPct val="20000"/>
                </a:spcBef>
                <a:buClr>
                  <a:schemeClr val="tx1"/>
                </a:buClr>
                <a:buSzPct val="120000"/>
                <a:defRPr/>
              </a:pPr>
              <a:r>
                <a:rPr lang="en-US" sz="1600" dirty="0" err="1">
                  <a:solidFill>
                    <a:schemeClr val="tx1">
                      <a:lumMod val="60000"/>
                      <a:lumOff val="40000"/>
                    </a:schemeClr>
                  </a:solidFill>
                  <a:cs typeface="Arial" pitchFamily="34" charset="0"/>
                </a:rPr>
                <a:t>Capil</a:t>
              </a:r>
              <a:endParaRPr lang="en-US" sz="1600" dirty="0">
                <a:solidFill>
                  <a:schemeClr val="tx1">
                    <a:lumMod val="60000"/>
                    <a:lumOff val="40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7" name="TextBox 25"/>
          <p:cNvSpPr txBox="1">
            <a:spLocks noChangeArrowheads="1"/>
          </p:cNvSpPr>
          <p:nvPr/>
        </p:nvSpPr>
        <p:spPr bwMode="auto">
          <a:xfrm>
            <a:off x="6547828" y="3311741"/>
            <a:ext cx="798512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60375" indent="-460375">
              <a:spcBef>
                <a:spcPct val="20000"/>
              </a:spcBef>
              <a:buClr>
                <a:srgbClr val="A80B5F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A80B5F"/>
              </a:buClr>
              <a:buChar char="–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A80B5F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A80B5F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A80B5F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80B5F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80B5F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80B5F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80B5F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chemeClr val="tx1"/>
              </a:buClr>
              <a:buSzPct val="120000"/>
              <a:buFontTx/>
              <a:buNone/>
            </a:pPr>
            <a:r>
              <a:rPr lang="en-US" sz="1600" dirty="0" err="1">
                <a:solidFill>
                  <a:schemeClr val="bg1"/>
                </a:solidFill>
                <a:cs typeface="Arial" panose="020B0604020202020204" pitchFamily="34" charset="0"/>
              </a:rPr>
              <a:t>Dafduk</a:t>
            </a:r>
            <a:endParaRPr 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19091979">
            <a:off x="8967411" y="2947033"/>
            <a:ext cx="631825" cy="536575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id-ID" sz="16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49" name="Up Arrow 48"/>
          <p:cNvSpPr/>
          <p:nvPr/>
        </p:nvSpPr>
        <p:spPr bwMode="auto">
          <a:xfrm rot="2359673">
            <a:off x="8954711" y="4318633"/>
            <a:ext cx="658813" cy="506413"/>
          </a:xfrm>
          <a:prstGeom prst="up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id-ID" sz="16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50" name="Freeform 30"/>
          <p:cNvSpPr>
            <a:spLocks/>
          </p:cNvSpPr>
          <p:nvPr/>
        </p:nvSpPr>
        <p:spPr bwMode="auto">
          <a:xfrm>
            <a:off x="6949699" y="4693033"/>
            <a:ext cx="3479800" cy="1874021"/>
          </a:xfrm>
          <a:custGeom>
            <a:avLst/>
            <a:gdLst>
              <a:gd name="T0" fmla="*/ 3470470 w 3480318"/>
              <a:gd name="T1" fmla="*/ 0 h 1474237"/>
              <a:gd name="T2" fmla="*/ 3479800 w 3480318"/>
              <a:gd name="T3" fmla="*/ 1473200 h 1474237"/>
              <a:gd name="T4" fmla="*/ 0 w 3480318"/>
              <a:gd name="T5" fmla="*/ 1445228 h 1474237"/>
              <a:gd name="T6" fmla="*/ 0 w 3480318"/>
              <a:gd name="T7" fmla="*/ 261073 h 14742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480318" h="1474237">
                <a:moveTo>
                  <a:pt x="3470987" y="0"/>
                </a:moveTo>
                <a:cubicBezTo>
                  <a:pt x="3474097" y="491412"/>
                  <a:pt x="3477208" y="982825"/>
                  <a:pt x="3480318" y="1474237"/>
                </a:cubicBezTo>
                <a:lnTo>
                  <a:pt x="0" y="1446245"/>
                </a:lnTo>
                <a:lnTo>
                  <a:pt x="0" y="261257"/>
                </a:lnTo>
              </a:path>
            </a:pathLst>
          </a:custGeom>
          <a:noFill/>
          <a:ln w="2000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Oval 50"/>
          <p:cNvSpPr/>
          <p:nvPr/>
        </p:nvSpPr>
        <p:spPr bwMode="auto">
          <a:xfrm>
            <a:off x="9364285" y="2913696"/>
            <a:ext cx="2105229" cy="1976437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sz="1400" b="1" dirty="0" err="1">
                <a:solidFill>
                  <a:schemeClr val="bg1"/>
                </a:solidFill>
              </a:rPr>
              <a:t>Pemanfaatan</a:t>
            </a:r>
            <a:r>
              <a:rPr lang="en-US" sz="1400" b="1" dirty="0">
                <a:solidFill>
                  <a:schemeClr val="bg1"/>
                </a:solidFill>
              </a:rPr>
              <a:t> Data &amp; </a:t>
            </a:r>
            <a:r>
              <a:rPr lang="en-US" sz="1400" b="1" dirty="0" err="1">
                <a:solidFill>
                  <a:schemeClr val="bg1"/>
                </a:solidFill>
              </a:rPr>
              <a:t>Dokumen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Kpddkan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Utk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Efektifitas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Layanan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Publik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2" name="Right Arrow 51"/>
          <p:cNvSpPr/>
          <p:nvPr/>
        </p:nvSpPr>
        <p:spPr bwMode="auto">
          <a:xfrm>
            <a:off x="4722959" y="3291747"/>
            <a:ext cx="327025" cy="12192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en-US" sz="16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53" name="Gulung Horizontal 3"/>
          <p:cNvSpPr/>
          <p:nvPr/>
        </p:nvSpPr>
        <p:spPr>
          <a:xfrm>
            <a:off x="771046" y="1248405"/>
            <a:ext cx="3982657" cy="5538515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ADMINISTRASI KEPENDUDUKAN </a:t>
            </a:r>
            <a:r>
              <a:rPr lang="id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 rangkaian kegiatan</a:t>
            </a:r>
            <a:r>
              <a:rPr lang="id-ID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PENATAAN</a:t>
            </a:r>
            <a:r>
              <a:rPr lang="id-ID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id-ID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PENERTIBAN</a:t>
            </a:r>
            <a:r>
              <a:rPr lang="id-ID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 </a:t>
            </a:r>
            <a:r>
              <a:rPr lang="id-ID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penerbitan data</a:t>
            </a:r>
            <a:r>
              <a:rPr lang="id-ID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id-ID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 kependudukan</a:t>
            </a:r>
            <a:r>
              <a:rPr lang="id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melalui</a:t>
            </a:r>
            <a:r>
              <a:rPr lang="id-ID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pendaftaran penduduk</a:t>
            </a:r>
            <a:r>
              <a:rPr lang="id-ID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id-ID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pencatatan sipil</a:t>
            </a:r>
            <a:r>
              <a:rPr lang="en-US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id-ID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pengelolaan</a:t>
            </a:r>
            <a:r>
              <a:rPr lang="en-US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nformasi kependudukan</a:t>
            </a:r>
            <a:r>
              <a:rPr lang="id-ID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pendayagunaan</a:t>
            </a:r>
            <a:r>
              <a:rPr lang="en-US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id-ID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 pelayanan publik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pembangunan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</a:p>
          <a:p>
            <a:pPr algn="ctr"/>
            <a:r>
              <a:rPr lang="id-ID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(UU No. 23/2006 Pasal 1) </a:t>
            </a:r>
            <a:endParaRPr lang="en-US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834369" y="6307771"/>
            <a:ext cx="1842655" cy="39263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BALIKAN</a:t>
            </a:r>
          </a:p>
        </p:txBody>
      </p:sp>
      <p:pic>
        <p:nvPicPr>
          <p:cNvPr id="54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9" y="74699"/>
            <a:ext cx="1099815" cy="1145640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479178659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91450" y="374733"/>
            <a:ext cx="10749367" cy="583004"/>
          </a:xfrm>
        </p:spPr>
        <p:txBody>
          <a:bodyPr>
            <a:noAutofit/>
          </a:bodyPr>
          <a:lstStyle/>
          <a:p>
            <a:r>
              <a:rPr lang="id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Pendayagunaan Teknologi Informasi</a:t>
            </a:r>
          </a:p>
        </p:txBody>
      </p:sp>
      <p:sp>
        <p:nvSpPr>
          <p:cNvPr id="54" name="Can 53"/>
          <p:cNvSpPr/>
          <p:nvPr/>
        </p:nvSpPr>
        <p:spPr bwMode="auto">
          <a:xfrm>
            <a:off x="4919186" y="2106129"/>
            <a:ext cx="1904825" cy="1231237"/>
          </a:xfrm>
          <a:prstGeom prst="can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en-US" sz="1600" dirty="0">
                <a:solidFill>
                  <a:schemeClr val="bg1"/>
                </a:solidFill>
              </a:rPr>
              <a:t>Data </a:t>
            </a:r>
            <a:r>
              <a:rPr lang="en-US" sz="1600" dirty="0" err="1">
                <a:solidFill>
                  <a:schemeClr val="bg1"/>
                </a:solidFill>
              </a:rPr>
              <a:t>dan</a:t>
            </a:r>
            <a:r>
              <a:rPr lang="en-US" sz="1600" dirty="0">
                <a:solidFill>
                  <a:schemeClr val="bg1"/>
                </a:solidFill>
              </a:rPr>
              <a:t>/</a:t>
            </a:r>
            <a:r>
              <a:rPr lang="en-US" sz="1600" dirty="0" err="1">
                <a:solidFill>
                  <a:schemeClr val="bg1"/>
                </a:solidFill>
              </a:rPr>
              <a:t>atau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Informasi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Kependudukan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5" name="Flowchart: Multidocument 54"/>
          <p:cNvSpPr/>
          <p:nvPr/>
        </p:nvSpPr>
        <p:spPr bwMode="auto">
          <a:xfrm>
            <a:off x="4768852" y="4443342"/>
            <a:ext cx="2182912" cy="1196789"/>
          </a:xfrm>
          <a:prstGeom prst="flowChartMultidocumen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en-US" sz="1600" dirty="0" err="1">
                <a:solidFill>
                  <a:schemeClr val="bg1"/>
                </a:solidFill>
              </a:rPr>
              <a:t>Dokumen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Kependudukan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6" name="Bent Arrow 55"/>
          <p:cNvSpPr/>
          <p:nvPr/>
        </p:nvSpPr>
        <p:spPr>
          <a:xfrm rot="5400000" flipH="1">
            <a:off x="4732905" y="3084976"/>
            <a:ext cx="712695" cy="1353763"/>
          </a:xfrm>
          <a:prstGeom prst="bentArrow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2371553" y="3894257"/>
            <a:ext cx="605117" cy="2239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endParaRPr lang="en-US" sz="1600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</a:endParaRPr>
          </a:p>
        </p:txBody>
      </p:sp>
      <p:sp>
        <p:nvSpPr>
          <p:cNvPr id="58" name="Cube 57"/>
          <p:cNvSpPr/>
          <p:nvPr/>
        </p:nvSpPr>
        <p:spPr bwMode="auto">
          <a:xfrm>
            <a:off x="2984880" y="1297996"/>
            <a:ext cx="1479177" cy="5114925"/>
          </a:xfrm>
          <a:prstGeom prst="cube">
            <a:avLst/>
          </a:prstGeom>
          <a:blipFill>
            <a:blip r:embed="rId2"/>
            <a:tile tx="0" ty="0" sx="100000" sy="100000" flip="none" algn="tl"/>
          </a:blipFill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vert270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r>
              <a:rPr lang="en-US" b="1" dirty="0" err="1">
                <a:solidFill>
                  <a:srgbClr val="002610"/>
                </a:solidFill>
              </a:rPr>
              <a:t>Pemanfaaan</a:t>
            </a:r>
            <a:r>
              <a:rPr lang="en-US" b="1" dirty="0">
                <a:solidFill>
                  <a:srgbClr val="002610"/>
                </a:solidFill>
              </a:rPr>
              <a:t> </a:t>
            </a:r>
            <a:r>
              <a:rPr lang="en-US" b="1" dirty="0" err="1">
                <a:solidFill>
                  <a:srgbClr val="002610"/>
                </a:solidFill>
              </a:rPr>
              <a:t>Teknologi</a:t>
            </a:r>
            <a:r>
              <a:rPr lang="en-US" b="1" dirty="0">
                <a:solidFill>
                  <a:srgbClr val="002610"/>
                </a:solidFill>
              </a:rPr>
              <a:t> </a:t>
            </a:r>
            <a:r>
              <a:rPr lang="en-US" b="1" dirty="0" err="1">
                <a:solidFill>
                  <a:srgbClr val="002610"/>
                </a:solidFill>
              </a:rPr>
              <a:t>Informasi</a:t>
            </a:r>
            <a:r>
              <a:rPr lang="en-US" b="1" dirty="0">
                <a:solidFill>
                  <a:srgbClr val="002610"/>
                </a:solidFill>
              </a:rPr>
              <a:t> </a:t>
            </a:r>
            <a:br>
              <a:rPr lang="en-US" b="1" dirty="0">
                <a:solidFill>
                  <a:srgbClr val="002610"/>
                </a:solidFill>
              </a:rPr>
            </a:br>
            <a:r>
              <a:rPr lang="en-US" b="1" dirty="0" err="1">
                <a:solidFill>
                  <a:srgbClr val="002610"/>
                </a:solidFill>
              </a:rPr>
              <a:t>dan</a:t>
            </a:r>
            <a:r>
              <a:rPr lang="en-US" b="1" dirty="0">
                <a:solidFill>
                  <a:srgbClr val="002610"/>
                </a:solidFill>
              </a:rPr>
              <a:t> </a:t>
            </a:r>
            <a:r>
              <a:rPr lang="en-US" b="1" dirty="0" err="1">
                <a:solidFill>
                  <a:srgbClr val="002610"/>
                </a:solidFill>
              </a:rPr>
              <a:t>Keomunikasi</a:t>
            </a:r>
            <a:r>
              <a:rPr lang="en-US" b="1" dirty="0">
                <a:solidFill>
                  <a:srgbClr val="002610"/>
                </a:solidFill>
              </a:rPr>
              <a:t> </a:t>
            </a:r>
          </a:p>
          <a:p>
            <a:pPr algn="ctr" defTabSz="914099"/>
            <a:r>
              <a:rPr lang="en-US" sz="1600" i="1" dirty="0">
                <a:solidFill>
                  <a:srgbClr val="0070C0"/>
                </a:solidFill>
              </a:rPr>
              <a:t>(</a:t>
            </a:r>
            <a:r>
              <a:rPr lang="en-US" sz="1600" i="1" dirty="0" err="1">
                <a:solidFill>
                  <a:srgbClr val="0070C0"/>
                </a:solidFill>
              </a:rPr>
              <a:t>Untuk</a:t>
            </a:r>
            <a:r>
              <a:rPr lang="en-US" sz="1600" i="1" dirty="0">
                <a:solidFill>
                  <a:srgbClr val="0070C0"/>
                </a:solidFill>
              </a:rPr>
              <a:t> </a:t>
            </a:r>
            <a:r>
              <a:rPr lang="en-US" sz="1600" i="1" dirty="0" err="1">
                <a:solidFill>
                  <a:srgbClr val="0070C0"/>
                </a:solidFill>
              </a:rPr>
              <a:t>membangun</a:t>
            </a:r>
            <a:r>
              <a:rPr lang="en-US" sz="1600" i="1" dirty="0">
                <a:solidFill>
                  <a:srgbClr val="0070C0"/>
                </a:solidFill>
              </a:rPr>
              <a:t> </a:t>
            </a:r>
            <a:r>
              <a:rPr lang="en-US" sz="1600" i="1" dirty="0" err="1">
                <a:solidFill>
                  <a:srgbClr val="0070C0"/>
                </a:solidFill>
              </a:rPr>
              <a:t>dan</a:t>
            </a:r>
            <a:r>
              <a:rPr lang="en-US" sz="1600" i="1" dirty="0">
                <a:solidFill>
                  <a:srgbClr val="0070C0"/>
                </a:solidFill>
              </a:rPr>
              <a:t> </a:t>
            </a:r>
            <a:r>
              <a:rPr lang="en-US" sz="1600" i="1" dirty="0" err="1">
                <a:solidFill>
                  <a:srgbClr val="0070C0"/>
                </a:solidFill>
              </a:rPr>
              <a:t>mengembangkan</a:t>
            </a:r>
            <a:r>
              <a:rPr lang="en-US" sz="1600" i="1" dirty="0">
                <a:solidFill>
                  <a:srgbClr val="0070C0"/>
                </a:solidFill>
              </a:rPr>
              <a:t> database </a:t>
            </a:r>
            <a:r>
              <a:rPr lang="en-US" sz="1600" i="1" dirty="0" err="1">
                <a:solidFill>
                  <a:srgbClr val="0070C0"/>
                </a:solidFill>
              </a:rPr>
              <a:t>berbas</a:t>
            </a:r>
            <a:r>
              <a:rPr lang="en-US" i="1" dirty="0" err="1">
                <a:solidFill>
                  <a:srgbClr val="0070C0"/>
                </a:solidFill>
              </a:rPr>
              <a:t>is</a:t>
            </a:r>
            <a:r>
              <a:rPr lang="en-US" i="1" dirty="0">
                <a:solidFill>
                  <a:srgbClr val="0070C0"/>
                </a:solidFill>
              </a:rPr>
              <a:t> NIK</a:t>
            </a:r>
          </a:p>
        </p:txBody>
      </p:sp>
      <p:sp>
        <p:nvSpPr>
          <p:cNvPr id="59" name="Bent Arrow 58"/>
          <p:cNvSpPr/>
          <p:nvPr/>
        </p:nvSpPr>
        <p:spPr>
          <a:xfrm rot="5400000">
            <a:off x="4596289" y="3602108"/>
            <a:ext cx="744066" cy="1362729"/>
          </a:xfrm>
          <a:prstGeom prst="ben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717174"/>
              </p:ext>
            </p:extLst>
          </p:nvPr>
        </p:nvGraphicFramePr>
        <p:xfrm>
          <a:off x="7114242" y="1120305"/>
          <a:ext cx="4239559" cy="5445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95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20331">
                <a:tc>
                  <a:txBody>
                    <a:bodyPr/>
                    <a:lstStyle/>
                    <a:p>
                      <a:r>
                        <a:rPr lang="en-US" sz="2800" dirty="0"/>
                        <a:t>NIK</a:t>
                      </a:r>
                      <a:r>
                        <a:rPr lang="en-US" sz="2800" baseline="0" dirty="0"/>
                        <a:t> :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0816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24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TAP MPR VI/MPR/20</a:t>
                      </a:r>
                      <a:r>
                        <a:rPr lang="id-ID" sz="24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  <a:r>
                        <a:rPr lang="en-US" sz="2400" b="1" dirty="0">
                          <a:solidFill>
                            <a:srgbClr val="7030A0"/>
                          </a:solidFill>
                          <a:effectLst/>
                          <a:latin typeface="Calibri" pitchFamily="34" charset="0"/>
                        </a:rPr>
                        <a:t>2 :</a:t>
                      </a:r>
                    </a:p>
                    <a:p>
                      <a:pPr>
                        <a:defRPr/>
                      </a:pP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Menciptakan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Sistem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Pengenal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Tunggal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atau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Nomor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Induk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Tunggal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dan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Terpadu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bagi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seluruh</a:t>
                      </a:r>
                      <a:r>
                        <a:rPr lang="en-US" sz="2000" b="0" baseline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Penduduk</a:t>
                      </a:r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lang="en-AU" sz="2000" b="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40399">
                <a:tc>
                  <a:txBody>
                    <a:bodyPr/>
                    <a:lstStyle/>
                    <a:p>
                      <a:pPr marL="355600" indent="-355600" algn="just">
                        <a:lnSpc>
                          <a:spcPct val="80000"/>
                        </a:lnSpc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solidFill>
                            <a:srgbClr val="7030A0"/>
                          </a:solidFill>
                          <a:latin typeface="Calibri" pitchFamily="34" charset="0"/>
                        </a:rPr>
                        <a:t>UU No.23 TAHUN 2006</a:t>
                      </a:r>
                    </a:p>
                    <a:p>
                      <a:pPr marL="268288" indent="-268288" algn="just">
                        <a:lnSpc>
                          <a:spcPct val="80000"/>
                        </a:lnSpc>
                        <a:spcAft>
                          <a:spcPts val="600"/>
                        </a:spcAft>
                        <a:buAutoNum type="alphaLcParenR"/>
                      </a:pPr>
                      <a:r>
                        <a:rPr lang="id-ID" sz="2000" b="0" dirty="0">
                          <a:latin typeface="Calibri" pitchFamily="34" charset="0"/>
                        </a:rPr>
                        <a:t>Memerintahkan kpd Pemerintah untuk memberikan NIK kepada setiap penduduk paling lambat tahun 2011</a:t>
                      </a:r>
                      <a:r>
                        <a:rPr lang="en-US" sz="2000" b="0" dirty="0">
                          <a:latin typeface="Calibri" pitchFamily="34" charset="0"/>
                        </a:rPr>
                        <a:t>.</a:t>
                      </a:r>
                      <a:endParaRPr lang="id-ID" sz="2000" b="0" dirty="0">
                        <a:latin typeface="Calibri" pitchFamily="34" charset="0"/>
                      </a:endParaRPr>
                    </a:p>
                    <a:p>
                      <a:pPr marL="268288" indent="-268288" algn="just">
                        <a:lnSpc>
                          <a:spcPct val="80000"/>
                        </a:lnSpc>
                        <a:spcAft>
                          <a:spcPts val="600"/>
                        </a:spcAft>
                        <a:buAutoNum type="alphaLcParenR"/>
                      </a:pPr>
                      <a:r>
                        <a:rPr lang="id-ID" sz="2000" b="0" dirty="0">
                          <a:latin typeface="Calibri" pitchFamily="34" charset="0"/>
                        </a:rPr>
                        <a:t>Memerintahkan kepada Instansi Pemerintah untuk menjadikan NIK sebagai dasar dalam penerbitan dokumen (Paspor, SIM, NPWP, Polis Asuransi, Sertifikat Hak Atas Tanah, Dokumen Identitas lainnya) paling lambat tahun 2011</a:t>
                      </a:r>
                      <a:r>
                        <a:rPr lang="en-US" sz="2000" b="0" dirty="0">
                          <a:latin typeface="Calibri" pitchFamily="34" charset="0"/>
                        </a:rPr>
                        <a:t>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" name="Folded Corner 60"/>
          <p:cNvSpPr/>
          <p:nvPr/>
        </p:nvSpPr>
        <p:spPr>
          <a:xfrm>
            <a:off x="709807" y="2776284"/>
            <a:ext cx="1712170" cy="2235947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Pengelolaan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Informasi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Adminduk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b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b="1" i="1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Pasal</a:t>
            </a:r>
            <a:r>
              <a:rPr lang="en-US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1 </a:t>
            </a:r>
            <a:br>
              <a:rPr lang="en-US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UU 23/2006)</a:t>
            </a:r>
          </a:p>
        </p:txBody>
      </p:sp>
      <p:pic>
        <p:nvPicPr>
          <p:cNvPr id="11" name="Picture 2" descr="C:\validasi\backup\images\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9" y="74699"/>
            <a:ext cx="1099815" cy="1145640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355377294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97373" y="216087"/>
            <a:ext cx="10749367" cy="673662"/>
          </a:xfrm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Ketunggalan Data Kependudukan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43369" y="1534367"/>
            <a:ext cx="5759450" cy="2113896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79882" y="1577229"/>
            <a:ext cx="3917950" cy="3363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atin typeface="Calibri" pitchFamily="34" charset="0"/>
                <a:cs typeface="Calibri" pitchFamily="34" charset="0"/>
              </a:rPr>
              <a:t>Informasi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id-ID" b="1" dirty="0">
                <a:latin typeface="Calibri" pitchFamily="34" charset="0"/>
                <a:cs typeface="Calibri" pitchFamily="34" charset="0"/>
              </a:rPr>
              <a:t>Yan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g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Terkandung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id-ID" b="1" dirty="0">
                <a:latin typeface="Calibri" pitchFamily="34" charset="0"/>
                <a:cs typeface="Calibri" pitchFamily="34" charset="0"/>
              </a:rPr>
              <a:t>Da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l</a:t>
            </a:r>
            <a:r>
              <a:rPr lang="id-ID" b="1" dirty="0">
                <a:latin typeface="Calibri" pitchFamily="34" charset="0"/>
                <a:cs typeface="Calibri" pitchFamily="34" charset="0"/>
              </a:rPr>
              <a:t>a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m NIK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52932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65669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72057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76857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83244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92807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07144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411944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719919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32657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334282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635907" y="2747778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061357" y="2749365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367744" y="2749365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674132" y="2749365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982107" y="2749365"/>
            <a:ext cx="285750" cy="2857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Left Brace 28"/>
          <p:cNvSpPr/>
          <p:nvPr/>
        </p:nvSpPr>
        <p:spPr>
          <a:xfrm rot="16200000" flipH="1">
            <a:off x="5963350" y="1715109"/>
            <a:ext cx="214313" cy="1889125"/>
          </a:xfrm>
          <a:prstGeom prst="leftBrac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Left Brace 29"/>
          <p:cNvSpPr/>
          <p:nvPr/>
        </p:nvSpPr>
        <p:spPr>
          <a:xfrm rot="16200000" flipH="1">
            <a:off x="7898514" y="1732571"/>
            <a:ext cx="214312" cy="1889125"/>
          </a:xfrm>
          <a:prstGeom prst="leftBrac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Left Brace 30"/>
          <p:cNvSpPr/>
          <p:nvPr/>
        </p:nvSpPr>
        <p:spPr>
          <a:xfrm rot="16200000" flipH="1">
            <a:off x="9558244" y="2027053"/>
            <a:ext cx="214313" cy="1277937"/>
          </a:xfrm>
          <a:prstGeom prst="leftBrac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Left Brace 31"/>
          <p:cNvSpPr/>
          <p:nvPr/>
        </p:nvSpPr>
        <p:spPr>
          <a:xfrm rot="16200000" flipH="1">
            <a:off x="7597681" y="-501834"/>
            <a:ext cx="214313" cy="5192712"/>
          </a:xfrm>
          <a:prstGeom prst="leftBrace">
            <a:avLst/>
          </a:prstGeom>
          <a:ln>
            <a:solidFill>
              <a:schemeClr val="tx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064282" y="1965140"/>
            <a:ext cx="1285875" cy="19526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latin typeface="Calibri" pitchFamily="34" charset="0"/>
                <a:cs typeface="Calibri" pitchFamily="34" charset="0"/>
              </a:rPr>
              <a:t>NIK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=16 Digit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224369" y="2160403"/>
            <a:ext cx="1719263" cy="3460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Wilayah = 6 Digit</a:t>
            </a:r>
            <a:b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Prov:2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Kab:2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Kec:2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 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175407" y="2228665"/>
            <a:ext cx="1719262" cy="3460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Kelahiran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= 6 Digit</a:t>
            </a:r>
            <a:b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Tgl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bln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thn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Lhr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@ 2 Digit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037544" y="2215965"/>
            <a:ext cx="1214438" cy="2857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No. </a:t>
            </a:r>
            <a:r>
              <a:rPr lang="en-US" sz="11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urut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= </a:t>
            </a:r>
            <a:r>
              <a:rPr lang="id-ID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en-US" sz="11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Digit</a:t>
            </a:r>
          </a:p>
        </p:txBody>
      </p:sp>
      <p:sp>
        <p:nvSpPr>
          <p:cNvPr id="37" name="Left Brace 36"/>
          <p:cNvSpPr/>
          <p:nvPr/>
        </p:nvSpPr>
        <p:spPr>
          <a:xfrm rot="16200000">
            <a:off x="7314313" y="2757630"/>
            <a:ext cx="169863" cy="625475"/>
          </a:xfrm>
          <a:prstGeom prst="leftBrac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TextBox 38"/>
          <p:cNvSpPr txBox="1">
            <a:spLocks noChangeArrowheads="1"/>
          </p:cNvSpPr>
          <p:nvPr/>
        </p:nvSpPr>
        <p:spPr bwMode="auto">
          <a:xfrm>
            <a:off x="5981794" y="3062384"/>
            <a:ext cx="35687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Khusus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penduduk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berjenis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kelamin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perempuan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maka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digit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tgl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lahir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ditambah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13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angka</a:t>
            </a:r>
            <a:r>
              <a:rPr lang="en-US" sz="13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40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45704" y="3522623"/>
            <a:ext cx="5759450" cy="30798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910698" y="3577948"/>
            <a:ext cx="2792412" cy="2585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latin typeface="Calibri" pitchFamily="34" charset="0"/>
                <a:cs typeface="Calibri" pitchFamily="34" charset="0"/>
              </a:rPr>
              <a:t>Sifat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  <a:cs typeface="Calibri" pitchFamily="34" charset="0"/>
              </a:rPr>
              <a:t>dan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  <a:cs typeface="Calibri" pitchFamily="34" charset="0"/>
              </a:rPr>
              <a:t>Tabiat</a:t>
            </a:r>
            <a:r>
              <a:rPr lang="id-ID" sz="1600" b="1" dirty="0">
                <a:latin typeface="Calibri" pitchFamily="34" charset="0"/>
                <a:cs typeface="Calibri" pitchFamily="34" charset="0"/>
              </a:rPr>
              <a:t> NIK</a:t>
            </a:r>
            <a:endParaRPr lang="en-US" sz="1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723092" y="3917207"/>
            <a:ext cx="5975351" cy="26852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8288" indent="-268288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q"/>
              <a:defRPr/>
            </a:pP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Bersifat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unik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atau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khas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tunggal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melekat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pd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seseorang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y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ang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terdaftar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s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ai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 Indonesia</a:t>
            </a:r>
          </a:p>
          <a:p>
            <a:pPr marL="268288" indent="-268288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q"/>
              <a:defRPr/>
            </a:pP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Berlaku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seumur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hidup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selamanya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diberikan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Instansi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Pelaksana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setelah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mencatat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biodata</a:t>
            </a:r>
            <a:endParaRPr lang="en-US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268288" indent="-268288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q"/>
              <a:defRPr/>
            </a:pP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Diterbitkan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id-ID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seseorang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setelah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direkam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oleh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SIAK</a:t>
            </a:r>
          </a:p>
          <a:p>
            <a:pPr marL="268288" indent="-268288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q"/>
              <a:defRPr/>
            </a:pPr>
            <a:r>
              <a:rPr lang="en-US" sz="1400" b="1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Menjamin</a:t>
            </a: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autentitas</a:t>
            </a: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NIK</a:t>
            </a: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400" b="1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verifikasi</a:t>
            </a: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dua</a:t>
            </a: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atau</a:t>
            </a: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tiga</a:t>
            </a: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faktor</a:t>
            </a:r>
            <a:endParaRPr lang="en-US" sz="1400" b="1" dirty="0">
              <a:solidFill>
                <a:schemeClr val="tx2">
                  <a:lumMod val="9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444500" indent="-176213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Ø"/>
              <a:defRPr/>
            </a:pP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FAKTOR SATU</a:t>
            </a:r>
            <a:r>
              <a:rPr lang="en-US" sz="1400" b="1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menyatakan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“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Sesuatu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Diketahui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” 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misal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: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nama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ibu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nama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anggota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keluarga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tgl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lahir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44500" indent="-176213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Ø"/>
              <a:defRPr/>
            </a:pPr>
            <a:r>
              <a:rPr lang="en-US" sz="1400" b="1" dirty="0">
                <a:solidFill>
                  <a:schemeClr val="tx2">
                    <a:lumMod val="90000"/>
                  </a:schemeClr>
                </a:solidFill>
                <a:latin typeface="Calibri" pitchFamily="34" charset="0"/>
                <a:cs typeface="Calibri" pitchFamily="34" charset="0"/>
              </a:rPr>
              <a:t>FAKTOR KEDUA,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menyatakan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“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Sesuatu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Anda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Miliki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”, </a:t>
            </a:r>
            <a:r>
              <a:rPr lang="en-US" sz="14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misal</a:t>
            </a: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KK</a:t>
            </a:r>
          </a:p>
          <a:p>
            <a:pPr marL="444500" indent="-176213" fontAlgn="auto">
              <a:spcBef>
                <a:spcPts val="0"/>
              </a:spcBef>
              <a:spcAft>
                <a:spcPts val="300"/>
              </a:spcAft>
              <a:buFont typeface="Wingdings" pitchFamily="2" charset="2"/>
              <a:buChar char="Ø"/>
              <a:defRPr/>
            </a:pP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FAKTOR KETIGA,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menyatakan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“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Sesuatu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yang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melekat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pada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diri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fisik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”,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misal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: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sidik</a:t>
            </a:r>
            <a:r>
              <a:rPr lang="en-US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jari</a:t>
            </a:r>
            <a:r>
              <a:rPr lang="id-ID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(penentu ketunggalan data) </a:t>
            </a:r>
            <a:r>
              <a:rPr lang="id-ID" sz="1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 Sistem Biometrik </a:t>
            </a:r>
            <a:endParaRPr lang="en-US" sz="1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75466" y="4145429"/>
            <a:ext cx="3052482" cy="228637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715806" y="4194735"/>
            <a:ext cx="2904565" cy="2603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latin typeface="Calibri" pitchFamily="34" charset="0"/>
                <a:cs typeface="Calibri" pitchFamily="34" charset="0"/>
              </a:rPr>
              <a:t>Penerbitan</a:t>
            </a:r>
            <a:r>
              <a:rPr lang="en-US" sz="1600" b="1" dirty="0">
                <a:latin typeface="Calibri" pitchFamily="34" charset="0"/>
                <a:cs typeface="Calibri" pitchFamily="34" charset="0"/>
              </a:rPr>
              <a:t> &amp;</a:t>
            </a:r>
            <a:r>
              <a:rPr lang="id-ID" sz="16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b="1" dirty="0" err="1">
                <a:latin typeface="Calibri" pitchFamily="34" charset="0"/>
                <a:cs typeface="Calibri" pitchFamily="34" charset="0"/>
              </a:rPr>
              <a:t>Keberlanjutannya</a:t>
            </a:r>
            <a:endParaRPr lang="en-US" sz="1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697317" y="4554915"/>
            <a:ext cx="2990290" cy="1809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68288" indent="-268288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Penerbitan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pertama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kali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dilakukan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secara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massal</a:t>
            </a:r>
            <a:endParaRPr lang="en-US" sz="15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268288" indent="-268288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Penerbitan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NIK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secara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reguler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sejak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lahir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domisili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org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tua</a:t>
            </a:r>
            <a:endParaRPr lang="en-US" sz="15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268288" indent="-268288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Penerbitan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NIK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kpd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pddk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yg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bukan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pd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saat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lahir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diberikan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tmpt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domisili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yg</a:t>
            </a: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1500" b="1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bersangkutan</a:t>
            </a:r>
            <a:endParaRPr lang="en-US" sz="15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3104216" y="2155825"/>
            <a:ext cx="1704975" cy="444500"/>
          </a:xfrm>
          <a:custGeom>
            <a:avLst/>
            <a:gdLst>
              <a:gd name="connsiteX0" fmla="*/ 0 w 1842247"/>
              <a:gd name="connsiteY0" fmla="*/ 443753 h 443753"/>
              <a:gd name="connsiteX1" fmla="*/ 0 w 1842247"/>
              <a:gd name="connsiteY1" fmla="*/ 0 h 443753"/>
              <a:gd name="connsiteX2" fmla="*/ 1842247 w 1842247"/>
              <a:gd name="connsiteY2" fmla="*/ 0 h 443753"/>
              <a:gd name="connsiteX3" fmla="*/ 1828800 w 1842247"/>
              <a:gd name="connsiteY3" fmla="*/ 0 h 443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247" h="443753">
                <a:moveTo>
                  <a:pt x="0" y="443753"/>
                </a:moveTo>
                <a:lnTo>
                  <a:pt x="0" y="0"/>
                </a:lnTo>
                <a:lnTo>
                  <a:pt x="1842247" y="0"/>
                </a:lnTo>
                <a:lnTo>
                  <a:pt x="1828800" y="0"/>
                </a:lnTo>
              </a:path>
            </a:pathLst>
          </a:custGeom>
          <a:ln w="92075">
            <a:solidFill>
              <a:schemeClr val="accent3">
                <a:lumMod val="60000"/>
                <a:lumOff val="4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4032904" y="1816100"/>
            <a:ext cx="428625" cy="42068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</a:t>
            </a:r>
          </a:p>
        </p:txBody>
      </p:sp>
      <p:sp>
        <p:nvSpPr>
          <p:cNvPr id="47" name="Freeform 46"/>
          <p:cNvSpPr/>
          <p:nvPr/>
        </p:nvSpPr>
        <p:spPr>
          <a:xfrm flipV="1">
            <a:off x="3572529" y="3002803"/>
            <a:ext cx="1244600" cy="968188"/>
          </a:xfrm>
          <a:custGeom>
            <a:avLst/>
            <a:gdLst>
              <a:gd name="connsiteX0" fmla="*/ 0 w 1842247"/>
              <a:gd name="connsiteY0" fmla="*/ 443753 h 443753"/>
              <a:gd name="connsiteX1" fmla="*/ 0 w 1842247"/>
              <a:gd name="connsiteY1" fmla="*/ 0 h 443753"/>
              <a:gd name="connsiteX2" fmla="*/ 1842247 w 1842247"/>
              <a:gd name="connsiteY2" fmla="*/ 0 h 443753"/>
              <a:gd name="connsiteX3" fmla="*/ 1828800 w 1842247"/>
              <a:gd name="connsiteY3" fmla="*/ 0 h 443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247" h="443753">
                <a:moveTo>
                  <a:pt x="0" y="443753"/>
                </a:moveTo>
                <a:lnTo>
                  <a:pt x="0" y="0"/>
                </a:lnTo>
                <a:lnTo>
                  <a:pt x="1842247" y="0"/>
                </a:lnTo>
                <a:lnTo>
                  <a:pt x="1828800" y="0"/>
                </a:lnTo>
              </a:path>
            </a:pathLst>
          </a:custGeom>
          <a:ln w="92075">
            <a:solidFill>
              <a:schemeClr val="accent3">
                <a:lumMod val="60000"/>
                <a:lumOff val="4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3954649" y="3646114"/>
            <a:ext cx="427037" cy="39687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</a:t>
            </a:r>
          </a:p>
        </p:txBody>
      </p:sp>
      <p:cxnSp>
        <p:nvCxnSpPr>
          <p:cNvPr id="49" name="Straight Connector 48"/>
          <p:cNvCxnSpPr/>
          <p:nvPr/>
        </p:nvCxnSpPr>
        <p:spPr>
          <a:xfrm rot="16200000" flipH="1">
            <a:off x="1868629" y="3572482"/>
            <a:ext cx="1206311" cy="21011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2350154" y="3300508"/>
            <a:ext cx="436562" cy="3937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818310" y="2601900"/>
            <a:ext cx="2286016" cy="46813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KETUNGGALAN</a:t>
            </a:r>
          </a:p>
        </p:txBody>
      </p:sp>
      <p:pic>
        <p:nvPicPr>
          <p:cNvPr id="52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9" y="74699"/>
            <a:ext cx="1099815" cy="1145640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2882855821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78416" y="257174"/>
            <a:ext cx="6798421" cy="619125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Biometrik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ded Corner 2"/>
          <p:cNvSpPr/>
          <p:nvPr/>
        </p:nvSpPr>
        <p:spPr>
          <a:xfrm>
            <a:off x="7176837" y="1358900"/>
            <a:ext cx="2565400" cy="5375275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600" b="1" u="sng" dirty="0"/>
              <a:t>Fingers :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NIK</a:t>
            </a:r>
          </a:p>
          <a:p>
            <a:r>
              <a:rPr lang="en-US" sz="1600" dirty="0" err="1"/>
              <a:t>Jari</a:t>
            </a:r>
            <a:r>
              <a:rPr lang="en-US" sz="1600" dirty="0"/>
              <a:t> </a:t>
            </a:r>
            <a:r>
              <a:rPr lang="en-US" sz="1600" dirty="0" err="1"/>
              <a:t>Jempol</a:t>
            </a:r>
            <a:r>
              <a:rPr lang="en-US" sz="1600" dirty="0"/>
              <a:t> </a:t>
            </a:r>
            <a:r>
              <a:rPr lang="en-US" sz="1600" dirty="0" err="1"/>
              <a:t>Kanan</a:t>
            </a:r>
            <a:r>
              <a:rPr lang="en-US" sz="1600" dirty="0"/>
              <a:t>/</a:t>
            </a:r>
            <a:r>
              <a:rPr lang="en-US" sz="1600" dirty="0" err="1"/>
              <a:t>kiri</a:t>
            </a:r>
            <a:endParaRPr lang="en-US" sz="1600" dirty="0"/>
          </a:p>
          <a:p>
            <a:r>
              <a:rPr lang="en-US" sz="1600" dirty="0" err="1"/>
              <a:t>Jari</a:t>
            </a:r>
            <a:r>
              <a:rPr lang="en-US" sz="1600" dirty="0"/>
              <a:t> </a:t>
            </a:r>
            <a:r>
              <a:rPr lang="en-US" sz="1600" dirty="0" err="1"/>
              <a:t>Telunjuk</a:t>
            </a:r>
            <a:r>
              <a:rPr lang="en-US" sz="1600" dirty="0"/>
              <a:t> </a:t>
            </a:r>
            <a:r>
              <a:rPr lang="en-US" sz="1600" dirty="0" err="1"/>
              <a:t>Kanan</a:t>
            </a:r>
            <a:r>
              <a:rPr lang="en-US" sz="1600" dirty="0"/>
              <a:t>/</a:t>
            </a:r>
            <a:r>
              <a:rPr lang="en-US" sz="1600" dirty="0" err="1"/>
              <a:t>Kiri</a:t>
            </a:r>
            <a:endParaRPr lang="en-US" sz="1600" dirty="0"/>
          </a:p>
          <a:p>
            <a:r>
              <a:rPr lang="en-US" sz="1600" dirty="0" err="1"/>
              <a:t>Jari</a:t>
            </a:r>
            <a:r>
              <a:rPr lang="en-US" sz="1600" dirty="0"/>
              <a:t> Tengah </a:t>
            </a:r>
            <a:r>
              <a:rPr lang="en-US" sz="1600" dirty="0" err="1"/>
              <a:t>Kanan</a:t>
            </a:r>
            <a:r>
              <a:rPr lang="en-US" sz="1600" dirty="0"/>
              <a:t>/</a:t>
            </a:r>
            <a:r>
              <a:rPr lang="en-US" sz="1600" dirty="0" err="1"/>
              <a:t>Kiri</a:t>
            </a:r>
            <a:endParaRPr lang="en-US" sz="1600" dirty="0"/>
          </a:p>
          <a:p>
            <a:r>
              <a:rPr lang="en-US" sz="1600" dirty="0" err="1"/>
              <a:t>Jari</a:t>
            </a:r>
            <a:r>
              <a:rPr lang="en-US" sz="1600" dirty="0"/>
              <a:t> </a:t>
            </a:r>
            <a:r>
              <a:rPr lang="en-US" sz="1600" dirty="0" err="1"/>
              <a:t>Manis</a:t>
            </a:r>
            <a:r>
              <a:rPr lang="en-US" sz="1600" dirty="0"/>
              <a:t> </a:t>
            </a:r>
            <a:r>
              <a:rPr lang="en-US" sz="1600" dirty="0" err="1"/>
              <a:t>Kanan</a:t>
            </a:r>
            <a:r>
              <a:rPr lang="en-US" sz="1600" dirty="0"/>
              <a:t>/</a:t>
            </a:r>
            <a:r>
              <a:rPr lang="en-US" sz="1600" dirty="0" err="1"/>
              <a:t>Kiri</a:t>
            </a:r>
            <a:endParaRPr lang="en-US" sz="1600" dirty="0"/>
          </a:p>
          <a:p>
            <a:r>
              <a:rPr lang="en-US" sz="1600" dirty="0" err="1"/>
              <a:t>Jari</a:t>
            </a:r>
            <a:r>
              <a:rPr lang="en-US" sz="1600" dirty="0"/>
              <a:t> </a:t>
            </a:r>
            <a:r>
              <a:rPr lang="en-US" sz="1600" dirty="0" err="1"/>
              <a:t>Kelingking</a:t>
            </a:r>
            <a:r>
              <a:rPr lang="en-US" sz="1600" dirty="0"/>
              <a:t> </a:t>
            </a:r>
            <a:r>
              <a:rPr lang="en-US" sz="1600" dirty="0" err="1"/>
              <a:t>Kanan</a:t>
            </a:r>
            <a:r>
              <a:rPr lang="en-US" sz="1600" dirty="0"/>
              <a:t>/</a:t>
            </a:r>
            <a:r>
              <a:rPr lang="en-US" sz="1600" dirty="0" err="1"/>
              <a:t>Kiri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u="sng" dirty="0"/>
              <a:t>Faces :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NIK</a:t>
            </a:r>
          </a:p>
          <a:p>
            <a:r>
              <a:rPr lang="en-US" sz="1600" dirty="0"/>
              <a:t>Face</a:t>
            </a:r>
          </a:p>
          <a:p>
            <a:endParaRPr lang="en-US" sz="1600" dirty="0"/>
          </a:p>
          <a:p>
            <a:r>
              <a:rPr lang="en-US" sz="1600" b="1" u="sng" dirty="0"/>
              <a:t>Iris :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NIK</a:t>
            </a:r>
          </a:p>
          <a:p>
            <a:r>
              <a:rPr lang="en-US" sz="1600" dirty="0"/>
              <a:t>Iris Mata </a:t>
            </a:r>
            <a:r>
              <a:rPr lang="en-US" sz="1600" dirty="0" err="1"/>
              <a:t>Kanan</a:t>
            </a:r>
            <a:endParaRPr lang="en-US" sz="1600" dirty="0"/>
          </a:p>
          <a:p>
            <a:r>
              <a:rPr lang="en-US" sz="1600" dirty="0"/>
              <a:t>Iris Mata </a:t>
            </a:r>
            <a:r>
              <a:rPr lang="en-US" sz="1600" dirty="0" err="1"/>
              <a:t>Kiri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u="sng" dirty="0"/>
              <a:t>Signatures :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NIK</a:t>
            </a:r>
          </a:p>
          <a:p>
            <a:r>
              <a:rPr lang="en-US" sz="1600" dirty="0"/>
              <a:t>Signature</a:t>
            </a:r>
          </a:p>
          <a:p>
            <a:r>
              <a:rPr lang="en-US" sz="1600" dirty="0"/>
              <a:t>Receipt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Can 3"/>
          <p:cNvSpPr/>
          <p:nvPr/>
        </p:nvSpPr>
        <p:spPr>
          <a:xfrm>
            <a:off x="9418387" y="4152900"/>
            <a:ext cx="1498600" cy="1765300"/>
          </a:xfrm>
          <a:prstGeom prst="can">
            <a:avLst/>
          </a:prstGeom>
          <a:solidFill>
            <a:schemeClr val="accent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Database</a:t>
            </a:r>
          </a:p>
          <a:p>
            <a:pPr algn="ctr"/>
            <a:r>
              <a:rPr lang="en-US" dirty="0" err="1"/>
              <a:t>Biometrik</a:t>
            </a:r>
            <a:endParaRPr lang="en-US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669086" y="5664200"/>
            <a:ext cx="1846513" cy="8382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KTP-el</a:t>
            </a:r>
          </a:p>
        </p:txBody>
      </p:sp>
      <p:sp>
        <p:nvSpPr>
          <p:cNvPr id="6" name="Folded Corner 5"/>
          <p:cNvSpPr/>
          <p:nvPr/>
        </p:nvSpPr>
        <p:spPr>
          <a:xfrm>
            <a:off x="2998537" y="1358900"/>
            <a:ext cx="2152650" cy="5295900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600" b="1" u="sng" dirty="0" err="1"/>
              <a:t>Biodata</a:t>
            </a:r>
            <a:r>
              <a:rPr lang="en-US" sz="1600" b="1" u="sng" dirty="0"/>
              <a:t> :</a:t>
            </a:r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NIK</a:t>
            </a:r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Nomor</a:t>
            </a:r>
            <a:r>
              <a:rPr lang="en-US" sz="1600" dirty="0"/>
              <a:t> KK</a:t>
            </a:r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Nama</a:t>
            </a:r>
            <a:r>
              <a:rPr lang="en-US" sz="1600" dirty="0"/>
              <a:t> </a:t>
            </a:r>
            <a:r>
              <a:rPr lang="en-US" sz="1600" dirty="0" err="1"/>
              <a:t>Lengkap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Tempat</a:t>
            </a:r>
            <a:r>
              <a:rPr lang="en-US" sz="1600" dirty="0"/>
              <a:t> </a:t>
            </a:r>
            <a:r>
              <a:rPr lang="en-US" sz="1600" dirty="0" err="1"/>
              <a:t>Lahir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Tanggal</a:t>
            </a:r>
            <a:r>
              <a:rPr lang="en-US" sz="1600" dirty="0"/>
              <a:t> </a:t>
            </a:r>
            <a:r>
              <a:rPr lang="en-US" sz="1600" dirty="0" err="1"/>
              <a:t>Lahir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Jenis</a:t>
            </a:r>
            <a:r>
              <a:rPr lang="en-US" sz="1600" dirty="0"/>
              <a:t> </a:t>
            </a:r>
            <a:r>
              <a:rPr lang="en-US" sz="1600" dirty="0" err="1"/>
              <a:t>Kelamin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Golongan</a:t>
            </a:r>
            <a:r>
              <a:rPr lang="en-US" sz="1600" dirty="0"/>
              <a:t> </a:t>
            </a:r>
            <a:r>
              <a:rPr lang="en-US" sz="1600" dirty="0" err="1"/>
              <a:t>Darah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/>
              <a:t>Agama</a:t>
            </a:r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/>
              <a:t>Status Hub. </a:t>
            </a:r>
            <a:r>
              <a:rPr lang="en-US" sz="1600" dirty="0" err="1"/>
              <a:t>Dlm</a:t>
            </a:r>
            <a:r>
              <a:rPr lang="en-US" sz="1600" dirty="0"/>
              <a:t>. </a:t>
            </a:r>
            <a:r>
              <a:rPr lang="en-US" sz="1600" dirty="0" err="1"/>
              <a:t>Kel</a:t>
            </a:r>
            <a:r>
              <a:rPr lang="en-US" sz="1600" dirty="0"/>
              <a:t>.</a:t>
            </a:r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/>
              <a:t>Status </a:t>
            </a:r>
            <a:r>
              <a:rPr lang="en-US" sz="1600" dirty="0" err="1"/>
              <a:t>Kawin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Akta</a:t>
            </a:r>
            <a:r>
              <a:rPr lang="en-US" sz="1600" dirty="0"/>
              <a:t> </a:t>
            </a:r>
            <a:r>
              <a:rPr lang="en-US" sz="1600" dirty="0" err="1"/>
              <a:t>lahir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Akta</a:t>
            </a:r>
            <a:r>
              <a:rPr lang="en-US" sz="1600" dirty="0"/>
              <a:t> </a:t>
            </a:r>
            <a:r>
              <a:rPr lang="en-US" sz="1600" dirty="0" err="1"/>
              <a:t>Kawin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Akta</a:t>
            </a:r>
            <a:r>
              <a:rPr lang="en-US" sz="1600" dirty="0"/>
              <a:t> </a:t>
            </a:r>
            <a:r>
              <a:rPr lang="en-US" sz="1600" dirty="0" err="1"/>
              <a:t>Cerai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Pendidikan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Pekerjaan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Nama</a:t>
            </a:r>
            <a:r>
              <a:rPr lang="en-US" sz="1600" dirty="0"/>
              <a:t> </a:t>
            </a:r>
            <a:r>
              <a:rPr lang="en-US" sz="1600" dirty="0" err="1"/>
              <a:t>Ibu</a:t>
            </a:r>
            <a:endParaRPr lang="en-US" sz="1600" dirty="0"/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Nama</a:t>
            </a:r>
            <a:r>
              <a:rPr lang="en-US" sz="1600" dirty="0"/>
              <a:t> Ayah</a:t>
            </a:r>
          </a:p>
          <a:p>
            <a:pPr marL="177800" indent="-177800" algn="r">
              <a:buFont typeface="Arial" panose="020B0604020202020204" pitchFamily="34" charset="0"/>
              <a:buChar char="•"/>
            </a:pPr>
            <a:r>
              <a:rPr lang="en-US" sz="1600" dirty="0" err="1"/>
              <a:t>Alamat</a:t>
            </a:r>
            <a:r>
              <a:rPr lang="en-US" sz="1600" dirty="0"/>
              <a:t> </a:t>
            </a:r>
            <a:r>
              <a:rPr lang="en-US" sz="1600" dirty="0" err="1"/>
              <a:t>lengkap</a:t>
            </a:r>
            <a:endParaRPr lang="en-US" sz="1600" dirty="0"/>
          </a:p>
        </p:txBody>
      </p:sp>
      <p:sp>
        <p:nvSpPr>
          <p:cNvPr id="7" name="Can 6"/>
          <p:cNvSpPr/>
          <p:nvPr/>
        </p:nvSpPr>
        <p:spPr>
          <a:xfrm>
            <a:off x="1988887" y="4152900"/>
            <a:ext cx="1498600" cy="1765300"/>
          </a:xfrm>
          <a:prstGeom prst="can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Database</a:t>
            </a:r>
            <a:br>
              <a:rPr lang="en-US" dirty="0"/>
            </a:br>
            <a:r>
              <a:rPr lang="en-US" dirty="0"/>
              <a:t>SIAK</a:t>
            </a:r>
          </a:p>
        </p:txBody>
      </p:sp>
      <p:sp>
        <p:nvSpPr>
          <p:cNvPr id="8" name="Flowchart: Alternate Process 7"/>
          <p:cNvSpPr/>
          <p:nvPr/>
        </p:nvSpPr>
        <p:spPr>
          <a:xfrm>
            <a:off x="1112587" y="5664200"/>
            <a:ext cx="1625600" cy="838200"/>
          </a:xfrm>
          <a:prstGeom prst="flowChartAlternateProcess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SIAK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151187" y="1752600"/>
            <a:ext cx="2025650" cy="127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51187" y="1765300"/>
            <a:ext cx="2025650" cy="22098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151187" y="1866900"/>
            <a:ext cx="2025650" cy="30861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151187" y="2006600"/>
            <a:ext cx="2025650" cy="41148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9" y="74699"/>
            <a:ext cx="1099815" cy="1145640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240103002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32675" y="-54794"/>
            <a:ext cx="10749367" cy="978568"/>
          </a:xfrm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&amp; 3 UU No. 24/2013)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9153" y="1797208"/>
            <a:ext cx="3139751" cy="50783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a. 	</a:t>
            </a:r>
            <a:r>
              <a:rPr lang="en-US" sz="1800" dirty="0" err="1">
                <a:latin typeface="Calibri" panose="020F0502020204030204" pitchFamily="34" charset="0"/>
              </a:rPr>
              <a:t>nomor</a:t>
            </a:r>
            <a:r>
              <a:rPr lang="en-US" sz="1800" dirty="0">
                <a:latin typeface="Calibri" panose="020F0502020204030204" pitchFamily="34" charset="0"/>
              </a:rPr>
              <a:t> KK;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b. 	NIK;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c. 	</a:t>
            </a:r>
            <a:r>
              <a:rPr lang="en-US" sz="1800" dirty="0" err="1">
                <a:latin typeface="Calibri" panose="020F0502020204030204" pitchFamily="34" charset="0"/>
              </a:rPr>
              <a:t>nama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lengkap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d. 	</a:t>
            </a:r>
            <a:r>
              <a:rPr lang="en-US" sz="1800" dirty="0" err="1">
                <a:latin typeface="Calibri" panose="020F0502020204030204" pitchFamily="34" charset="0"/>
              </a:rPr>
              <a:t>jenis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kelamin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e. 	</a:t>
            </a:r>
            <a:r>
              <a:rPr lang="en-US" sz="1800" dirty="0" err="1">
                <a:latin typeface="Calibri" panose="020F0502020204030204" pitchFamily="34" charset="0"/>
              </a:rPr>
              <a:t>tempat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lahir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f. 	</a:t>
            </a:r>
            <a:r>
              <a:rPr lang="en-US" sz="1800" dirty="0" err="1">
                <a:latin typeface="Calibri" panose="020F0502020204030204" pitchFamily="34" charset="0"/>
              </a:rPr>
              <a:t>tanggal</a:t>
            </a:r>
            <a:r>
              <a:rPr lang="en-US" sz="1800" dirty="0">
                <a:latin typeface="Calibri" panose="020F0502020204030204" pitchFamily="34" charset="0"/>
              </a:rPr>
              <a:t>/</a:t>
            </a:r>
            <a:r>
              <a:rPr lang="en-US" sz="1800" dirty="0" err="1">
                <a:latin typeface="Calibri" panose="020F0502020204030204" pitchFamily="34" charset="0"/>
              </a:rPr>
              <a:t>bulan</a:t>
            </a:r>
            <a:r>
              <a:rPr lang="en-US" sz="1800" dirty="0">
                <a:latin typeface="Calibri" panose="020F0502020204030204" pitchFamily="34" charset="0"/>
              </a:rPr>
              <a:t>/</a:t>
            </a:r>
            <a:r>
              <a:rPr lang="en-US" sz="1800" dirty="0" err="1">
                <a:latin typeface="Calibri" panose="020F0502020204030204" pitchFamily="34" charset="0"/>
              </a:rPr>
              <a:t>tahun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lahir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g. 	</a:t>
            </a:r>
            <a:r>
              <a:rPr lang="en-US" sz="1800" dirty="0" err="1">
                <a:latin typeface="Calibri" panose="020F0502020204030204" pitchFamily="34" charset="0"/>
              </a:rPr>
              <a:t>golongan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darah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h. 	agama/</a:t>
            </a:r>
            <a:r>
              <a:rPr lang="en-US" sz="1800" dirty="0" err="1">
                <a:latin typeface="Calibri" panose="020F0502020204030204" pitchFamily="34" charset="0"/>
              </a:rPr>
              <a:t>kepercayaan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 err="1">
                <a:latin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</a:rPr>
              <a:t>. 	status </a:t>
            </a:r>
            <a:r>
              <a:rPr lang="en-US" sz="1800" dirty="0" err="1">
                <a:latin typeface="Calibri" panose="020F0502020204030204" pitchFamily="34" charset="0"/>
              </a:rPr>
              <a:t>perkawinan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j. 	status </a:t>
            </a:r>
            <a:r>
              <a:rPr lang="en-US" sz="1800" dirty="0" err="1">
                <a:latin typeface="Calibri" panose="020F0502020204030204" pitchFamily="34" charset="0"/>
              </a:rPr>
              <a:t>hubungan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dalam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keluarga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k. 	</a:t>
            </a:r>
            <a:r>
              <a:rPr lang="en-US" sz="1800" dirty="0" err="1">
                <a:latin typeface="Calibri" panose="020F0502020204030204" pitchFamily="34" charset="0"/>
              </a:rPr>
              <a:t>cacat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fisik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dan</a:t>
            </a:r>
            <a:r>
              <a:rPr lang="en-US" sz="1800" dirty="0">
                <a:latin typeface="Calibri" panose="020F0502020204030204" pitchFamily="34" charset="0"/>
              </a:rPr>
              <a:t>/</a:t>
            </a:r>
            <a:r>
              <a:rPr lang="en-US" sz="1800" dirty="0" err="1">
                <a:latin typeface="Calibri" panose="020F0502020204030204" pitchFamily="34" charset="0"/>
              </a:rPr>
              <a:t>atau</a:t>
            </a:r>
            <a:r>
              <a:rPr lang="en-US" sz="1800" dirty="0">
                <a:latin typeface="Calibri" panose="020F0502020204030204" pitchFamily="34" charset="0"/>
              </a:rPr>
              <a:t> mental;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l. 	</a:t>
            </a:r>
            <a:r>
              <a:rPr lang="en-US" sz="1800" dirty="0" err="1">
                <a:latin typeface="Calibri" panose="020F0502020204030204" pitchFamily="34" charset="0"/>
              </a:rPr>
              <a:t>pendidikan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terakhir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m. 	</a:t>
            </a:r>
            <a:r>
              <a:rPr lang="en-US" sz="1800" dirty="0" err="1">
                <a:latin typeface="Calibri" panose="020F0502020204030204" pitchFamily="34" charset="0"/>
              </a:rPr>
              <a:t>jenis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pekerjaan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n. 	NIK </a:t>
            </a:r>
            <a:r>
              <a:rPr lang="en-US" sz="1800" dirty="0" err="1">
                <a:latin typeface="Calibri" panose="020F0502020204030204" pitchFamily="34" charset="0"/>
              </a:rPr>
              <a:t>ibu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kandung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o. 	</a:t>
            </a:r>
            <a:r>
              <a:rPr lang="en-US" sz="1800" dirty="0" err="1">
                <a:latin typeface="Calibri" panose="020F0502020204030204" pitchFamily="34" charset="0"/>
              </a:rPr>
              <a:t>nama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ibu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kandung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>
              <a:buAutoNum type="alphaLcPeriod" startAt="16"/>
            </a:pPr>
            <a:r>
              <a:rPr lang="en-US" sz="1800" dirty="0">
                <a:latin typeface="Calibri" panose="020F0502020204030204" pitchFamily="34" charset="0"/>
              </a:rPr>
              <a:t>NIK ayah; </a:t>
            </a:r>
            <a:endParaRPr lang="en-US" dirty="0">
              <a:latin typeface="Calibri" panose="020F0502020204030204" pitchFamily="34" charset="0"/>
            </a:endParaRPr>
          </a:p>
          <a:p>
            <a:pPr marL="346075" indent="-346075">
              <a:buAutoNum type="alphaLcPeriod" startAt="16"/>
            </a:pPr>
            <a:r>
              <a:rPr lang="en-US" sz="1800" dirty="0" err="1">
                <a:latin typeface="Calibri" panose="020F0502020204030204" pitchFamily="34" charset="0"/>
              </a:rPr>
              <a:t>Nama</a:t>
            </a:r>
            <a:r>
              <a:rPr lang="en-US" sz="1800" dirty="0">
                <a:latin typeface="Calibri" panose="020F0502020204030204" pitchFamily="34" charset="0"/>
              </a:rPr>
              <a:t> ayah;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82267" y="1779687"/>
            <a:ext cx="4050184" cy="507831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346075"/>
            <a:r>
              <a:rPr lang="en-US" dirty="0">
                <a:latin typeface="Calibri" panose="020F0502020204030204" pitchFamily="34" charset="0"/>
              </a:rPr>
              <a:t>r</a:t>
            </a:r>
            <a:r>
              <a:rPr lang="en-US" sz="1800" dirty="0">
                <a:latin typeface="Calibri" panose="020F0502020204030204" pitchFamily="34" charset="0"/>
              </a:rPr>
              <a:t>.	</a:t>
            </a:r>
            <a:r>
              <a:rPr lang="en-US" sz="1800" dirty="0" err="1">
                <a:latin typeface="Calibri" panose="020F0502020204030204" pitchFamily="34" charset="0"/>
              </a:rPr>
              <a:t>alamat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sebelumnya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s. 	</a:t>
            </a:r>
            <a:r>
              <a:rPr lang="en-US" sz="1800" dirty="0" err="1">
                <a:latin typeface="Calibri" panose="020F0502020204030204" pitchFamily="34" charset="0"/>
              </a:rPr>
              <a:t>alamat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sekarang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fi-FI" sz="1800" dirty="0">
                <a:latin typeface="Calibri" panose="020F0502020204030204" pitchFamily="34" charset="0"/>
              </a:rPr>
              <a:t>t. 	kepemilikan akta kelahiran/surat kenal lahir;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u. 	</a:t>
            </a:r>
            <a:r>
              <a:rPr lang="en-US" sz="1800" dirty="0" err="1">
                <a:latin typeface="Calibri" panose="020F0502020204030204" pitchFamily="34" charset="0"/>
              </a:rPr>
              <a:t>nomor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akta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kelahiran</a:t>
            </a:r>
            <a:r>
              <a:rPr lang="en-US" sz="1800" dirty="0">
                <a:latin typeface="Calibri" panose="020F0502020204030204" pitchFamily="34" charset="0"/>
              </a:rPr>
              <a:t>/</a:t>
            </a:r>
            <a:r>
              <a:rPr lang="en-US" sz="1800" dirty="0" err="1">
                <a:latin typeface="Calibri" panose="020F0502020204030204" pitchFamily="34" charset="0"/>
              </a:rPr>
              <a:t>nomor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surat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kenal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lahir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v. 	</a:t>
            </a:r>
            <a:r>
              <a:rPr lang="en-US" sz="1800" dirty="0" err="1">
                <a:latin typeface="Calibri" panose="020F0502020204030204" pitchFamily="34" charset="0"/>
              </a:rPr>
              <a:t>kepemilikan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akta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perkawinan</a:t>
            </a:r>
            <a:r>
              <a:rPr lang="en-US" sz="1800" dirty="0">
                <a:latin typeface="Calibri" panose="020F0502020204030204" pitchFamily="34" charset="0"/>
              </a:rPr>
              <a:t>/</a:t>
            </a:r>
            <a:r>
              <a:rPr lang="en-US" sz="1800" dirty="0" err="1">
                <a:latin typeface="Calibri" panose="020F0502020204030204" pitchFamily="34" charset="0"/>
              </a:rPr>
              <a:t>buku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nikah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w. 	</a:t>
            </a:r>
            <a:r>
              <a:rPr lang="en-US" sz="1800" dirty="0" err="1">
                <a:latin typeface="Calibri" panose="020F0502020204030204" pitchFamily="34" charset="0"/>
              </a:rPr>
              <a:t>nomor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akta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perkawinan</a:t>
            </a:r>
            <a:r>
              <a:rPr lang="en-US" sz="1800" dirty="0">
                <a:latin typeface="Calibri" panose="020F0502020204030204" pitchFamily="34" charset="0"/>
              </a:rPr>
              <a:t>/</a:t>
            </a:r>
            <a:r>
              <a:rPr lang="en-US" sz="1800" dirty="0" err="1">
                <a:latin typeface="Calibri" panose="020F0502020204030204" pitchFamily="34" charset="0"/>
              </a:rPr>
              <a:t>buku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nikah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x. 	</a:t>
            </a:r>
            <a:r>
              <a:rPr lang="en-US" sz="1800" dirty="0" err="1">
                <a:latin typeface="Calibri" panose="020F0502020204030204" pitchFamily="34" charset="0"/>
              </a:rPr>
              <a:t>tanggal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perkawinan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y. 	</a:t>
            </a:r>
            <a:r>
              <a:rPr lang="en-US" sz="1800" dirty="0" err="1">
                <a:latin typeface="Calibri" panose="020F0502020204030204" pitchFamily="34" charset="0"/>
              </a:rPr>
              <a:t>kepemilikan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akta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perceraian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z. 	</a:t>
            </a:r>
            <a:r>
              <a:rPr lang="en-US" sz="1800" dirty="0" err="1">
                <a:latin typeface="Calibri" panose="020F0502020204030204" pitchFamily="34" charset="0"/>
              </a:rPr>
              <a:t>nomor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akta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perceraian</a:t>
            </a:r>
            <a:r>
              <a:rPr lang="en-US" sz="1800" dirty="0">
                <a:latin typeface="Calibri" panose="020F0502020204030204" pitchFamily="34" charset="0"/>
              </a:rPr>
              <a:t>/</a:t>
            </a:r>
            <a:r>
              <a:rPr lang="en-US" sz="1800" dirty="0" err="1">
                <a:latin typeface="Calibri" panose="020F0502020204030204" pitchFamily="34" charset="0"/>
              </a:rPr>
              <a:t>surat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cerai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 err="1">
                <a:latin typeface="Calibri" panose="020F0502020204030204" pitchFamily="34" charset="0"/>
              </a:rPr>
              <a:t>aa</a:t>
            </a:r>
            <a:r>
              <a:rPr lang="en-US" sz="1800" dirty="0">
                <a:latin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</a:rPr>
              <a:t>tanggal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perceraian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bb. </a:t>
            </a:r>
            <a:r>
              <a:rPr lang="en-US" sz="1800" dirty="0" err="1">
                <a:latin typeface="Calibri" panose="020F0502020204030204" pitchFamily="34" charset="0"/>
              </a:rPr>
              <a:t>sidik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jari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cc. 	iris </a:t>
            </a:r>
            <a:r>
              <a:rPr lang="en-US" sz="1800" dirty="0" err="1">
                <a:latin typeface="Calibri" panose="020F0502020204030204" pitchFamily="34" charset="0"/>
              </a:rPr>
              <a:t>mata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</a:p>
          <a:p>
            <a:pPr marL="346075" indent="-346075"/>
            <a:r>
              <a:rPr lang="en-US" sz="1800" dirty="0">
                <a:latin typeface="Calibri" panose="020F0502020204030204" pitchFamily="34" charset="0"/>
              </a:rPr>
              <a:t>dd. </a:t>
            </a:r>
            <a:r>
              <a:rPr lang="en-US" sz="1800" dirty="0" err="1">
                <a:latin typeface="Calibri" panose="020F0502020204030204" pitchFamily="34" charset="0"/>
              </a:rPr>
              <a:t>tanda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tangan</a:t>
            </a:r>
            <a:r>
              <a:rPr lang="en-US" sz="1800" dirty="0">
                <a:latin typeface="Calibri" panose="020F0502020204030204" pitchFamily="34" charset="0"/>
              </a:rPr>
              <a:t>; </a:t>
            </a:r>
            <a:r>
              <a:rPr lang="en-US" sz="1800" dirty="0" err="1">
                <a:latin typeface="Calibri" panose="020F0502020204030204" pitchFamily="34" charset="0"/>
              </a:rPr>
              <a:t>dan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</a:p>
          <a:p>
            <a:pPr marL="346075" indent="-346075"/>
            <a:r>
              <a:rPr lang="en-US" sz="1800" dirty="0" err="1">
                <a:latin typeface="Calibri" panose="020F0502020204030204" pitchFamily="34" charset="0"/>
              </a:rPr>
              <a:t>ee</a:t>
            </a:r>
            <a:r>
              <a:rPr lang="en-US" sz="1800" dirty="0">
                <a:latin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</a:rPr>
              <a:t>elemen</a:t>
            </a:r>
            <a:r>
              <a:rPr lang="en-US" sz="1800" dirty="0">
                <a:latin typeface="Calibri" panose="020F0502020204030204" pitchFamily="34" charset="0"/>
              </a:rPr>
              <a:t> data </a:t>
            </a:r>
            <a:r>
              <a:rPr lang="en-US" sz="1800" dirty="0" err="1">
                <a:latin typeface="Calibri" panose="020F0502020204030204" pitchFamily="34" charset="0"/>
              </a:rPr>
              <a:t>lainnya</a:t>
            </a:r>
            <a:r>
              <a:rPr lang="en-US" sz="1800" dirty="0">
                <a:latin typeface="Calibri" panose="020F0502020204030204" pitchFamily="34" charset="0"/>
              </a:rPr>
              <a:t> yang </a:t>
            </a:r>
            <a:r>
              <a:rPr lang="en-US" sz="1800" dirty="0" err="1">
                <a:latin typeface="Calibri" panose="020F0502020204030204" pitchFamily="34" charset="0"/>
              </a:rPr>
              <a:t>merupakan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aib</a:t>
            </a:r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</a:rPr>
              <a:t>seseorang</a:t>
            </a:r>
            <a:r>
              <a:rPr lang="en-US" sz="1800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7" name="Rectangle 6"/>
          <p:cNvSpPr/>
          <p:nvPr/>
        </p:nvSpPr>
        <p:spPr>
          <a:xfrm>
            <a:off x="278152" y="1429305"/>
            <a:ext cx="7454298" cy="38542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DATA PERORANGAN : AYAT 1</a:t>
            </a:r>
          </a:p>
        </p:txBody>
      </p:sp>
      <p:sp>
        <p:nvSpPr>
          <p:cNvPr id="8" name="Rectangle 7"/>
          <p:cNvSpPr/>
          <p:nvPr/>
        </p:nvSpPr>
        <p:spPr>
          <a:xfrm>
            <a:off x="8358311" y="1429305"/>
            <a:ext cx="3662054" cy="38542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DATA AGREGAT : AYAT 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48691" y="2112886"/>
            <a:ext cx="3071674" cy="11807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data </a:t>
            </a:r>
            <a:r>
              <a:rPr lang="en-US" dirty="0" err="1"/>
              <a:t>perseorangan</a:t>
            </a:r>
            <a:r>
              <a:rPr lang="en-US" dirty="0"/>
              <a:t> yang </a:t>
            </a:r>
            <a:r>
              <a:rPr lang="en-US" dirty="0" err="1"/>
              <a:t>berupa</a:t>
            </a:r>
            <a:r>
              <a:rPr lang="en-US" dirty="0"/>
              <a:t> data </a:t>
            </a:r>
            <a:r>
              <a:rPr lang="en-US" dirty="0" err="1"/>
              <a:t>kuantitatif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data </a:t>
            </a:r>
            <a:r>
              <a:rPr lang="en-US" dirty="0" err="1"/>
              <a:t>kualitatif</a:t>
            </a:r>
            <a:endParaRPr lang="en-US" dirty="0">
              <a:solidFill>
                <a:srgbClr val="A80B5F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 rot="3940072" flipV="1">
            <a:off x="-98866" y="1986798"/>
            <a:ext cx="798990" cy="48275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 rot="3940072" flipV="1">
            <a:off x="8343354" y="1986799"/>
            <a:ext cx="798990" cy="48275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9" y="74699"/>
            <a:ext cx="1099815" cy="1145640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256458855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978568"/>
          </a:xfrm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Pemanfaatan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Kependudukan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(1)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27" y="1163782"/>
            <a:ext cx="9596493" cy="563207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  <p:sp>
        <p:nvSpPr>
          <p:cNvPr id="4" name="Right Arrow 3"/>
          <p:cNvSpPr/>
          <p:nvPr/>
        </p:nvSpPr>
        <p:spPr>
          <a:xfrm>
            <a:off x="97655" y="1782190"/>
            <a:ext cx="3005763" cy="491823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/>
              <a:t>Pemadanan </a:t>
            </a:r>
            <a:r>
              <a:rPr lang="en-US" sz="1400" b="1" dirty="0"/>
              <a:t>D</a:t>
            </a:r>
            <a:r>
              <a:rPr lang="id-ID" sz="1400" b="1" dirty="0"/>
              <a:t>ata </a:t>
            </a:r>
            <a:r>
              <a:rPr lang="en-US" sz="1400" dirty="0" err="1"/>
              <a:t>adalah</a:t>
            </a:r>
            <a:r>
              <a:rPr lang="en-US" sz="1400" dirty="0"/>
              <a:t> k</a:t>
            </a:r>
            <a:r>
              <a:rPr lang="id-ID" sz="1400" dirty="0"/>
              <a:t>egiatan </a:t>
            </a:r>
            <a:r>
              <a:rPr lang="en-AU" sz="1400" dirty="0" err="1"/>
              <a:t>pencocokan</a:t>
            </a:r>
            <a:r>
              <a:rPr lang="id-ID" sz="1400" dirty="0"/>
              <a:t> data</a:t>
            </a:r>
            <a:r>
              <a:rPr lang="en-US" sz="1400" dirty="0"/>
              <a:t> </a:t>
            </a:r>
            <a:r>
              <a:rPr lang="en-US" sz="1400" dirty="0" err="1"/>
              <a:t>peserta</a:t>
            </a:r>
            <a:r>
              <a:rPr lang="en-US" sz="1400" dirty="0"/>
              <a:t>/</a:t>
            </a:r>
            <a:r>
              <a:rPr lang="en-US" sz="1400" dirty="0" err="1"/>
              <a:t>nasabah</a:t>
            </a:r>
            <a:r>
              <a:rPr lang="en-US" sz="1400" dirty="0"/>
              <a:t>/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lainnya</a:t>
            </a:r>
            <a:r>
              <a:rPr lang="en-US" sz="1400" dirty="0"/>
              <a:t> </a:t>
            </a:r>
            <a:r>
              <a:rPr lang="id-ID" sz="1400" dirty="0"/>
              <a:t>milik </a:t>
            </a:r>
            <a:r>
              <a:rPr lang="en-US" sz="1400" dirty="0" err="1"/>
              <a:t>Lembaga</a:t>
            </a:r>
            <a:r>
              <a:rPr lang="id-ID" sz="1400" dirty="0"/>
              <a:t> </a:t>
            </a:r>
            <a:r>
              <a:rPr lang="en-US" sz="1400" dirty="0" err="1"/>
              <a:t>Pengguna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data </a:t>
            </a:r>
            <a:r>
              <a:rPr lang="en-US" sz="1400" dirty="0" err="1"/>
              <a:t>kependudukan</a:t>
            </a:r>
            <a:r>
              <a:rPr lang="en-US" sz="1400" dirty="0"/>
              <a:t> </a:t>
            </a:r>
            <a:r>
              <a:rPr lang="en-US" sz="1400" dirty="0" err="1"/>
              <a:t>nasional</a:t>
            </a:r>
            <a:r>
              <a:rPr lang="en-US" sz="1400" dirty="0"/>
              <a:t> </a:t>
            </a:r>
            <a:r>
              <a:rPr lang="en-AU" sz="1400" dirty="0"/>
              <a:t>yang </a:t>
            </a:r>
            <a:r>
              <a:rPr lang="id-ID" sz="1400" dirty="0"/>
              <a:t>bertujuan melengkapi atau memperbaharui data </a:t>
            </a:r>
            <a:r>
              <a:rPr lang="en-US" sz="1400" dirty="0" err="1"/>
              <a:t>dimaksud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2535382" y="1163782"/>
            <a:ext cx="9587041" cy="3186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SOP PEMADANAN</a:t>
            </a:r>
          </a:p>
        </p:txBody>
      </p:sp>
      <p:sp>
        <p:nvSpPr>
          <p:cNvPr id="6" name="Oval 5"/>
          <p:cNvSpPr/>
          <p:nvPr/>
        </p:nvSpPr>
        <p:spPr>
          <a:xfrm>
            <a:off x="297536" y="2114636"/>
            <a:ext cx="1012055" cy="99429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pic>
        <p:nvPicPr>
          <p:cNvPr id="7" name="Picture 2" descr="C:\validasi\backup\images\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799" y="74699"/>
            <a:ext cx="1099815" cy="1145640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142550778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09" y="978568"/>
            <a:ext cx="9267212" cy="57940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13488" y="8006"/>
            <a:ext cx="10749367" cy="853133"/>
          </a:xfrm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Pemanfaatan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Kependudukan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(3)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70909" y="978568"/>
            <a:ext cx="9267212" cy="36532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HAK AKSES APLIKASI WEB SERVICE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32660" y="1728924"/>
            <a:ext cx="2820140" cy="491823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/>
              <a:t>Hak</a:t>
            </a:r>
            <a:r>
              <a:rPr lang="en-US" sz="1400" b="1" dirty="0"/>
              <a:t> </a:t>
            </a:r>
            <a:r>
              <a:rPr lang="en-US" sz="1400" b="1" dirty="0" err="1"/>
              <a:t>Akses</a:t>
            </a:r>
            <a:r>
              <a:rPr lang="en-US" sz="1400" b="1" dirty="0"/>
              <a:t> </a:t>
            </a:r>
            <a:r>
              <a:rPr lang="en-US" sz="1400" b="1" dirty="0" err="1"/>
              <a:t>Aplikasi</a:t>
            </a:r>
            <a:r>
              <a:rPr lang="en-US" sz="1400" b="1" dirty="0"/>
              <a:t> WS </a:t>
            </a:r>
            <a:r>
              <a:rPr lang="en-US" sz="1400" dirty="0" err="1"/>
              <a:t>merupakan</a:t>
            </a:r>
            <a:r>
              <a:rPr lang="en-US" sz="1400" dirty="0"/>
              <a:t> </a:t>
            </a:r>
            <a:r>
              <a:rPr lang="en-US" sz="1400" dirty="0" err="1"/>
              <a:t>tahapan</a:t>
            </a:r>
            <a:r>
              <a:rPr lang="en-US" sz="1400" dirty="0"/>
              <a:t> k</a:t>
            </a:r>
            <a:r>
              <a:rPr lang="id-ID" sz="1400" dirty="0"/>
              <a:t>egiatan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akses</a:t>
            </a:r>
            <a:r>
              <a:rPr lang="en-US" sz="1400" dirty="0"/>
              <a:t> data </a:t>
            </a:r>
            <a:r>
              <a:rPr lang="en-US" sz="1400" dirty="0" err="1"/>
              <a:t>kependudukan</a:t>
            </a:r>
            <a:r>
              <a:rPr lang="en-US" sz="1400" dirty="0"/>
              <a:t> yang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Lembaga</a:t>
            </a:r>
            <a:r>
              <a:rPr lang="en-US" sz="1400" dirty="0"/>
              <a:t> </a:t>
            </a:r>
            <a:r>
              <a:rPr lang="en-US" sz="1400" dirty="0" err="1"/>
              <a:t>Pengguna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disetujui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Kementerian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Negeri</a:t>
            </a:r>
            <a:r>
              <a:rPr lang="en-US" sz="1400" dirty="0"/>
              <a:t> </a:t>
            </a:r>
          </a:p>
        </p:txBody>
      </p:sp>
      <p:sp>
        <p:nvSpPr>
          <p:cNvPr id="10" name="Oval 9"/>
          <p:cNvSpPr/>
          <p:nvPr/>
        </p:nvSpPr>
        <p:spPr>
          <a:xfrm>
            <a:off x="533412" y="2130642"/>
            <a:ext cx="1012055" cy="99429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6000" b="1" dirty="0"/>
              <a:t>2</a:t>
            </a:r>
            <a:endParaRPr lang="en-US" sz="6000" b="1" dirty="0"/>
          </a:p>
        </p:txBody>
      </p:sp>
      <p:pic>
        <p:nvPicPr>
          <p:cNvPr id="7" name="Picture 2" descr="C:\validasi\backup\images\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355398946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978568"/>
          </a:xfrm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Pemanfaatan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Kependudukan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(2)</a:t>
            </a:r>
            <a:endParaRPr lang="id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91" y="1136073"/>
            <a:ext cx="9322630" cy="565534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2715491" y="1154700"/>
            <a:ext cx="9322630" cy="39809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KONEKSITAS JARINGAN KOMUNIKASI DATA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32660" y="1728924"/>
            <a:ext cx="2917122" cy="491823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/>
              <a:t>Koneksitas</a:t>
            </a:r>
            <a:r>
              <a:rPr lang="en-US" sz="1400" b="1" dirty="0"/>
              <a:t> </a:t>
            </a:r>
            <a:r>
              <a:rPr lang="en-US" sz="1400" b="1" dirty="0" err="1"/>
              <a:t>Jarkomdat</a:t>
            </a:r>
            <a:r>
              <a:rPr lang="en-US" sz="1400" b="1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k</a:t>
            </a:r>
            <a:r>
              <a:rPr lang="id-ID" sz="1400" dirty="0"/>
              <a:t>egiatan </a:t>
            </a:r>
            <a:r>
              <a:rPr lang="en-US" sz="1400" dirty="0" err="1"/>
              <a:t>menghubungkan</a:t>
            </a:r>
            <a:r>
              <a:rPr lang="en-US" sz="1400" dirty="0"/>
              <a:t> data warehouse </a:t>
            </a:r>
            <a:r>
              <a:rPr lang="en-US" sz="1400" dirty="0" err="1"/>
              <a:t>kependudukan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data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lembaga</a:t>
            </a:r>
            <a:r>
              <a:rPr lang="en-US" sz="1400" dirty="0"/>
              <a:t> </a:t>
            </a:r>
            <a:r>
              <a:rPr lang="en-US" sz="1400" dirty="0" err="1"/>
              <a:t>pengguna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online (private </a:t>
            </a:r>
            <a:r>
              <a:rPr lang="en-US" sz="1400" dirty="0" err="1"/>
              <a:t>conection</a:t>
            </a:r>
            <a:r>
              <a:rPr lang="en-US" sz="1400" dirty="0"/>
              <a:t>-VPN) </a:t>
            </a:r>
            <a:r>
              <a:rPr lang="en-US" sz="1400" dirty="0" err="1"/>
              <a:t>melaui</a:t>
            </a:r>
            <a:r>
              <a:rPr lang="en-US" sz="1400" dirty="0"/>
              <a:t> </a:t>
            </a:r>
            <a:r>
              <a:rPr lang="en-US" sz="1400" dirty="0" err="1"/>
              <a:t>aplikasi</a:t>
            </a:r>
            <a:r>
              <a:rPr lang="en-US" sz="1400" dirty="0"/>
              <a:t> web service</a:t>
            </a:r>
          </a:p>
        </p:txBody>
      </p:sp>
      <p:sp>
        <p:nvSpPr>
          <p:cNvPr id="10" name="Oval 9"/>
          <p:cNvSpPr/>
          <p:nvPr/>
        </p:nvSpPr>
        <p:spPr>
          <a:xfrm>
            <a:off x="284031" y="1936678"/>
            <a:ext cx="1012055" cy="99429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6000" b="1" dirty="0"/>
              <a:t>3</a:t>
            </a:r>
            <a:endParaRPr lang="en-US" sz="6000" b="1" dirty="0"/>
          </a:p>
        </p:txBody>
      </p:sp>
      <p:pic>
        <p:nvPicPr>
          <p:cNvPr id="11" name="Picture 2" descr="C:\validasi\backup\images\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3376553178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41199" y="138543"/>
            <a:ext cx="9925020" cy="108065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id-ID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Arsitektur Pemanfaatan Data Kependudukan</a:t>
            </a:r>
            <a:br>
              <a:rPr lang="id-ID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(Pusat - Daerah)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1224111" y="2178303"/>
            <a:ext cx="1008112" cy="785702"/>
            <a:chOff x="212056" y="1995226"/>
            <a:chExt cx="1008112" cy="785702"/>
          </a:xfrm>
        </p:grpSpPr>
        <p:sp>
          <p:nvSpPr>
            <p:cNvPr id="45" name="Rectangle 44"/>
            <p:cNvSpPr/>
            <p:nvPr/>
          </p:nvSpPr>
          <p:spPr bwMode="auto">
            <a:xfrm>
              <a:off x="212056" y="2276872"/>
              <a:ext cx="648072" cy="50405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SIAK</a:t>
              </a:r>
            </a:p>
          </p:txBody>
        </p:sp>
        <p:sp>
          <p:nvSpPr>
            <p:cNvPr id="46" name="Can 45"/>
            <p:cNvSpPr/>
            <p:nvPr/>
          </p:nvSpPr>
          <p:spPr bwMode="auto">
            <a:xfrm>
              <a:off x="536092" y="1995226"/>
              <a:ext cx="684076" cy="432048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DB</a:t>
              </a:r>
              <a:b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US" sz="900" b="0" i="0" u="none" strike="noStrike" cap="none" normalizeH="0" baseline="0" dirty="0" err="1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Kab</a:t>
              </a: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/Kota</a:t>
              </a:r>
            </a:p>
          </p:txBody>
        </p:sp>
      </p:grpSp>
      <p:sp>
        <p:nvSpPr>
          <p:cNvPr id="47" name="Flowchart: Magnetic Disk 46"/>
          <p:cNvSpPr/>
          <p:nvPr/>
        </p:nvSpPr>
        <p:spPr bwMode="auto">
          <a:xfrm>
            <a:off x="2916869" y="2103383"/>
            <a:ext cx="1019860" cy="762940"/>
          </a:xfrm>
          <a:prstGeom prst="flowChartMagneticDisk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DB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Nasional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Konsolidasi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205359" y="4116133"/>
            <a:ext cx="1081850" cy="733792"/>
            <a:chOff x="464084" y="4149080"/>
            <a:chExt cx="1081850" cy="733792"/>
          </a:xfrm>
        </p:grpSpPr>
        <p:sp>
          <p:nvSpPr>
            <p:cNvPr id="49" name="Rectangle 48"/>
            <p:cNvSpPr/>
            <p:nvPr/>
          </p:nvSpPr>
          <p:spPr bwMode="auto">
            <a:xfrm>
              <a:off x="464084" y="4378816"/>
              <a:ext cx="648072" cy="504056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err="1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BEnroll</a:t>
              </a:r>
              <a:endParaRPr kumimoji="0" lang="en-US" sz="11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Can 49"/>
            <p:cNvSpPr/>
            <p:nvPr/>
          </p:nvSpPr>
          <p:spPr bwMode="auto">
            <a:xfrm>
              <a:off x="678378" y="4149080"/>
              <a:ext cx="867556" cy="432048"/>
            </a:xfrm>
            <a:prstGeom prst="can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DB</a:t>
              </a:r>
              <a:b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KTP-El </a:t>
              </a:r>
              <a:r>
                <a:rPr kumimoji="0" lang="en-US" sz="900" b="0" i="0" u="none" strike="noStrike" cap="none" normalizeH="0" baseline="0" dirty="0" err="1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Kec</a:t>
              </a:r>
              <a:endParaRPr kumimoji="0" lang="en-US" sz="9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1" name="Flowchart: Magnetic Disk 50"/>
          <p:cNvSpPr/>
          <p:nvPr/>
        </p:nvSpPr>
        <p:spPr bwMode="auto">
          <a:xfrm>
            <a:off x="2945384" y="3839005"/>
            <a:ext cx="1080120" cy="991402"/>
          </a:xfrm>
          <a:prstGeom prst="flowChartMagneticDisk">
            <a:avLst/>
          </a:prstGeom>
          <a:solidFill>
            <a:srgbClr val="C0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DB Nasional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</a:t>
            </a:r>
            <a:r>
              <a:rPr lang="id-ID" sz="1200" dirty="0">
                <a:solidFill>
                  <a:schemeClr val="bg1"/>
                </a:solidFill>
                <a:latin typeface="Calibri" panose="020F0502020204030204" pitchFamily="34" charset="0"/>
              </a:rPr>
              <a:t>Biometrik KTP-EL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1284909" y="4933529"/>
            <a:ext cx="1081850" cy="733792"/>
            <a:chOff x="464084" y="4149080"/>
            <a:chExt cx="1081850" cy="733792"/>
          </a:xfrm>
        </p:grpSpPr>
        <p:sp>
          <p:nvSpPr>
            <p:cNvPr id="53" name="Rectangle 52"/>
            <p:cNvSpPr/>
            <p:nvPr/>
          </p:nvSpPr>
          <p:spPr bwMode="auto">
            <a:xfrm>
              <a:off x="464084" y="4378816"/>
              <a:ext cx="648072" cy="504056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err="1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BEnroll</a:t>
              </a:r>
              <a:endParaRPr kumimoji="0" lang="en-US" sz="11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Can 53"/>
            <p:cNvSpPr/>
            <p:nvPr/>
          </p:nvSpPr>
          <p:spPr bwMode="auto">
            <a:xfrm>
              <a:off x="678378" y="4149080"/>
              <a:ext cx="867556" cy="432048"/>
            </a:xfrm>
            <a:prstGeom prst="can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DB</a:t>
              </a:r>
              <a:b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KTP-El </a:t>
              </a:r>
              <a:r>
                <a:rPr kumimoji="0" lang="en-US" sz="900" b="0" i="0" u="none" strike="noStrike" cap="none" normalizeH="0" baseline="0" dirty="0" err="1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Kec</a:t>
              </a:r>
              <a:endParaRPr kumimoji="0" lang="en-US" sz="9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529395" y="3032350"/>
            <a:ext cx="1008112" cy="785702"/>
            <a:chOff x="212056" y="1995226"/>
            <a:chExt cx="1008112" cy="785702"/>
          </a:xfrm>
        </p:grpSpPr>
        <p:sp>
          <p:nvSpPr>
            <p:cNvPr id="56" name="Rectangle 55"/>
            <p:cNvSpPr/>
            <p:nvPr/>
          </p:nvSpPr>
          <p:spPr bwMode="auto">
            <a:xfrm>
              <a:off x="212056" y="2276872"/>
              <a:ext cx="648072" cy="50405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SIAK</a:t>
              </a:r>
            </a:p>
          </p:txBody>
        </p:sp>
        <p:sp>
          <p:nvSpPr>
            <p:cNvPr id="57" name="Can 56"/>
            <p:cNvSpPr/>
            <p:nvPr/>
          </p:nvSpPr>
          <p:spPr bwMode="auto">
            <a:xfrm>
              <a:off x="536092" y="1995226"/>
              <a:ext cx="684076" cy="432048"/>
            </a:xfrm>
            <a:prstGeom prst="can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DB</a:t>
              </a:r>
              <a:b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</a:br>
              <a:r>
                <a:rPr kumimoji="0" lang="en-US" sz="900" b="0" i="0" u="none" strike="noStrike" cap="none" normalizeH="0" baseline="0" dirty="0" err="1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Kab</a:t>
              </a:r>
              <a:r>
                <a:rPr kumimoji="0" lang="en-US" sz="900" b="0" i="0" u="none" strike="noStrike" cap="none" normalizeH="0" baseline="0" dirty="0">
                  <a:ln>
                    <a:noFill/>
                  </a:ln>
                  <a:solidFill>
                    <a:srgbClr val="A80B5F"/>
                  </a:solidFill>
                  <a:effectLst/>
                  <a:latin typeface="Arial" panose="020B0604020202020204" pitchFamily="34" charset="0"/>
                </a:rPr>
                <a:t>/Kota</a:t>
              </a:r>
            </a:p>
          </p:txBody>
        </p:sp>
      </p:grpSp>
      <p:sp>
        <p:nvSpPr>
          <p:cNvPr id="58" name="Flowchart: Magnetic Disk 57"/>
          <p:cNvSpPr/>
          <p:nvPr/>
        </p:nvSpPr>
        <p:spPr bwMode="auto">
          <a:xfrm>
            <a:off x="4843360" y="2619485"/>
            <a:ext cx="1080120" cy="1653632"/>
          </a:xfrm>
          <a:prstGeom prst="flowChartMagneticDisk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DB Nasional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(Data </a:t>
            </a:r>
            <a:r>
              <a:rPr lang="id-ID" sz="1200" dirty="0">
                <a:solidFill>
                  <a:schemeClr val="bg1"/>
                </a:solidFill>
                <a:latin typeface="Calibri" panose="020F0502020204030204" pitchFamily="34" charset="0"/>
              </a:rPr>
              <a:t>Kondolidasi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Bersih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b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Per semester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 bwMode="auto">
          <a:xfrm>
            <a:off x="6118437" y="1853183"/>
            <a:ext cx="1122965" cy="2774528"/>
          </a:xfrm>
          <a:prstGeom prst="round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b="1" dirty="0">
                <a:solidFill>
                  <a:srgbClr val="A80B5F"/>
                </a:solidFill>
                <a:latin typeface="Arial" panose="020B0604020202020204" pitchFamily="34" charset="0"/>
              </a:rPr>
              <a:t>DATA</a:t>
            </a:r>
            <a:br>
              <a:rPr lang="en-US" sz="900" b="1" dirty="0">
                <a:solidFill>
                  <a:srgbClr val="A80B5F"/>
                </a:solidFill>
                <a:latin typeface="Arial" panose="020B0604020202020204" pitchFamily="34" charset="0"/>
              </a:rPr>
            </a:br>
            <a:r>
              <a:rPr lang="en-US" sz="900" b="1" dirty="0">
                <a:solidFill>
                  <a:srgbClr val="A80B5F"/>
                </a:solidFill>
                <a:latin typeface="Arial" panose="020B0604020202020204" pitchFamily="34" charset="0"/>
              </a:rPr>
              <a:t>WAREHOUSE</a:t>
            </a:r>
            <a:endParaRPr kumimoji="0" lang="en-US" sz="900" b="1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Flowchart: Magnetic Disk 59"/>
          <p:cNvSpPr/>
          <p:nvPr/>
        </p:nvSpPr>
        <p:spPr bwMode="auto">
          <a:xfrm>
            <a:off x="6287882" y="2231172"/>
            <a:ext cx="812782" cy="958698"/>
          </a:xfrm>
          <a:prstGeom prst="flowChartMagneticDisk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rPr>
              <a:t>Data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rPr>
              <a:t>Individu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Flowchart: Magnetic Disk 60"/>
          <p:cNvSpPr/>
          <p:nvPr/>
        </p:nvSpPr>
        <p:spPr bwMode="auto">
          <a:xfrm>
            <a:off x="6301693" y="3376347"/>
            <a:ext cx="812782" cy="1089000"/>
          </a:xfrm>
          <a:prstGeom prst="flowChartMagneticDisk">
            <a:avLst/>
          </a:prstGeom>
          <a:solidFill>
            <a:srgbClr val="CC99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rPr>
              <a:t>Data </a:t>
            </a:r>
            <a:r>
              <a:rPr kumimoji="0" lang="en-US" sz="1400" b="0" i="0" u="none" strike="noStrike" cap="none" normalizeH="0" baseline="0" dirty="0" err="1">
                <a:ln>
                  <a:noFill/>
                </a:ln>
                <a:solidFill>
                  <a:srgbClr val="A80B5F"/>
                </a:solidFill>
                <a:effectLst/>
                <a:latin typeface="Arial" panose="020B0604020202020204" pitchFamily="34" charset="0"/>
              </a:rPr>
              <a:t>Agregat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Snip and Round Single Corner Rectangle 61"/>
          <p:cNvSpPr/>
          <p:nvPr/>
        </p:nvSpPr>
        <p:spPr bwMode="auto">
          <a:xfrm>
            <a:off x="7410847" y="2114159"/>
            <a:ext cx="864096" cy="1203606"/>
          </a:xfrm>
          <a:prstGeom prst="snipRoundRect">
            <a:avLst/>
          </a:prstGeom>
          <a:solidFill>
            <a:srgbClr val="CC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  <a:t>APLIKASI</a:t>
            </a:r>
            <a:b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</a:br>
            <a:r>
              <a:rPr kumimoji="0" lang="id-ID" sz="1200" b="0" i="0" u="none" strike="noStrike" cap="none" normalizeH="0" baseline="0" dirty="0" smtClean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  <a:t>WEB SERVICE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200" b="0" i="0" u="none" strike="noStrike" cap="none" normalizeH="0" baseline="0" dirty="0" smtClean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  <a:t>(XML /JSON)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8595918" y="2950169"/>
            <a:ext cx="1023904" cy="814029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</a:rPr>
              <a:t>APLIKASI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WS </a:t>
            </a:r>
            <a:r>
              <a:rPr lang="id-ID" sz="1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CLIENT WEB Base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64" name="Flowchart: Magnetic Disk 63"/>
          <p:cNvSpPr/>
          <p:nvPr/>
        </p:nvSpPr>
        <p:spPr bwMode="auto">
          <a:xfrm>
            <a:off x="8896423" y="2638885"/>
            <a:ext cx="648072" cy="550985"/>
          </a:xfrm>
          <a:prstGeom prst="flowChartMagneticDisk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DB LP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9755377" y="3740263"/>
            <a:ext cx="792088" cy="485930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  <a:t>App Browser</a:t>
            </a:r>
          </a:p>
        </p:txBody>
      </p:sp>
      <p:sp>
        <p:nvSpPr>
          <p:cNvPr id="66" name="Rectangle 65"/>
          <p:cNvSpPr/>
          <p:nvPr/>
        </p:nvSpPr>
        <p:spPr bwMode="auto">
          <a:xfrm>
            <a:off x="8714485" y="4640960"/>
            <a:ext cx="938021" cy="701725"/>
          </a:xfrm>
          <a:prstGeom prst="rect">
            <a:avLst/>
          </a:prstGeom>
          <a:solidFill>
            <a:srgbClr val="0066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App Client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– Server</a:t>
            </a:r>
            <a:r>
              <a: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d-ID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Desktop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67" name="Flowchart: Magnetic Disk 66"/>
          <p:cNvSpPr/>
          <p:nvPr/>
        </p:nvSpPr>
        <p:spPr bwMode="auto">
          <a:xfrm>
            <a:off x="9305487" y="4600874"/>
            <a:ext cx="960732" cy="358643"/>
          </a:xfrm>
          <a:prstGeom prst="flowChartMagneticDisk">
            <a:avLst/>
          </a:prstGeom>
          <a:solidFill>
            <a:srgbClr val="0066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DB End User</a:t>
            </a:r>
          </a:p>
        </p:txBody>
      </p:sp>
      <p:cxnSp>
        <p:nvCxnSpPr>
          <p:cNvPr id="68" name="Straight Connector 67"/>
          <p:cNvCxnSpPr/>
          <p:nvPr/>
        </p:nvCxnSpPr>
        <p:spPr bwMode="auto">
          <a:xfrm>
            <a:off x="2703735" y="1792223"/>
            <a:ext cx="5180" cy="3875098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 bwMode="auto">
          <a:xfrm flipH="1">
            <a:off x="8428216" y="1853183"/>
            <a:ext cx="4792" cy="3814138"/>
          </a:xfrm>
          <a:prstGeom prst="line">
            <a:avLst/>
          </a:prstGeom>
          <a:ln w="38100">
            <a:headEnd type="none" w="med" len="med"/>
            <a:tailEnd type="none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63" idx="2"/>
            <a:endCxn id="66" idx="0"/>
          </p:cNvCxnSpPr>
          <p:nvPr/>
        </p:nvCxnSpPr>
        <p:spPr bwMode="auto">
          <a:xfrm>
            <a:off x="9107870" y="3764198"/>
            <a:ext cx="75626" cy="8767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>
            <a:stCxn id="63" idx="3"/>
            <a:endCxn id="65" idx="0"/>
          </p:cNvCxnSpPr>
          <p:nvPr/>
        </p:nvCxnSpPr>
        <p:spPr bwMode="auto">
          <a:xfrm>
            <a:off x="9619822" y="3357184"/>
            <a:ext cx="531599" cy="3830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>
            <a:stCxn id="45" idx="3"/>
            <a:endCxn id="47" idx="2"/>
          </p:cNvCxnSpPr>
          <p:nvPr/>
        </p:nvCxnSpPr>
        <p:spPr bwMode="auto">
          <a:xfrm flipV="1">
            <a:off x="1872183" y="2484853"/>
            <a:ext cx="1044686" cy="227124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7" idx="4"/>
          </p:cNvCxnSpPr>
          <p:nvPr/>
        </p:nvCxnSpPr>
        <p:spPr bwMode="auto">
          <a:xfrm flipV="1">
            <a:off x="2537507" y="2811521"/>
            <a:ext cx="463415" cy="4368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4" name="Straight Connector 73"/>
          <p:cNvCxnSpPr>
            <a:stCxn id="50" idx="4"/>
            <a:endCxn id="51" idx="2"/>
          </p:cNvCxnSpPr>
          <p:nvPr/>
        </p:nvCxnSpPr>
        <p:spPr bwMode="auto">
          <a:xfrm>
            <a:off x="2287209" y="4332157"/>
            <a:ext cx="658175" cy="25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Connector 74"/>
          <p:cNvCxnSpPr>
            <a:stCxn id="54" idx="4"/>
          </p:cNvCxnSpPr>
          <p:nvPr/>
        </p:nvCxnSpPr>
        <p:spPr bwMode="auto">
          <a:xfrm flipV="1">
            <a:off x="2366759" y="4600875"/>
            <a:ext cx="909430" cy="5486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Bent Arrow 75"/>
          <p:cNvSpPr/>
          <p:nvPr/>
        </p:nvSpPr>
        <p:spPr bwMode="auto">
          <a:xfrm>
            <a:off x="3576997" y="3411204"/>
            <a:ext cx="1422397" cy="427802"/>
          </a:xfrm>
          <a:prstGeom prst="ben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A80B5F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Bent Arrow 76"/>
          <p:cNvSpPr/>
          <p:nvPr/>
        </p:nvSpPr>
        <p:spPr bwMode="auto">
          <a:xfrm flipV="1">
            <a:off x="3627586" y="2862293"/>
            <a:ext cx="1422397" cy="437181"/>
          </a:xfrm>
          <a:prstGeom prst="ben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A80B5F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78" name="Straight Connector 77"/>
          <p:cNvCxnSpPr>
            <a:stCxn id="58" idx="4"/>
            <a:endCxn id="60" idx="2"/>
          </p:cNvCxnSpPr>
          <p:nvPr/>
        </p:nvCxnSpPr>
        <p:spPr bwMode="auto">
          <a:xfrm flipV="1">
            <a:off x="5923480" y="2710521"/>
            <a:ext cx="364402" cy="7357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Connector 78"/>
          <p:cNvCxnSpPr>
            <a:endCxn id="61" idx="2"/>
          </p:cNvCxnSpPr>
          <p:nvPr/>
        </p:nvCxnSpPr>
        <p:spPr bwMode="auto">
          <a:xfrm>
            <a:off x="5941364" y="3492932"/>
            <a:ext cx="360329" cy="4279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Connector 79"/>
          <p:cNvCxnSpPr>
            <a:stCxn id="60" idx="4"/>
            <a:endCxn id="62" idx="2"/>
          </p:cNvCxnSpPr>
          <p:nvPr/>
        </p:nvCxnSpPr>
        <p:spPr bwMode="auto">
          <a:xfrm>
            <a:off x="7100664" y="2710521"/>
            <a:ext cx="310183" cy="544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Connector 80"/>
          <p:cNvCxnSpPr/>
          <p:nvPr/>
        </p:nvCxnSpPr>
        <p:spPr bwMode="auto">
          <a:xfrm flipV="1">
            <a:off x="7114475" y="3978150"/>
            <a:ext cx="401635" cy="425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Connector 81"/>
          <p:cNvCxnSpPr>
            <a:stCxn id="62" idx="0"/>
            <a:endCxn id="63" idx="1"/>
          </p:cNvCxnSpPr>
          <p:nvPr/>
        </p:nvCxnSpPr>
        <p:spPr bwMode="auto">
          <a:xfrm>
            <a:off x="8274943" y="2715962"/>
            <a:ext cx="320975" cy="6412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TextBox 82"/>
          <p:cNvSpPr txBox="1"/>
          <p:nvPr/>
        </p:nvSpPr>
        <p:spPr>
          <a:xfrm>
            <a:off x="1050910" y="1691968"/>
            <a:ext cx="1345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DAERAH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96843" y="1704915"/>
            <a:ext cx="1345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PUSAT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428216" y="1779571"/>
            <a:ext cx="1643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LEMBAGA</a:t>
            </a:r>
          </a:p>
          <a:p>
            <a:r>
              <a:rPr lang="en-US" sz="1600" dirty="0"/>
              <a:t>PENGGUNA</a:t>
            </a:r>
          </a:p>
        </p:txBody>
      </p:sp>
      <p:sp>
        <p:nvSpPr>
          <p:cNvPr id="86" name="Rectangle 85"/>
          <p:cNvSpPr/>
          <p:nvPr/>
        </p:nvSpPr>
        <p:spPr bwMode="auto">
          <a:xfrm>
            <a:off x="2055663" y="5421039"/>
            <a:ext cx="9706846" cy="134466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524000" marR="0" indent="-152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260475" algn="l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LP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di End User	= 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Aplikasi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dibuat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oleh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LP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ybs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(2 alt, web browser </a:t>
            </a:r>
            <a:r>
              <a:rPr kumimoji="0" lang="en-US" sz="1600" b="0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atau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client-server)</a:t>
            </a:r>
          </a:p>
          <a:p>
            <a:pPr marL="1441450" marR="0" indent="-144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260475" algn="l"/>
              </a:tabLst>
            </a:pPr>
            <a:r>
              <a:rPr lang="en-US" sz="1600" baseline="0" dirty="0">
                <a:solidFill>
                  <a:schemeClr val="bg1"/>
                </a:solidFill>
                <a:latin typeface="Calibri" panose="020F0502020204030204" pitchFamily="34" charset="0"/>
              </a:rPr>
              <a:t>LP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di User </a:t>
            </a:r>
            <a:r>
              <a:rPr lang="id-ID" sz="1600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= 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Aplikasi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dibuat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oleh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LP,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namun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di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koordinasikan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dgn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Tim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Teknis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Dukcapil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isinya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memuat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ttg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id-ID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bi</a:t>
            </a:r>
            <a:r>
              <a:rPr lang="en-US" sz="16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mbingan</a:t>
            </a:r>
            <a:r>
              <a:rPr lang="en-US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teknis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(demo, SOP,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tekonologi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, script program, database, log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akses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infrastruktur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</a:rPr>
              <a:t>dll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</a:p>
          <a:p>
            <a:pPr marL="1441450" marR="0" indent="-144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260475" algn="l"/>
              </a:tabLst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Aplikasi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WS	=	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Aplikasi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dibuat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di PUSAT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penyediaan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VPN (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utk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pemerintahan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non profit),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dll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4126494" y="2124368"/>
            <a:ext cx="633760" cy="2476506"/>
          </a:xfrm>
          <a:prstGeom prst="rect">
            <a:avLst/>
          </a:prstGeom>
          <a:solidFill>
            <a:srgbClr val="00B0F0">
              <a:alpha val="54000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vert270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</a:rPr>
              <a:t>Data Integrator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(Cleansing)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</a:endParaRPr>
          </a:p>
        </p:txBody>
      </p:sp>
      <p:cxnSp>
        <p:nvCxnSpPr>
          <p:cNvPr id="88" name="Straight Connector 87"/>
          <p:cNvCxnSpPr/>
          <p:nvPr/>
        </p:nvCxnSpPr>
        <p:spPr bwMode="auto">
          <a:xfrm flipH="1">
            <a:off x="4760254" y="2484853"/>
            <a:ext cx="135436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>
            <a:endCxn id="47" idx="4"/>
          </p:cNvCxnSpPr>
          <p:nvPr/>
        </p:nvCxnSpPr>
        <p:spPr bwMode="auto">
          <a:xfrm flipH="1">
            <a:off x="3936729" y="2484853"/>
            <a:ext cx="18976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0" name="TextBox 89"/>
          <p:cNvSpPr txBox="1"/>
          <p:nvPr/>
        </p:nvSpPr>
        <p:spPr>
          <a:xfrm>
            <a:off x="4861243" y="2241332"/>
            <a:ext cx="1094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Calibri" panose="020F0502020204030204" pitchFamily="34" charset="0"/>
              </a:rPr>
              <a:t>Sinkronisasi</a:t>
            </a:r>
            <a:r>
              <a:rPr lang="en-US" sz="1200" dirty="0">
                <a:latin typeface="Calibri" panose="020F0502020204030204" pitchFamily="34" charset="0"/>
              </a:rPr>
              <a:t> </a:t>
            </a:r>
            <a:r>
              <a:rPr lang="en-US" sz="1200" dirty="0" err="1">
                <a:latin typeface="Calibri" panose="020F0502020204030204" pitchFamily="34" charset="0"/>
              </a:rPr>
              <a:t>Harian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91" name="Snip and Round Single Corner Rectangle 90"/>
          <p:cNvSpPr/>
          <p:nvPr/>
        </p:nvSpPr>
        <p:spPr bwMode="auto">
          <a:xfrm>
            <a:off x="7386413" y="3573852"/>
            <a:ext cx="846845" cy="1027022"/>
          </a:xfrm>
          <a:prstGeom prst="snipRoundRect">
            <a:avLst/>
          </a:prstGeom>
          <a:solidFill>
            <a:srgbClr val="CC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  <a:t>APLIKASI</a:t>
            </a:r>
            <a:b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</a:br>
            <a:r>
              <a:rPr kumimoji="0" lang="id-ID" sz="1200" b="0" i="0" u="none" strike="noStrike" cap="none" normalizeH="0" baseline="0" dirty="0" smtClean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  <a:t>WEB PORTAL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1200" b="0" i="0" u="none" strike="noStrike" cap="none" normalizeH="0" baseline="0" dirty="0" smtClean="0">
                <a:ln>
                  <a:noFill/>
                </a:ln>
                <a:solidFill>
                  <a:srgbClr val="A80B5F"/>
                </a:solidFill>
                <a:effectLst/>
                <a:latin typeface="Calibri" panose="020F0502020204030204" pitchFamily="34" charset="0"/>
              </a:rPr>
              <a:t>(PHP/BI)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A80B5F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92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1884559815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382763" y="166253"/>
            <a:ext cx="9925020" cy="108065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id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Kebutuhan Untuk Pemanfaatan </a:t>
            </a:r>
            <a:br>
              <a:rPr lang="id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d-I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Kependudukan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90657694"/>
              </p:ext>
            </p:extLst>
          </p:nvPr>
        </p:nvGraphicFramePr>
        <p:xfrm>
          <a:off x="541015" y="1471989"/>
          <a:ext cx="11121102" cy="52453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C:\validasi\backup\images\logo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629" y="115643"/>
            <a:ext cx="908745" cy="946609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227829727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163927" y="2564295"/>
            <a:ext cx="5466521" cy="1739348"/>
          </a:xfrm>
        </p:spPr>
        <p:txBody>
          <a:bodyPr/>
          <a:lstStyle/>
          <a:p>
            <a:pPr algn="ctr"/>
            <a:r>
              <a:rPr lang="id-ID" sz="6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Terima Kasih</a:t>
            </a:r>
            <a:r>
              <a:rPr lang="en-US" sz="6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6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perhatiannya</a:t>
            </a:r>
            <a:endParaRPr lang="id-ID" sz="4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mpat Penampung Teks 2"/>
          <p:cNvSpPr>
            <a:spLocks noGrp="1"/>
          </p:cNvSpPr>
          <p:nvPr>
            <p:ph type="body" idx="1"/>
          </p:nvPr>
        </p:nvSpPr>
        <p:spPr>
          <a:xfrm>
            <a:off x="5902036" y="1981201"/>
            <a:ext cx="6086765" cy="290512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Pemanfaatan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Kependudukan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amanat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Undang-Undang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Nomor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2013,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integrasi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lembaga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pengguna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Kementerian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Lembaga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Pemerintah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Swasta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peningkatan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kesejateraan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Bentuk bebas 7">
            <a:hlinkClick r:id="rId3" tooltip="Pelajari lebih lanjut"/>
          </p:cNvPr>
          <p:cNvSpPr/>
          <p:nvPr/>
        </p:nvSpPr>
        <p:spPr>
          <a:xfrm>
            <a:off x="11557038" y="6093098"/>
            <a:ext cx="431763" cy="431763"/>
          </a:xfrm>
          <a:custGeom>
            <a:avLst/>
            <a:gdLst>
              <a:gd name="connsiteX0" fmla="*/ 283692 w 643468"/>
              <a:gd name="connsiteY0" fmla="*/ 156886 h 643468"/>
              <a:gd name="connsiteX1" fmla="*/ 315574 w 643468"/>
              <a:gd name="connsiteY1" fmla="*/ 156886 h 643468"/>
              <a:gd name="connsiteX2" fmla="*/ 486582 w 643468"/>
              <a:gd name="connsiteY2" fmla="*/ 321734 h 643468"/>
              <a:gd name="connsiteX3" fmla="*/ 315574 w 643468"/>
              <a:gd name="connsiteY3" fmla="*/ 486582 h 643468"/>
              <a:gd name="connsiteX4" fmla="*/ 283692 w 643468"/>
              <a:gd name="connsiteY4" fmla="*/ 486582 h 643468"/>
              <a:gd name="connsiteX5" fmla="*/ 441545 w 643468"/>
              <a:gd name="connsiteY5" fmla="*/ 334415 h 643468"/>
              <a:gd name="connsiteX6" fmla="*/ 156887 w 643468"/>
              <a:gd name="connsiteY6" fmla="*/ 334415 h 643468"/>
              <a:gd name="connsiteX7" fmla="*/ 156887 w 643468"/>
              <a:gd name="connsiteY7" fmla="*/ 309054 h 643468"/>
              <a:gd name="connsiteX8" fmla="*/ 441545 w 643468"/>
              <a:gd name="connsiteY8" fmla="*/ 309054 h 643468"/>
              <a:gd name="connsiteX9" fmla="*/ 321733 w 643468"/>
              <a:gd name="connsiteY9" fmla="*/ 16937 h 643468"/>
              <a:gd name="connsiteX10" fmla="*/ 16936 w 643468"/>
              <a:gd name="connsiteY10" fmla="*/ 321734 h 643468"/>
              <a:gd name="connsiteX11" fmla="*/ 321733 w 643468"/>
              <a:gd name="connsiteY11" fmla="*/ 626531 h 643468"/>
              <a:gd name="connsiteX12" fmla="*/ 626530 w 643468"/>
              <a:gd name="connsiteY12" fmla="*/ 321734 h 643468"/>
              <a:gd name="connsiteX13" fmla="*/ 321733 w 643468"/>
              <a:gd name="connsiteY13" fmla="*/ 16937 h 643468"/>
              <a:gd name="connsiteX14" fmla="*/ 321734 w 643468"/>
              <a:gd name="connsiteY14" fmla="*/ 0 h 643468"/>
              <a:gd name="connsiteX15" fmla="*/ 643468 w 643468"/>
              <a:gd name="connsiteY15" fmla="*/ 321734 h 643468"/>
              <a:gd name="connsiteX16" fmla="*/ 321734 w 643468"/>
              <a:gd name="connsiteY16" fmla="*/ 643468 h 643468"/>
              <a:gd name="connsiteX17" fmla="*/ 0 w 643468"/>
              <a:gd name="connsiteY17" fmla="*/ 321734 h 643468"/>
              <a:gd name="connsiteX18" fmla="*/ 321734 w 643468"/>
              <a:gd name="connsiteY18" fmla="*/ 0 h 64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3468" h="643468">
                <a:moveTo>
                  <a:pt x="283692" y="156886"/>
                </a:moveTo>
                <a:lnTo>
                  <a:pt x="315574" y="156886"/>
                </a:lnTo>
                <a:lnTo>
                  <a:pt x="486582" y="321734"/>
                </a:lnTo>
                <a:lnTo>
                  <a:pt x="315574" y="486582"/>
                </a:lnTo>
                <a:lnTo>
                  <a:pt x="283692" y="486582"/>
                </a:lnTo>
                <a:lnTo>
                  <a:pt x="441545" y="334415"/>
                </a:lnTo>
                <a:lnTo>
                  <a:pt x="156887" y="334415"/>
                </a:lnTo>
                <a:lnTo>
                  <a:pt x="156887" y="309054"/>
                </a:lnTo>
                <a:lnTo>
                  <a:pt x="441545" y="309054"/>
                </a:lnTo>
                <a:close/>
                <a:moveTo>
                  <a:pt x="321733" y="16937"/>
                </a:moveTo>
                <a:cubicBezTo>
                  <a:pt x="153398" y="16937"/>
                  <a:pt x="16936" y="153399"/>
                  <a:pt x="16936" y="321734"/>
                </a:cubicBezTo>
                <a:cubicBezTo>
                  <a:pt x="16936" y="490069"/>
                  <a:pt x="153398" y="626531"/>
                  <a:pt x="321733" y="626531"/>
                </a:cubicBezTo>
                <a:cubicBezTo>
                  <a:pt x="490068" y="626531"/>
                  <a:pt x="626530" y="490069"/>
                  <a:pt x="626530" y="321734"/>
                </a:cubicBezTo>
                <a:cubicBezTo>
                  <a:pt x="626530" y="153399"/>
                  <a:pt x="490068" y="16937"/>
                  <a:pt x="321733" y="16937"/>
                </a:cubicBezTo>
                <a:close/>
                <a:moveTo>
                  <a:pt x="321734" y="0"/>
                </a:moveTo>
                <a:cubicBezTo>
                  <a:pt x="499423" y="0"/>
                  <a:pt x="643468" y="144045"/>
                  <a:pt x="643468" y="321734"/>
                </a:cubicBezTo>
                <a:cubicBezTo>
                  <a:pt x="643468" y="499423"/>
                  <a:pt x="499423" y="643468"/>
                  <a:pt x="321734" y="643468"/>
                </a:cubicBezTo>
                <a:cubicBezTo>
                  <a:pt x="144045" y="643468"/>
                  <a:pt x="0" y="499423"/>
                  <a:pt x="0" y="321734"/>
                </a:cubicBezTo>
                <a:cubicBezTo>
                  <a:pt x="0" y="144045"/>
                  <a:pt x="144045" y="0"/>
                  <a:pt x="321734" y="0"/>
                </a:cubicBezTo>
                <a:close/>
              </a:path>
            </a:pathLst>
          </a:custGeom>
          <a:solidFill>
            <a:srgbClr val="DD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mpat Penampung Teks 2">
            <a:hlinkClick r:id="rId3" tooltip="Pelajari lebih lanjut"/>
          </p:cNvPr>
          <p:cNvSpPr txBox="1">
            <a:spLocks/>
          </p:cNvSpPr>
          <p:nvPr/>
        </p:nvSpPr>
        <p:spPr>
          <a:xfrm>
            <a:off x="2897188" y="5844663"/>
            <a:ext cx="8659850" cy="931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id-ID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sz="1800" dirty="0" err="1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Ditjen</a:t>
            </a:r>
            <a:r>
              <a:rPr lang="en-US" sz="1800" dirty="0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Kependudukan</a:t>
            </a:r>
            <a:r>
              <a:rPr lang="en-US" sz="1800" dirty="0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800" dirty="0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Pencatatatn</a:t>
            </a:r>
            <a:r>
              <a:rPr lang="en-US" sz="1800" dirty="0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Sipil</a:t>
            </a:r>
            <a:r>
              <a:rPr lang="en-US" sz="1800" dirty="0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Kementerian</a:t>
            </a:r>
            <a:r>
              <a:rPr lang="en-US" sz="1800" dirty="0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DD46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Negeri</a:t>
            </a:r>
            <a:endParaRPr lang="id-ID" sz="1800" dirty="0">
              <a:solidFill>
                <a:srgbClr val="DD46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validasi\backup\images\logo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55" y="561653"/>
            <a:ext cx="1937065" cy="2017775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</p:spTree>
    <p:extLst>
      <p:ext uri="{BB962C8B-B14F-4D97-AF65-F5344CB8AC3E}">
        <p14:creationId xmlns:p14="http://schemas.microsoft.com/office/powerpoint/2010/main" val="237424826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A8D08D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elcomeDoc" id="{E1E7EDF9-8B79-4E5D-B508-2301E35CD219}" vid="{4342E303-0389-44F2-B6F0-C13C203CC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0E66B8-E233-4B33-9F50-6379AB28F3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1244</Words>
  <Application>Microsoft Office PowerPoint</Application>
  <PresentationFormat>Custom</PresentationFormat>
  <Paragraphs>360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WelcomeDoc</vt:lpstr>
      <vt:lpstr>SELAMAT DATANG</vt:lpstr>
      <vt:lpstr>Mekanisme Pemanfaatan  Data Kependudukan  Oleh Lembaga Pengguna</vt:lpstr>
      <vt:lpstr>PowerPoint Presentation</vt:lpstr>
      <vt:lpstr>PowerPoint Presentation</vt:lpstr>
      <vt:lpstr>PowerPoint Presentation</vt:lpstr>
      <vt:lpstr>Cakupan Layanan Data Kependudukan</vt:lpstr>
      <vt:lpstr>K/L (Lembaga Pengguna) Yang Sudah Melaksanakan Penandatanganan MoU (Memorandum of Understanding)</vt:lpstr>
      <vt:lpstr>K/L (Lembaga Pengguna) Yang Sudah Melaksanakan Penandatanganan Perjanjian Kerjasama</vt:lpstr>
      <vt:lpstr>Monitoring Akses Data Kependudukan oleh  Lembaga Pengguna (per Rabu : 20-04-2016 Pukul 15:52)</vt:lpstr>
      <vt:lpstr>Makna Administrasi Kependudukan</vt:lpstr>
      <vt:lpstr>Pendayagunaan Teknologi Informasi</vt:lpstr>
      <vt:lpstr>Makna Ketunggalan Data Kependudukan</vt:lpstr>
      <vt:lpstr>Integrasi NIK dan Biometrik</vt:lpstr>
      <vt:lpstr>Dasar Hukum (Pasal 58 Ayat 1 &amp; 3 UU No. 24/2013)</vt:lpstr>
      <vt:lpstr>Langkah Teknis Pemanfaatan Data Kependudukan (1)</vt:lpstr>
      <vt:lpstr>Langkah Teknis Pemanfaatan Data Kependudukan (3)</vt:lpstr>
      <vt:lpstr>Langkah Teknis Pemanfaatan Data Kependudukan (2)</vt:lpstr>
      <vt:lpstr>Arsitektur Pemanfaatan Data Kependudukan (Pusat - Daerah) </vt:lpstr>
      <vt:lpstr>Kebutuhan Untuk Pemanfaatan  Data Kependudukan</vt:lpstr>
      <vt:lpstr>Terima Kasih Atas perhatiannya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2014-09-30T11:56:18Z</dcterms:created>
  <dcterms:modified xsi:type="dcterms:W3CDTF">2019-05-13T02:24:28Z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